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686"/>
    <a:srgbClr val="296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85458" autoAdjust="0"/>
  </p:normalViewPr>
  <p:slideViewPr>
    <p:cSldViewPr snapToGrid="0">
      <p:cViewPr varScale="1">
        <p:scale>
          <a:sx n="72" d="100"/>
          <a:sy n="72" d="100"/>
        </p:scale>
        <p:origin x="78" y="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%20Bernal\Dropbox\Uniandes\Piloto%20ECD%20Attanasio\FAMI\Presentaciones\compliance%20en%20espa&#241;o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%20Bernal\Dropbox\Uniandes\Piloto%20ECD%20Attanasio\FAMI\Presentaciones\compliance%20en%20espa&#241;o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ernal\Documents\Uniandes\Piloto%20ECD%20Attanasio\FAMI\Presentaciones\Ayudas%20presentacion%20ingl&#233;s_academic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700" b="1" i="0" baseline="0">
                <a:effectLst/>
                <a:latin typeface="+mj-lt"/>
              </a:rPr>
              <a:t>Cumplimiento del protocolo de asignación al programa</a:t>
            </a:r>
            <a:endParaRPr lang="es-CO" sz="1700">
              <a:effectLst/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1668940343238484E-2"/>
          <c:y val="0.16312517589763878"/>
          <c:w val="0.86988039867582978"/>
          <c:h val="0.49616849056372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1'!$A$13</c:f>
              <c:strCache>
                <c:ptCount val="1"/>
                <c:pt idx="0">
                  <c:v>Al menos un comp nutricional, ninguna actividad pedagógica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1'!$B$12:$C$12</c:f>
              <c:strCache>
                <c:ptCount val="2"/>
                <c:pt idx="0">
                  <c:v>Tratamiento</c:v>
                </c:pt>
                <c:pt idx="1">
                  <c:v>Tratamiento re-entrevistado</c:v>
                </c:pt>
              </c:strCache>
            </c:strRef>
          </c:cat>
          <c:val>
            <c:numRef>
              <c:f>'Figure 1'!$B$13:$C$13</c:f>
              <c:numCache>
                <c:formatCode>0</c:formatCode>
                <c:ptCount val="2"/>
                <c:pt idx="0">
                  <c:v>4.9928673323823105</c:v>
                </c:pt>
                <c:pt idx="1">
                  <c:v>3.8216560509554141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1-4856-A851-51082F68AE06}"/>
            </c:ext>
          </c:extLst>
        </c:ser>
        <c:ser>
          <c:idx val="1"/>
          <c:order val="1"/>
          <c:tx>
            <c:strRef>
              <c:f>'Figure 1'!$A$14</c:f>
              <c:strCache>
                <c:ptCount val="1"/>
                <c:pt idx="0">
                  <c:v>Al menos una actividad pedagógico, ningun comp nutricional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1'!$B$12:$C$12</c:f>
              <c:strCache>
                <c:ptCount val="2"/>
                <c:pt idx="0">
                  <c:v>Tratamiento</c:v>
                </c:pt>
                <c:pt idx="1">
                  <c:v>Tratamiento re-entrevistado</c:v>
                </c:pt>
              </c:strCache>
            </c:strRef>
          </c:cat>
          <c:val>
            <c:numRef>
              <c:f>'Figure 1'!$B$14:$C$14</c:f>
              <c:numCache>
                <c:formatCode>0</c:formatCode>
                <c:ptCount val="2"/>
                <c:pt idx="0">
                  <c:v>8.4165477888730376</c:v>
                </c:pt>
                <c:pt idx="1">
                  <c:v>8.2802547770700627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11-4856-A851-51082F68AE06}"/>
            </c:ext>
          </c:extLst>
        </c:ser>
        <c:ser>
          <c:idx val="2"/>
          <c:order val="2"/>
          <c:tx>
            <c:strRef>
              <c:f>'Figure 1'!$A$15</c:f>
              <c:strCache>
                <c:ptCount val="1"/>
                <c:pt idx="0">
                  <c:v>Al menos una actividad y al menos un comp nutricional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1'!$B$12:$C$12</c:f>
              <c:strCache>
                <c:ptCount val="2"/>
                <c:pt idx="0">
                  <c:v>Tratamiento</c:v>
                </c:pt>
                <c:pt idx="1">
                  <c:v>Tratamiento re-entrevistado</c:v>
                </c:pt>
              </c:strCache>
            </c:strRef>
          </c:cat>
          <c:val>
            <c:numRef>
              <c:f>'Figure 1'!$B$15:$C$15</c:f>
              <c:numCache>
                <c:formatCode>0</c:formatCode>
                <c:ptCount val="2"/>
                <c:pt idx="0">
                  <c:v>65.905848787446502</c:v>
                </c:pt>
                <c:pt idx="1">
                  <c:v>69.267515923566876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11-4856-A851-51082F68AE06}"/>
            </c:ext>
          </c:extLst>
        </c:ser>
        <c:ser>
          <c:idx val="3"/>
          <c:order val="3"/>
          <c:tx>
            <c:strRef>
              <c:f>'Figure 1'!$A$16</c:f>
              <c:strCache>
                <c:ptCount val="1"/>
                <c:pt idx="0">
                  <c:v>Ninguna actividad pedagógica y ningún comp nutricional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1'!$B$12:$C$12</c:f>
              <c:strCache>
                <c:ptCount val="2"/>
                <c:pt idx="0">
                  <c:v>Tratamiento</c:v>
                </c:pt>
                <c:pt idx="1">
                  <c:v>Tratamiento re-entrevistado</c:v>
                </c:pt>
              </c:strCache>
            </c:strRef>
          </c:cat>
          <c:val>
            <c:numRef>
              <c:f>'Figure 1'!$B$16:$C$16</c:f>
              <c:numCache>
                <c:formatCode>0</c:formatCode>
                <c:ptCount val="2"/>
                <c:pt idx="0">
                  <c:v>20.684736091298145</c:v>
                </c:pt>
                <c:pt idx="1">
                  <c:v>18.630573248407643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11-4856-A851-51082F68A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36976"/>
        <c:axId val="175237536"/>
      </c:barChart>
      <c:catAx>
        <c:axId val="1752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75237536"/>
        <c:crosses val="autoZero"/>
        <c:auto val="1"/>
        <c:lblAlgn val="ctr"/>
        <c:lblOffset val="100"/>
        <c:noMultiLvlLbl val="0"/>
      </c:catAx>
      <c:valAx>
        <c:axId val="175237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7523697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6.9314840922188967E-2"/>
          <c:y val="0.73093380919422102"/>
          <c:w val="0.92462832851581245"/>
          <c:h val="0.26906619080577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700" b="1" i="0" baseline="0" dirty="0">
                <a:effectLst/>
                <a:latin typeface="+mj-lt"/>
              </a:rPr>
              <a:t>Número promedio de actividades pedagógicas dado que participó en al menos una</a:t>
            </a:r>
            <a:endParaRPr lang="es-CO" sz="1700" dirty="0">
              <a:effectLst/>
              <a:latin typeface="+mj-lt"/>
            </a:endParaRPr>
          </a:p>
          <a:p>
            <a:pPr>
              <a:defRPr sz="1300"/>
            </a:pPr>
            <a:r>
              <a:rPr lang="en-US" sz="1300" b="0" i="0" baseline="0" dirty="0">
                <a:effectLst/>
                <a:latin typeface="+mj-lt"/>
              </a:rPr>
              <a:t>(</a:t>
            </a:r>
            <a:r>
              <a:rPr lang="en-US" sz="1300" b="0" i="0" baseline="0" dirty="0" err="1">
                <a:effectLst/>
                <a:latin typeface="+mj-lt"/>
              </a:rPr>
              <a:t>por</a:t>
            </a:r>
            <a:r>
              <a:rPr lang="en-US" sz="1300" b="0" i="0" baseline="0" dirty="0">
                <a:effectLst/>
                <a:latin typeface="+mj-lt"/>
              </a:rPr>
              <a:t> </a:t>
            </a:r>
            <a:r>
              <a:rPr lang="en-US" sz="1300" b="0" i="0" baseline="0" dirty="0" err="1">
                <a:effectLst/>
                <a:latin typeface="+mj-lt"/>
              </a:rPr>
              <a:t>cuartil</a:t>
            </a:r>
            <a:r>
              <a:rPr lang="en-US" sz="1300" b="0" i="0" baseline="0" dirty="0">
                <a:effectLst/>
                <a:latin typeface="+mj-lt"/>
              </a:rPr>
              <a:t> de </a:t>
            </a:r>
            <a:r>
              <a:rPr lang="en-US" sz="1300" b="0" i="0" baseline="0" dirty="0" err="1">
                <a:effectLst/>
                <a:latin typeface="+mj-lt"/>
              </a:rPr>
              <a:t>duración</a:t>
            </a:r>
            <a:r>
              <a:rPr lang="en-US" sz="1300" b="0" i="0" baseline="0" dirty="0">
                <a:effectLst/>
                <a:latin typeface="+mj-lt"/>
              </a:rPr>
              <a:t> de </a:t>
            </a:r>
            <a:r>
              <a:rPr lang="en-US" sz="1300" b="0" i="0" baseline="0" dirty="0" err="1">
                <a:effectLst/>
                <a:latin typeface="+mj-lt"/>
              </a:rPr>
              <a:t>exposición</a:t>
            </a:r>
            <a:r>
              <a:rPr lang="en-US" sz="1300" b="0" i="0" baseline="0" dirty="0">
                <a:effectLst/>
                <a:latin typeface="+mj-lt"/>
              </a:rPr>
              <a:t>)</a:t>
            </a:r>
            <a:endParaRPr lang="es-CO" sz="1300" dirty="0">
              <a:effectLst/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4804787478675052"/>
          <c:y val="0.22987654320987655"/>
          <c:w val="0.81150731292344591"/>
          <c:h val="0.586519740587981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'Figure 1'!$J$33:$J$36</c:f>
              <c:strCache>
                <c:ptCount val="4"/>
                <c:pt idx="0">
                  <c:v>Cuartil 1</c:v>
                </c:pt>
                <c:pt idx="1">
                  <c:v>Cuartil 2</c:v>
                </c:pt>
                <c:pt idx="2">
                  <c:v>Cuartil 3</c:v>
                </c:pt>
                <c:pt idx="3">
                  <c:v>Cuartil 4</c:v>
                </c:pt>
              </c:strCache>
            </c:strRef>
          </c:cat>
          <c:val>
            <c:numRef>
              <c:f>'Figure 1'!$K$33:$K$36</c:f>
              <c:numCache>
                <c:formatCode>#,##0</c:formatCode>
                <c:ptCount val="4"/>
                <c:pt idx="0">
                  <c:v>10.741009999999999</c:v>
                </c:pt>
                <c:pt idx="1">
                  <c:v>24.076339999999998</c:v>
                </c:pt>
                <c:pt idx="2">
                  <c:v>33.069769999999998</c:v>
                </c:pt>
                <c:pt idx="3">
                  <c:v>43.09836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1-4FF4-A0FE-6EE49E211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5240896"/>
        <c:axId val="175240336"/>
      </c:barChart>
      <c:catAx>
        <c:axId val="1752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75240336"/>
        <c:crosses val="autoZero"/>
        <c:auto val="1"/>
        <c:lblAlgn val="ctr"/>
        <c:lblOffset val="100"/>
        <c:noMultiLvlLbl val="0"/>
      </c:catAx>
      <c:valAx>
        <c:axId val="17524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752408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6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CO" sz="1600" b="1" noProof="0" dirty="0">
                <a:solidFill>
                  <a:schemeClr val="tx1"/>
                </a:solidFill>
                <a:latin typeface="+mj-lt"/>
              </a:rPr>
              <a:t>Efectos del programa según la escala y grado de</a:t>
            </a:r>
            <a:r>
              <a:rPr lang="es-CO" sz="1600" b="1" baseline="0" noProof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1600" b="1" noProof="0" dirty="0">
                <a:solidFill>
                  <a:schemeClr val="tx1"/>
                </a:solidFill>
                <a:latin typeface="+mj-lt"/>
              </a:rPr>
              <a:t>control</a:t>
            </a:r>
            <a:r>
              <a:rPr lang="es-CO" sz="1600" b="1" baseline="0" noProof="0" dirty="0">
                <a:solidFill>
                  <a:schemeClr val="tx1"/>
                </a:solidFill>
                <a:latin typeface="+mj-lt"/>
              </a:rPr>
              <a:t> sobre la intervención</a:t>
            </a:r>
            <a:endParaRPr lang="es-CO" sz="1600" b="1" noProof="0" dirty="0">
              <a:solidFill>
                <a:schemeClr val="tx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3654551374269902"/>
          <c:y val="3.0670157429676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600" b="1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018130839447119"/>
          <c:y val="0.2648801111202293"/>
          <c:w val="0.84833107228656546"/>
          <c:h val="0.48811162911061701"/>
        </c:manualLayout>
      </c:layout>
      <c:lineChart>
        <c:grouping val="standard"/>
        <c:varyColors val="0"/>
        <c:ser>
          <c:idx val="0"/>
          <c:order val="0"/>
          <c:tx>
            <c:strRef>
              <c:f>Hoja1!$C$9</c:f>
              <c:strCache>
                <c:ptCount val="1"/>
                <c:pt idx="0">
                  <c:v>Efectos del programa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95B850"/>
              </a:solidFill>
              <a:ln w="9525">
                <a:noFill/>
              </a:ln>
              <a:effectLst/>
            </c:spPr>
          </c:marker>
          <c:cat>
            <c:strRef>
              <c:f>Hoja1!$B$10:$B$13</c:f>
              <c:strCache>
                <c:ptCount val="4"/>
                <c:pt idx="0">
                  <c:v>Programa visitas domiciliarias Jamaica (muestra pequeña) 
1 yr</c:v>
                </c:pt>
                <c:pt idx="1">
                  <c:v>Programa visitas domiciliarias Jamaica (muestra pequeña)
 &gt; 3yr</c:v>
                </c:pt>
                <c:pt idx="2">
                  <c:v>Visitas domiciliarias (Familias en Acción) 
escala media 1.5 yr</c:v>
                </c:pt>
                <c:pt idx="3">
                  <c:v>Currículo adaptado a un programa público a escala</c:v>
                </c:pt>
              </c:strCache>
            </c:strRef>
          </c:cat>
          <c:val>
            <c:numRef>
              <c:f>Hoja1!$C$10:$C$13</c:f>
              <c:numCache>
                <c:formatCode>General</c:formatCode>
                <c:ptCount val="4"/>
                <c:pt idx="0">
                  <c:v>0.8</c:v>
                </c:pt>
                <c:pt idx="1">
                  <c:v>0.4</c:v>
                </c:pt>
                <c:pt idx="2">
                  <c:v>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EB-49A6-AFD8-09E7EBE3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1952"/>
        <c:axId val="128463632"/>
      </c:lineChart>
      <c:catAx>
        <c:axId val="1284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28463632"/>
        <c:crosses val="autoZero"/>
        <c:auto val="1"/>
        <c:lblAlgn val="ctr"/>
        <c:lblOffset val="100"/>
        <c:noMultiLvlLbl val="0"/>
      </c:catAx>
      <c:valAx>
        <c:axId val="12846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461952"/>
        <c:crosses val="autoZero"/>
        <c:crossBetween val="between"/>
        <c:majorUnit val="0.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0.32512</cdr:y>
    </cdr:from>
    <cdr:to>
      <cdr:x>0.08651</cdr:x>
      <cdr:y>0.41626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0" y="1257300"/>
          <a:ext cx="4857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400" dirty="0">
              <a:solidFill>
                <a:schemeClr val="bg1">
                  <a:lumMod val="50000"/>
                </a:schemeClr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0.02434</cdr:x>
      <cdr:y>0.11098</cdr:y>
    </cdr:from>
    <cdr:to>
      <cdr:x>0.085</cdr:x>
      <cdr:y>0.73267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16200000">
          <a:off x="-934551" y="1563315"/>
          <a:ext cx="2604796" cy="408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500" dirty="0" smtClean="0">
              <a:solidFill>
                <a:srgbClr val="646464"/>
              </a:solidFill>
              <a:latin typeface="+mj-lt"/>
            </a:rPr>
            <a:t>Número de asistencias</a:t>
          </a:r>
          <a:endParaRPr lang="es-CO" sz="1500" dirty="0">
            <a:solidFill>
              <a:srgbClr val="646464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0.11635</cdr:x>
      <cdr:y>0.91799</cdr:y>
    </cdr:from>
    <cdr:to>
      <cdr:x>0.31048</cdr:x>
      <cdr:y>1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04967" y="3670852"/>
          <a:ext cx="842522" cy="327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noProof="0" dirty="0">
              <a:latin typeface="+mj-lt"/>
            </a:rPr>
            <a:t>N=522. </a:t>
          </a:r>
          <a:r>
            <a:rPr lang="en-US" sz="1400" noProof="0" dirty="0" smtClean="0">
              <a:latin typeface="+mj-lt"/>
            </a:rPr>
            <a:t>DE</a:t>
          </a:r>
          <a:r>
            <a:rPr lang="en-US" sz="1400" baseline="0" noProof="0" dirty="0" smtClean="0">
              <a:latin typeface="+mj-lt"/>
            </a:rPr>
            <a:t> </a:t>
          </a:r>
          <a:r>
            <a:rPr lang="en-US" sz="1400" baseline="0" noProof="0" dirty="0">
              <a:latin typeface="+mj-lt"/>
            </a:rPr>
            <a:t>en paréntesis. </a:t>
          </a:r>
          <a:r>
            <a:rPr lang="en-US" sz="1400" noProof="0" dirty="0">
              <a:latin typeface="+mj-lt"/>
            </a:rPr>
            <a:t>Max número de </a:t>
          </a:r>
          <a:r>
            <a:rPr lang="en-US" sz="1400" noProof="0" dirty="0" err="1" smtClean="0">
              <a:latin typeface="+mj-lt"/>
            </a:rPr>
            <a:t>actividades</a:t>
          </a:r>
          <a:r>
            <a:rPr lang="en-US" sz="1400" noProof="0" dirty="0" smtClean="0">
              <a:latin typeface="+mj-lt"/>
            </a:rPr>
            <a:t>=55</a:t>
          </a:r>
          <a:endParaRPr lang="en-US" sz="1400" noProof="0" dirty="0">
            <a:latin typeface="+mj-lt"/>
          </a:endParaRPr>
        </a:p>
      </cdr:txBody>
    </cdr:sp>
  </cdr:relSizeAnchor>
  <cdr:relSizeAnchor xmlns:cdr="http://schemas.openxmlformats.org/drawingml/2006/chartDrawing">
    <cdr:from>
      <cdr:x>0.21537</cdr:x>
      <cdr:y>0.69841</cdr:y>
    </cdr:from>
    <cdr:to>
      <cdr:x>0.4095</cdr:x>
      <cdr:y>0.95238</cdr:y>
    </cdr:to>
    <cdr:sp macro="" textlink="">
      <cdr:nvSpPr>
        <cdr:cNvPr id="12" name="CuadroTexto 11"/>
        <cdr:cNvSpPr txBox="1"/>
      </cdr:nvSpPr>
      <cdr:spPr>
        <a:xfrm xmlns:a="http://schemas.openxmlformats.org/drawingml/2006/main">
          <a:off x="1014414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0.20778</cdr:x>
      <cdr:y>0.6917</cdr:y>
    </cdr:from>
    <cdr:to>
      <cdr:x>0.28665</cdr:x>
      <cdr:y>0.8372</cdr:y>
    </cdr:to>
    <cdr:sp macro="" textlink="">
      <cdr:nvSpPr>
        <cdr:cNvPr id="13" name="CuadroTexto 12"/>
        <cdr:cNvSpPr txBox="1"/>
      </cdr:nvSpPr>
      <cdr:spPr>
        <a:xfrm xmlns:a="http://schemas.openxmlformats.org/drawingml/2006/main">
          <a:off x="1397997" y="2898148"/>
          <a:ext cx="530664" cy="60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  11</a:t>
          </a:r>
        </a:p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(5.1)</a:t>
          </a:r>
        </a:p>
      </cdr:txBody>
    </cdr:sp>
  </cdr:relSizeAnchor>
  <cdr:relSizeAnchor xmlns:cdr="http://schemas.openxmlformats.org/drawingml/2006/chartDrawing">
    <cdr:from>
      <cdr:x>0.40599</cdr:x>
      <cdr:y>0.56001</cdr:y>
    </cdr:from>
    <cdr:to>
      <cdr:x>0.48486</cdr:x>
      <cdr:y>0.70551</cdr:y>
    </cdr:to>
    <cdr:sp macro="" textlink="">
      <cdr:nvSpPr>
        <cdr:cNvPr id="14" name="CuadroTexto 1"/>
        <cdr:cNvSpPr txBox="1"/>
      </cdr:nvSpPr>
      <cdr:spPr>
        <a:xfrm xmlns:a="http://schemas.openxmlformats.org/drawingml/2006/main">
          <a:off x="2731655" y="2346376"/>
          <a:ext cx="530664" cy="60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  24</a:t>
          </a:r>
        </a:p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(2.9)</a:t>
          </a:r>
        </a:p>
      </cdr:txBody>
    </cdr:sp>
  </cdr:relSizeAnchor>
  <cdr:relSizeAnchor xmlns:cdr="http://schemas.openxmlformats.org/drawingml/2006/chartDrawing">
    <cdr:from>
      <cdr:x>0.61347</cdr:x>
      <cdr:y>0.46548</cdr:y>
    </cdr:from>
    <cdr:to>
      <cdr:x>0.69234</cdr:x>
      <cdr:y>0.61098</cdr:y>
    </cdr:to>
    <cdr:sp macro="" textlink="">
      <cdr:nvSpPr>
        <cdr:cNvPr id="15" name="CuadroTexto 1"/>
        <cdr:cNvSpPr txBox="1"/>
      </cdr:nvSpPr>
      <cdr:spPr>
        <a:xfrm xmlns:a="http://schemas.openxmlformats.org/drawingml/2006/main">
          <a:off x="4127609" y="1950303"/>
          <a:ext cx="530664" cy="6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  33</a:t>
          </a:r>
        </a:p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(2.6)</a:t>
          </a:r>
        </a:p>
      </cdr:txBody>
    </cdr:sp>
  </cdr:relSizeAnchor>
  <cdr:relSizeAnchor xmlns:cdr="http://schemas.openxmlformats.org/drawingml/2006/chartDrawing">
    <cdr:from>
      <cdr:x>0.81566</cdr:x>
      <cdr:y>0.3545</cdr:y>
    </cdr:from>
    <cdr:to>
      <cdr:x>0.89453</cdr:x>
      <cdr:y>0.5</cdr:y>
    </cdr:to>
    <cdr:sp macro="" textlink="">
      <cdr:nvSpPr>
        <cdr:cNvPr id="16" name="CuadroTexto 1"/>
        <cdr:cNvSpPr txBox="1"/>
      </cdr:nvSpPr>
      <cdr:spPr>
        <a:xfrm xmlns:a="http://schemas.openxmlformats.org/drawingml/2006/main">
          <a:off x="5488011" y="1485306"/>
          <a:ext cx="530665" cy="6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  43</a:t>
          </a:r>
        </a:p>
        <a:p xmlns:a="http://schemas.openxmlformats.org/drawingml/2006/main">
          <a:r>
            <a:rPr lang="es-CO" sz="1400" b="1" dirty="0">
              <a:solidFill>
                <a:schemeClr val="bg1"/>
              </a:solidFill>
              <a:latin typeface="+mj-lt"/>
            </a:rPr>
            <a:t>(4.3)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0.01637</cdr:x>
      <cdr:y>0.28139</cdr:y>
    </cdr:from>
    <cdr:to>
      <cdr:x>0.10433</cdr:x>
      <cdr:y>0.64771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16200000">
          <a:off x="-369996" y="1794592"/>
          <a:ext cx="1687323" cy="690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CO" sz="1300" dirty="0">
              <a:latin typeface="+mj-lt"/>
            </a:rPr>
            <a:t>Efectos del programa en desviaciones </a:t>
          </a:r>
        </a:p>
        <a:p xmlns:a="http://schemas.openxmlformats.org/drawingml/2006/main">
          <a:pPr algn="ctr"/>
          <a:r>
            <a:rPr lang="es-CO" sz="1300" dirty="0">
              <a:latin typeface="+mj-lt"/>
            </a:rPr>
            <a:t>estándar (desarrollo</a:t>
          </a:r>
          <a:r>
            <a:rPr lang="es-CO" sz="1300" baseline="0" dirty="0">
              <a:latin typeface="+mj-lt"/>
            </a:rPr>
            <a:t> cognitivo)</a:t>
          </a:r>
          <a:endParaRPr lang="es-CO" sz="1300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8B555-0C99-4C08-9CAF-42095C1AD39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A044-2DBF-4EB5-84E8-BF496BD80B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38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200" dirty="0" smtClean="0"/>
              <a:t>Atiende ~200 mil niños a nivel nacional (2014)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200" dirty="0" smtClean="0"/>
              <a:t>Cada unidad atiende 12-15 beneficiarios (75% padres de niños menores de 2 años y 25% mujeres gestantes).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200" dirty="0" smtClean="0"/>
              <a:t>Focaliza hogares socioeconómicamente vulnerables en niveles 1 y 2 de SISBEN.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200" dirty="0" smtClean="0"/>
              <a:t>El programa es facilitado por madres comunitarias que requieren tener bachillerato completo y completar una capacitación inicial de una semana.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200" dirty="0" smtClean="0"/>
              <a:t>El programa se ofrece a través de una reunión grupal semanal (~1 </a:t>
            </a:r>
            <a:r>
              <a:rPr lang="es-CO" sz="1200" dirty="0" err="1" smtClean="0"/>
              <a:t>hr</a:t>
            </a:r>
            <a:r>
              <a:rPr lang="es-CO" sz="1200" dirty="0" smtClean="0"/>
              <a:t>) y una visita domiciliaria al mes (1 </a:t>
            </a:r>
            <a:r>
              <a:rPr lang="es-CO" sz="1200" dirty="0" err="1" smtClean="0"/>
              <a:t>hr</a:t>
            </a:r>
            <a:r>
              <a:rPr lang="es-CO" sz="1200" dirty="0" smtClean="0"/>
              <a:t>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A044-2DBF-4EB5-84E8-BF496BD80B5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665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 smtClean="0"/>
              <a:t>Asignación</a:t>
            </a:r>
            <a:r>
              <a:rPr lang="es-CO" baseline="0" dirty="0" smtClean="0"/>
              <a:t> aleatoria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err="1" smtClean="0"/>
              <a:t>Muestrados</a:t>
            </a:r>
            <a:r>
              <a:rPr lang="es-CO" baseline="0" dirty="0" smtClean="0"/>
              <a:t> solamente niños menores de 12 meses para maximizar </a:t>
            </a:r>
            <a:r>
              <a:rPr lang="es-CO" baseline="0" dirty="0" err="1" smtClean="0"/>
              <a:t>exposicióna</a:t>
            </a:r>
            <a:r>
              <a:rPr lang="es-CO" baseline="0" dirty="0" smtClean="0"/>
              <a:t> la intervención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La intervención operó por 16 meses pero con los períodos de vacaciones y capacitación de madres comunitarias, el período efectivo de tratamiento fue 10-11 meses.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A044-2DBF-4EB5-84E8-BF496BD80B5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85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TOT:</a:t>
            </a:r>
          </a:p>
          <a:p>
            <a:r>
              <a:rPr lang="es-CO" dirty="0" smtClean="0"/>
              <a:t>Al menos una actividad pedagógica= 0,15/0,77=0,20</a:t>
            </a:r>
            <a:r>
              <a:rPr lang="es-CO" baseline="0" dirty="0" smtClean="0"/>
              <a:t> SD</a:t>
            </a:r>
          </a:p>
          <a:p>
            <a:r>
              <a:rPr lang="es-CO" baseline="0" dirty="0" smtClean="0"/>
              <a:t>Al menos 21 actividades </a:t>
            </a:r>
            <a:r>
              <a:rPr lang="es-CO" baseline="0" dirty="0" smtClean="0"/>
              <a:t>pedagógicas=0,15/0,52=0,30 </a:t>
            </a:r>
            <a:r>
              <a:rPr lang="es-CO" baseline="0" dirty="0" smtClean="0"/>
              <a:t>SD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A044-2DBF-4EB5-84E8-BF496BD80B5C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971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A9D0-FC75-4A41-BFED-5790C1B16BEB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53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6226" y="2567890"/>
            <a:ext cx="7886700" cy="1582737"/>
          </a:xfrm>
        </p:spPr>
        <p:txBody>
          <a:bodyPr>
            <a:noAutofit/>
          </a:bodyPr>
          <a:lstStyle/>
          <a:p>
            <a:r>
              <a:rPr lang="es-CO" sz="3200" b="1" dirty="0"/>
              <a:t>Mejoramiento de la calidad de un programa de formación de padres de niños pequeños en condición de vulnerabilidad en Colombia</a:t>
            </a:r>
            <a:endParaRPr lang="es-CO" sz="3200" dirty="0"/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323092" y="4569006"/>
            <a:ext cx="8712967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2969A3"/>
                </a:solidFill>
              </a:rPr>
              <a:t>Orazio </a:t>
            </a:r>
            <a:r>
              <a:rPr lang="en-US" sz="1600" dirty="0" err="1">
                <a:solidFill>
                  <a:srgbClr val="2969A3"/>
                </a:solidFill>
              </a:rPr>
              <a:t>Attanasio</a:t>
            </a:r>
            <a:r>
              <a:rPr lang="en-US" sz="1600" dirty="0">
                <a:solidFill>
                  <a:srgbClr val="2969A3"/>
                </a:solidFill>
              </a:rPr>
              <a:t>, Institute for Fiscal Studies (Londres, U.K.)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2969A3"/>
                </a:solidFill>
              </a:rPr>
              <a:t>Helen </a:t>
            </a:r>
            <a:r>
              <a:rPr lang="en-US" sz="1600" dirty="0" smtClean="0">
                <a:solidFill>
                  <a:srgbClr val="2969A3"/>
                </a:solidFill>
              </a:rPr>
              <a:t>Baker-</a:t>
            </a:r>
            <a:r>
              <a:rPr lang="en-US" sz="1600" dirty="0" err="1" smtClean="0">
                <a:solidFill>
                  <a:srgbClr val="2969A3"/>
                </a:solidFill>
              </a:rPr>
              <a:t>Henningham</a:t>
            </a:r>
            <a:r>
              <a:rPr lang="en-US" sz="1600" dirty="0">
                <a:solidFill>
                  <a:srgbClr val="2969A3"/>
                </a:solidFill>
              </a:rPr>
              <a:t>, </a:t>
            </a:r>
            <a:r>
              <a:rPr lang="en-US" sz="1600" dirty="0" smtClean="0">
                <a:solidFill>
                  <a:srgbClr val="2969A3"/>
                </a:solidFill>
              </a:rPr>
              <a:t>Bangor </a:t>
            </a:r>
            <a:r>
              <a:rPr lang="en-US" sz="1600" dirty="0">
                <a:solidFill>
                  <a:srgbClr val="2969A3"/>
                </a:solidFill>
              </a:rPr>
              <a:t>University (U.K)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2969A3"/>
                </a:solidFill>
              </a:rPr>
              <a:t>Raquel Bernal, Universidad de </a:t>
            </a:r>
            <a:r>
              <a:rPr lang="en-US" sz="1600" dirty="0" err="1">
                <a:solidFill>
                  <a:srgbClr val="2969A3"/>
                </a:solidFill>
              </a:rPr>
              <a:t>los</a:t>
            </a:r>
            <a:r>
              <a:rPr lang="en-US" sz="1600" dirty="0">
                <a:solidFill>
                  <a:srgbClr val="2969A3"/>
                </a:solidFill>
              </a:rPr>
              <a:t> Andes </a:t>
            </a:r>
            <a:r>
              <a:rPr lang="en-US" sz="1600" dirty="0" smtClean="0">
                <a:solidFill>
                  <a:srgbClr val="2969A3"/>
                </a:solidFill>
              </a:rPr>
              <a:t>(Colombia</a:t>
            </a:r>
            <a:r>
              <a:rPr lang="en-US" sz="1600" dirty="0">
                <a:solidFill>
                  <a:srgbClr val="2969A3"/>
                </a:solidFill>
              </a:rPr>
              <a:t>) 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2969A3"/>
                </a:solidFill>
              </a:rPr>
              <a:t>Costas </a:t>
            </a:r>
            <a:r>
              <a:rPr lang="en-US" sz="1600" dirty="0" err="1">
                <a:solidFill>
                  <a:srgbClr val="2969A3"/>
                </a:solidFill>
              </a:rPr>
              <a:t>Meghir</a:t>
            </a:r>
            <a:r>
              <a:rPr lang="en-US" sz="1600" dirty="0">
                <a:solidFill>
                  <a:srgbClr val="2969A3"/>
                </a:solidFill>
              </a:rPr>
              <a:t>, Yale University (U.S.A.)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2969A3"/>
                </a:solidFill>
              </a:rPr>
              <a:t>Marta Rubio-</a:t>
            </a:r>
            <a:r>
              <a:rPr lang="en-US" sz="1600" dirty="0" err="1">
                <a:solidFill>
                  <a:srgbClr val="2969A3"/>
                </a:solidFill>
              </a:rPr>
              <a:t>Codina</a:t>
            </a:r>
            <a:r>
              <a:rPr lang="en-US" sz="1600" dirty="0">
                <a:solidFill>
                  <a:srgbClr val="2969A3"/>
                </a:solidFill>
              </a:rPr>
              <a:t>, Inter-American Development Bank (</a:t>
            </a:r>
            <a:r>
              <a:rPr lang="en-US" sz="1600" dirty="0" smtClean="0">
                <a:solidFill>
                  <a:srgbClr val="2969A3"/>
                </a:solidFill>
              </a:rPr>
              <a:t>U.S.A.) </a:t>
            </a:r>
            <a:endParaRPr lang="en-US" sz="1600" dirty="0">
              <a:solidFill>
                <a:srgbClr val="2969A3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600" dirty="0" smtClean="0">
                <a:solidFill>
                  <a:srgbClr val="2969A3"/>
                </a:solidFill>
              </a:rPr>
              <a:t>Diana María Pineda (</a:t>
            </a:r>
            <a:r>
              <a:rPr lang="en-US" sz="1600" dirty="0" err="1" smtClean="0">
                <a:solidFill>
                  <a:srgbClr val="2969A3"/>
                </a:solidFill>
              </a:rPr>
              <a:t>Fundación</a:t>
            </a:r>
            <a:r>
              <a:rPr lang="en-US" sz="1600" dirty="0" smtClean="0">
                <a:solidFill>
                  <a:srgbClr val="2969A3"/>
                </a:solidFill>
              </a:rPr>
              <a:t> </a:t>
            </a:r>
            <a:r>
              <a:rPr lang="en-US" sz="1600" dirty="0" err="1" smtClean="0">
                <a:solidFill>
                  <a:srgbClr val="2969A3"/>
                </a:solidFill>
              </a:rPr>
              <a:t>Exito</a:t>
            </a:r>
            <a:r>
              <a:rPr lang="en-US" sz="1600" dirty="0" smtClean="0">
                <a:solidFill>
                  <a:srgbClr val="2969A3"/>
                </a:solidFill>
              </a:rPr>
              <a:t>, </a:t>
            </a:r>
            <a:r>
              <a:rPr lang="en-US" sz="1600" dirty="0">
                <a:solidFill>
                  <a:srgbClr val="2969A3"/>
                </a:solidFill>
              </a:rPr>
              <a:t>Colombia)</a:t>
            </a: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Diseño del estudio de evaluación (RCT)</a:t>
            </a:r>
            <a:endParaRPr lang="es-CO" b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382137" y="2483892"/>
            <a:ext cx="8379726" cy="3930555"/>
            <a:chOff x="983432" y="1254688"/>
            <a:chExt cx="10515600" cy="4406560"/>
          </a:xfrm>
        </p:grpSpPr>
        <p:sp>
          <p:nvSpPr>
            <p:cNvPr id="4" name="CuadroTexto 3"/>
            <p:cNvSpPr txBox="1"/>
            <p:nvPr/>
          </p:nvSpPr>
          <p:spPr>
            <a:xfrm>
              <a:off x="1406373" y="1448309"/>
              <a:ext cx="4080535" cy="362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noProof="1">
                  <a:latin typeface="+mj-lt"/>
                  <a:cs typeface="Calibri"/>
                </a:rPr>
                <a:t>Cundinamarca, Boyacá y Santander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340143" y="2081530"/>
              <a:ext cx="3236784" cy="165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noProof="1">
                  <a:latin typeface="+mj-lt"/>
                  <a:cs typeface="Calibri"/>
                </a:rPr>
                <a:t>Municipios tratados: 46</a:t>
              </a:r>
            </a:p>
            <a:p>
              <a:r>
                <a:rPr lang="en-US" sz="1500" noProof="1">
                  <a:latin typeface="+mj-lt"/>
                  <a:cs typeface="Calibri"/>
                </a:rPr>
                <a:t>Unidades FAMI: 171</a:t>
              </a:r>
            </a:p>
            <a:p>
              <a:r>
                <a:rPr lang="en-US" sz="1500" noProof="1">
                  <a:latin typeface="+mj-lt"/>
                  <a:cs typeface="Calibri"/>
                </a:rPr>
                <a:t>Niños tratados: 1,600</a:t>
              </a:r>
            </a:p>
            <a:p>
              <a:r>
                <a:rPr lang="en-US" sz="1500" noProof="1">
                  <a:latin typeface="+mj-lt"/>
                  <a:cs typeface="Calibri"/>
                </a:rPr>
                <a:t>Mujeres </a:t>
              </a:r>
              <a:r>
                <a:rPr lang="en-US" sz="1500" noProof="1" smtClean="0">
                  <a:latin typeface="+mj-lt"/>
                  <a:cs typeface="Calibri"/>
                </a:rPr>
                <a:t>gestantes: 256</a:t>
              </a:r>
              <a:endParaRPr lang="en-US" sz="1500" noProof="1">
                <a:latin typeface="+mj-lt"/>
                <a:cs typeface="Calibri"/>
              </a:endParaRPr>
            </a:p>
            <a:p>
              <a:r>
                <a:rPr lang="en-US" sz="1500" noProof="1" smtClean="0">
                  <a:latin typeface="+mj-lt"/>
                  <a:cs typeface="Calibri"/>
                </a:rPr>
                <a:t>Niños estudio </a:t>
              </a:r>
              <a:r>
                <a:rPr lang="en-US" sz="1500" noProof="1">
                  <a:latin typeface="+mj-lt"/>
                  <a:cs typeface="Calibri"/>
                </a:rPr>
                <a:t>(&lt;12 mo): 702</a:t>
              </a:r>
              <a:br>
                <a:rPr lang="en-US" sz="1500" noProof="1">
                  <a:latin typeface="+mj-lt"/>
                  <a:cs typeface="Calibri"/>
                </a:rPr>
              </a:br>
              <a:endParaRPr lang="en-US" sz="1500" noProof="1">
                <a:latin typeface="+mj-lt"/>
                <a:cs typeface="Calibri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406373" y="3705937"/>
              <a:ext cx="3484435" cy="165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noProof="1">
                  <a:latin typeface="+mj-lt"/>
                  <a:cs typeface="Calibri"/>
                </a:rPr>
                <a:t>Municipios de Control: 41</a:t>
              </a:r>
            </a:p>
            <a:p>
              <a:r>
                <a:rPr lang="en-US" sz="1500" noProof="1">
                  <a:latin typeface="+mj-lt"/>
                  <a:cs typeface="Calibri"/>
                </a:rPr>
                <a:t>Unidades FAMI: 170</a:t>
              </a:r>
            </a:p>
            <a:p>
              <a:r>
                <a:rPr lang="en-US" sz="1500" noProof="1">
                  <a:latin typeface="+mj-lt"/>
                  <a:cs typeface="Calibri"/>
                </a:rPr>
                <a:t>Niños en control: 1,730</a:t>
              </a:r>
            </a:p>
            <a:p>
              <a:r>
                <a:rPr lang="en-US" sz="1500" noProof="1">
                  <a:latin typeface="+mj-lt"/>
                  <a:cs typeface="Calibri"/>
                </a:rPr>
                <a:t>Mujeres </a:t>
              </a:r>
              <a:r>
                <a:rPr lang="en-US" sz="1500" noProof="1" smtClean="0">
                  <a:latin typeface="+mj-lt"/>
                  <a:cs typeface="Calibri"/>
                </a:rPr>
                <a:t>gestantes: 293</a:t>
              </a:r>
              <a:endParaRPr lang="en-US" sz="1500" noProof="1">
                <a:latin typeface="+mj-lt"/>
                <a:cs typeface="Calibri"/>
              </a:endParaRPr>
            </a:p>
            <a:p>
              <a:r>
                <a:rPr lang="en-US" sz="1500" noProof="1">
                  <a:latin typeface="+mj-lt"/>
                  <a:cs typeface="Calibri"/>
                </a:rPr>
                <a:t>Niños </a:t>
              </a:r>
              <a:r>
                <a:rPr lang="en-US" sz="1500" noProof="1" smtClean="0">
                  <a:latin typeface="+mj-lt"/>
                  <a:cs typeface="Calibri"/>
                </a:rPr>
                <a:t>estudio </a:t>
              </a:r>
              <a:r>
                <a:rPr lang="en-US" sz="1500" noProof="1">
                  <a:latin typeface="+mj-lt"/>
                  <a:cs typeface="Calibri"/>
                </a:rPr>
                <a:t>(&lt;12 mo): 758</a:t>
              </a:r>
              <a:br>
                <a:rPr lang="en-US" sz="1500" noProof="1">
                  <a:latin typeface="+mj-lt"/>
                  <a:cs typeface="Calibri"/>
                </a:rPr>
              </a:br>
              <a:endParaRPr lang="en-US" sz="1500" noProof="1">
                <a:latin typeface="+mj-lt"/>
                <a:cs typeface="Calibri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4481980" y="1254688"/>
              <a:ext cx="7017052" cy="4406560"/>
              <a:chOff x="4560024" y="1509772"/>
              <a:chExt cx="7017052" cy="440656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26" t="5143" r="15210" b="2771"/>
              <a:stretch/>
            </p:blipFill>
            <p:spPr>
              <a:xfrm>
                <a:off x="7436309" y="1509772"/>
                <a:ext cx="4140767" cy="4220142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024" y="3318934"/>
                <a:ext cx="2267785" cy="2597398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 bwMode="auto">
              <a:xfrm>
                <a:off x="5803900" y="4368800"/>
                <a:ext cx="472323" cy="55442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2935" tIns="41468" rIns="82935" bIns="4146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4599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537" noProof="1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1" name="Conector recto 10"/>
              <p:cNvCxnSpPr/>
              <p:nvPr/>
            </p:nvCxnSpPr>
            <p:spPr bwMode="auto">
              <a:xfrm flipV="1">
                <a:off x="6276223" y="1509772"/>
                <a:ext cx="1159941" cy="2859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Conector recto 11"/>
              <p:cNvCxnSpPr/>
              <p:nvPr/>
            </p:nvCxnSpPr>
            <p:spPr bwMode="auto">
              <a:xfrm>
                <a:off x="6276223" y="4923226"/>
                <a:ext cx="1159941" cy="796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Rectángulo 12"/>
              <p:cNvSpPr/>
              <p:nvPr/>
            </p:nvSpPr>
            <p:spPr bwMode="auto">
              <a:xfrm>
                <a:off x="7436164" y="1509773"/>
                <a:ext cx="4140912" cy="4209684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2935" tIns="41468" rIns="82935" bIns="4146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4599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537" noProof="1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" name="Rectangle 14"/>
            <p:cNvSpPr/>
            <p:nvPr/>
          </p:nvSpPr>
          <p:spPr>
            <a:xfrm>
              <a:off x="983432" y="1435604"/>
              <a:ext cx="447162" cy="343620"/>
            </a:xfrm>
            <a:prstGeom prst="rect">
              <a:avLst/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15" name="Oval 16"/>
            <p:cNvSpPr/>
            <p:nvPr/>
          </p:nvSpPr>
          <p:spPr>
            <a:xfrm>
              <a:off x="1037789" y="2115011"/>
              <a:ext cx="290854" cy="2785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16" name="Oval 18"/>
            <p:cNvSpPr/>
            <p:nvPr/>
          </p:nvSpPr>
          <p:spPr>
            <a:xfrm>
              <a:off x="1071686" y="3738802"/>
              <a:ext cx="290854" cy="27856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33114" y="1738628"/>
            <a:ext cx="819365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100" dirty="0" smtClean="0">
                <a:latin typeface="+mj-lt"/>
              </a:rPr>
              <a:t>Asignación aleatoria de municipios a la intervención (cualificación integral)</a:t>
            </a:r>
            <a:endParaRPr lang="es-CO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4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Hipótesis y medidas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0770"/>
              </p:ext>
            </p:extLst>
          </p:nvPr>
        </p:nvGraphicFramePr>
        <p:xfrm>
          <a:off x="450377" y="1917724"/>
          <a:ext cx="8284190" cy="4364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7859"/>
                <a:gridCol w="4056331"/>
              </a:tblGrid>
              <a:tr h="388505">
                <a:tc>
                  <a:txBody>
                    <a:bodyPr/>
                    <a:lstStyle/>
                    <a:p>
                      <a:pPr algn="ctr"/>
                      <a:r>
                        <a:rPr lang="es-CO" sz="2200" b="1" noProof="0" dirty="0" smtClean="0">
                          <a:latin typeface="+mj-lt"/>
                        </a:rPr>
                        <a:t>Hipótesis 1</a:t>
                      </a:r>
                      <a:endParaRPr lang="es-CO" sz="2200" b="1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1" noProof="0" dirty="0" smtClean="0">
                          <a:latin typeface="+mj-lt"/>
                        </a:rPr>
                        <a:t>Hipótesis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490">
                <a:tc>
                  <a:txBody>
                    <a:bodyPr/>
                    <a:lstStyle/>
                    <a:p>
                      <a:pPr algn="l"/>
                      <a:endParaRPr lang="es-CO" sz="2000" dirty="0" smtClean="0"/>
                    </a:p>
                    <a:p>
                      <a:pPr algn="l"/>
                      <a:r>
                        <a:rPr lang="es-CO" sz="1800" dirty="0" smtClean="0">
                          <a:latin typeface="+mj-lt"/>
                        </a:rPr>
                        <a:t>La intervención</a:t>
                      </a:r>
                      <a:r>
                        <a:rPr lang="es-CO" sz="1800" baseline="0" dirty="0" smtClean="0">
                          <a:latin typeface="+mj-lt"/>
                        </a:rPr>
                        <a:t> tuvo efectos positivos promedio sobre el desarrollo inicial de los niños asignados al programa.</a:t>
                      </a:r>
                      <a:endParaRPr lang="es-CO" sz="1800" dirty="0" smtClean="0">
                        <a:latin typeface="+mj-lt"/>
                      </a:endParaRPr>
                    </a:p>
                    <a:p>
                      <a:pPr algn="l"/>
                      <a:endParaRPr lang="es-CO" sz="1800" dirty="0" smtClean="0">
                        <a:latin typeface="+mj-lt"/>
                      </a:endParaRPr>
                    </a:p>
                    <a:p>
                      <a:pPr algn="l"/>
                      <a:r>
                        <a:rPr lang="es-CO" sz="1800" dirty="0" smtClean="0">
                          <a:latin typeface="+mj-lt"/>
                        </a:rPr>
                        <a:t>Estos efectos podrían</a:t>
                      </a:r>
                      <a:r>
                        <a:rPr lang="es-CO" sz="1800" baseline="0" dirty="0" smtClean="0">
                          <a:latin typeface="+mj-lt"/>
                        </a:rPr>
                        <a:t> variar por características del hogar y el niño, así como, por duración de la exposición al programa.</a:t>
                      </a:r>
                      <a:endParaRPr lang="es-CO" sz="1800" dirty="0" smtClean="0">
                        <a:latin typeface="+mj-lt"/>
                      </a:endParaRPr>
                    </a:p>
                    <a:p>
                      <a:pPr algn="l"/>
                      <a:endParaRPr lang="es-CO" sz="1800" dirty="0" smtClean="0">
                        <a:latin typeface="+mj-lt"/>
                      </a:endParaRPr>
                    </a:p>
                    <a:p>
                      <a:endParaRPr lang="es-CO" sz="1800" noProof="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rgbClr val="2969A3"/>
                          </a:solidFill>
                          <a:latin typeface="+mn-lt"/>
                          <a:ea typeface="+mn-ea"/>
                          <a:cs typeface="+mn-cs"/>
                        </a:rPr>
                        <a:t>Medidas: </a:t>
                      </a:r>
                      <a:r>
                        <a:rPr lang="es-CO" sz="1800" kern="1200" dirty="0" err="1" smtClean="0">
                          <a:solidFill>
                            <a:srgbClr val="2969A3"/>
                          </a:solidFill>
                          <a:latin typeface="+mn-lt"/>
                          <a:ea typeface="+mn-ea"/>
                          <a:cs typeface="+mn-cs"/>
                        </a:rPr>
                        <a:t>Bayley</a:t>
                      </a:r>
                      <a:r>
                        <a:rPr lang="es-CO" sz="1800" kern="1200" dirty="0" smtClean="0">
                          <a:solidFill>
                            <a:srgbClr val="2969A3"/>
                          </a:solidFill>
                          <a:latin typeface="+mn-lt"/>
                          <a:ea typeface="+mn-ea"/>
                          <a:cs typeface="+mn-cs"/>
                        </a:rPr>
                        <a:t> III, Edades y Etapas Socio emocional, antropometría</a:t>
                      </a:r>
                    </a:p>
                    <a:p>
                      <a:endParaRPr lang="es-C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s-CO" sz="20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s-CO" sz="1800" dirty="0" smtClean="0">
                          <a:latin typeface="+mj-lt"/>
                        </a:rPr>
                        <a:t>La</a:t>
                      </a:r>
                      <a:r>
                        <a:rPr lang="es-CO" sz="1800" baseline="0" dirty="0" smtClean="0">
                          <a:latin typeface="+mj-lt"/>
                        </a:rPr>
                        <a:t> intervención tuvo efectos positivos promedio sobre las habilidades parentales y el ambiente de aprendizaje en los hogares de padres asignados al tratamiento.</a:t>
                      </a:r>
                      <a:endParaRPr lang="es-CO" sz="1800" dirty="0" smtClean="0">
                        <a:latin typeface="+mj-lt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s-CO" sz="1800" dirty="0" smtClean="0">
                        <a:latin typeface="+mj-lt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s-CO" sz="1800" dirty="0" smtClean="0">
                        <a:latin typeface="+mj-lt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s-CO" sz="180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rgbClr val="2969A3"/>
                          </a:solidFill>
                          <a:latin typeface="+mn-lt"/>
                          <a:ea typeface="+mn-ea"/>
                          <a:cs typeface="+mn-cs"/>
                        </a:rPr>
                        <a:t>Medidas: Indicadores de Cuidado en el hogar UNICEF, prueba de auto-eficacia maternal, conocimiento parental, seguridad alimentaria</a:t>
                      </a:r>
                      <a:r>
                        <a:rPr lang="es-CO" sz="1800" kern="1200" dirty="0" smtClean="0">
                          <a:solidFill>
                            <a:srgbClr val="2969A3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800" kern="1200" dirty="0" smtClean="0">
                        <a:solidFill>
                          <a:srgbClr val="2969A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La implementación a escala es difícil</a:t>
            </a:r>
            <a:endParaRPr lang="es-CO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89223"/>
              </p:ext>
            </p:extLst>
          </p:nvPr>
        </p:nvGraphicFramePr>
        <p:xfrm>
          <a:off x="1310186" y="1877563"/>
          <a:ext cx="6196084" cy="430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9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La implementación a escala es difícil</a:t>
            </a:r>
            <a:endParaRPr lang="es-CO" b="1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8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189691"/>
              </p:ext>
            </p:extLst>
          </p:nvPr>
        </p:nvGraphicFramePr>
        <p:xfrm>
          <a:off x="1050878" y="1842448"/>
          <a:ext cx="6728346" cy="418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3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Características de los niños en línea de base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2459"/>
              </p:ext>
            </p:extLst>
          </p:nvPr>
        </p:nvGraphicFramePr>
        <p:xfrm>
          <a:off x="476476" y="1805214"/>
          <a:ext cx="8191048" cy="4600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705"/>
                <a:gridCol w="812800"/>
                <a:gridCol w="783771"/>
                <a:gridCol w="798286"/>
                <a:gridCol w="812800"/>
                <a:gridCol w="696686"/>
              </a:tblGrid>
              <a:tr h="212368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 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ITT=1</a:t>
                      </a:r>
                      <a:endParaRPr lang="es-CO" sz="1600" b="1" i="1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ITT=0</a:t>
                      </a:r>
                      <a:endParaRPr lang="es-CO" sz="1600" b="1" i="1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 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9206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 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Mean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SD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Mean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SD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err="1">
                          <a:effectLst/>
                          <a:latin typeface="+mj-lt"/>
                        </a:rPr>
                        <a:t>Sign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 </a:t>
                      </a:r>
                      <a:r>
                        <a:rPr lang="es-CO" sz="1550" u="none" strike="noStrike" noProof="0" dirty="0" err="1">
                          <a:effectLst/>
                          <a:latin typeface="+mj-lt"/>
                        </a:rPr>
                        <a:t>diff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endParaRPr lang="es-CO" sz="15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Edad del niño en meses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5,72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3,39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5,51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3,26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0,35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Sexo (% niños)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0,52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0,51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0,73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Peso al nacer (gr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3.189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(572)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3.156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(500)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0,44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Primer nacido (%) 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0,47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0,45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0,65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Madre adolescente (%)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0,25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0,44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0,21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0,41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0,07*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Edad de la madre (número de años)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26,16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6,84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26,47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6,70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0,42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Años de escolaridad de la madre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8,85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3,42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8,41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3,31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0,12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46472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Padre presente (%)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0,70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0,46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0,75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0,43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0,04**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 Dueño</a:t>
                      </a:r>
                      <a:r>
                        <a:rPr lang="es-CO" sz="155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de vivienda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0,37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0,48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0,49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0,59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Encuesta SISBEN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0,71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0,45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0,70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0,46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0,79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2593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Hogares con índice de riqueza mayor que mediana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0,50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0,97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91466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Hogar en condición de pobreza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0,06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0,24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0,12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0,32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0,01**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Tamaño del hogar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4,08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1,47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4,10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1,43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0,93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7058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Prueba de lenguaje de la madre</a:t>
                      </a:r>
                      <a:r>
                        <a:rPr lang="es-CO" sz="1550" u="none" strike="noStrike" baseline="0" noProof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(puntaje crudo)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22,32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8,53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19,76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8,08</a:t>
                      </a:r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)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0,04**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2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550" u="none" strike="noStrike" noProof="0" dirty="0" smtClean="0">
                          <a:effectLst/>
                          <a:latin typeface="+mj-lt"/>
                        </a:rPr>
                        <a:t>  Observaciones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700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756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50" u="none" strike="noStrike" noProof="0" dirty="0">
                          <a:effectLst/>
                          <a:latin typeface="+mj-lt"/>
                        </a:rPr>
                        <a:t> </a:t>
                      </a:r>
                      <a:endParaRPr lang="es-CO" sz="155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Variables de resultado de los niños </a:t>
            </a:r>
            <a:br>
              <a:rPr lang="es-CO" b="1" dirty="0" smtClean="0"/>
            </a:br>
            <a:r>
              <a:rPr lang="es-CO" sz="2400" b="1" dirty="0" smtClean="0"/>
              <a:t>(Grupo de control en seguimiento)</a:t>
            </a:r>
            <a:endParaRPr lang="es-CO" sz="24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653268"/>
              </p:ext>
            </p:extLst>
          </p:nvPr>
        </p:nvGraphicFramePr>
        <p:xfrm>
          <a:off x="1103992" y="1799409"/>
          <a:ext cx="7168244" cy="473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072"/>
                <a:gridCol w="3217745"/>
                <a:gridCol w="955766"/>
                <a:gridCol w="876119"/>
                <a:gridCol w="780542"/>
              </a:tblGrid>
              <a:tr h="210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DOMINIO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s-CO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MEDIDA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MEDIA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1" u="none" strike="noStrike" dirty="0">
                          <a:effectLst/>
                          <a:latin typeface="+mj-lt"/>
                        </a:rPr>
                        <a:t>Nutrición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Peso para la edad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0,06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1,03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664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Talla para la edad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0,89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1,78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674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Desnutrición global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0,04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0,19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664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Desnutrición aguda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0,02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0,15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656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Desnutrición crónica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0,16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0,37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674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Riesgo de desnutrición crónica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0,31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0,46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674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Sobrepeso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0,08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0,27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656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Obesidad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0,03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0,18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656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1" u="none" strike="noStrike" dirty="0">
                          <a:effectLst/>
                          <a:latin typeface="+mj-lt"/>
                        </a:rPr>
                        <a:t>Cognición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Bayle III subescala cognitiva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91,98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13,07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703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-1 a -2 DE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0,18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0,38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-2 a -3 DE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0,03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0,17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Bayley III subescala de lenguaje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91,59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12,31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702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-1 a -2 DE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0,23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0,42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-2 a -3 DE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0,03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0,18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Bayley III subescala motricidad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93,97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12,58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701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-1 a -2 DE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0,15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0,35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-2 a -3 DE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0,02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0,13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10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1" u="none" strike="noStrike" dirty="0">
                          <a:effectLst/>
                          <a:latin typeface="+mj-lt"/>
                        </a:rPr>
                        <a:t>Socio emocional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u="none" strike="noStrike">
                          <a:effectLst/>
                          <a:latin typeface="+mj-lt"/>
                        </a:rPr>
                        <a:t>% de niños en riesgo de rezago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0,23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0,42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705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191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  <a:latin typeface="+mj-lt"/>
                        </a:rPr>
                        <a:t>Note: ***p&lt;0.01; **p&lt;0.05; *p&lt;0.1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6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Efectos de la intervención sobre desarrollo temprano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858910"/>
              </p:ext>
            </p:extLst>
          </p:nvPr>
        </p:nvGraphicFramePr>
        <p:xfrm>
          <a:off x="1244472" y="2251535"/>
          <a:ext cx="7056921" cy="2161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0570"/>
                <a:gridCol w="1741714"/>
                <a:gridCol w="1016000"/>
                <a:gridCol w="1178637"/>
              </a:tblGrid>
              <a:tr h="5497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VARIABLE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Beta (95% CI)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</a:t>
                      </a:r>
                      <a:r>
                        <a:rPr lang="es-CO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RW P </a:t>
                      </a:r>
                      <a:r>
                        <a:rPr lang="es-CO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Bayley total 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1700" u="none" strike="noStrike" dirty="0" err="1" smtClean="0">
                          <a:effectLst/>
                          <a:latin typeface="+mj-lt"/>
                        </a:rPr>
                        <a:t>cognitivo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0,152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0,016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0,048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0,030, 0,274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Edades y etapas socioemocional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0,060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0,355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0,346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0,067, 0,187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Talla para la edad (Z-score)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0,093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0,190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0,330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0,045, 0,230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71047" y="4412894"/>
            <a:ext cx="84037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latin typeface="+mj-lt"/>
              </a:rPr>
              <a:t>Nota: ***p&lt;0,01; **p&lt;0,05; *p&lt;0,1; intervalos de confianza al 95% en paréntesis para pruebas de dos colas</a:t>
            </a:r>
          </a:p>
          <a:p>
            <a:pPr algn="ctr"/>
            <a:r>
              <a:rPr lang="es-CO" sz="1300" dirty="0" smtClean="0">
                <a:latin typeface="+mj-lt"/>
              </a:rPr>
              <a:t>Estimación MCO; errores estándar robustos (</a:t>
            </a:r>
            <a:r>
              <a:rPr lang="es-CO" sz="1300" dirty="0" err="1" smtClean="0">
                <a:latin typeface="+mj-lt"/>
              </a:rPr>
              <a:t>clustered</a:t>
            </a:r>
            <a:r>
              <a:rPr lang="es-CO" sz="1300" dirty="0" smtClean="0">
                <a:latin typeface="+mj-lt"/>
              </a:rPr>
              <a:t>) por municipio</a:t>
            </a:r>
          </a:p>
          <a:p>
            <a:pPr algn="ctr"/>
            <a:r>
              <a:rPr lang="es-CO" sz="1300" dirty="0" smtClean="0">
                <a:latin typeface="+mj-lt"/>
              </a:rPr>
              <a:t>P-valores ajustados por el procedimiento Romano-Wolf (2005). Se consideran 3 hipótesis conjuntas.</a:t>
            </a:r>
          </a:p>
          <a:p>
            <a:pPr algn="ctr"/>
            <a:r>
              <a:rPr lang="es-CO" sz="1300" dirty="0" smtClean="0">
                <a:latin typeface="+mj-lt"/>
              </a:rPr>
              <a:t>Controles incluidos: sexo, riqueza del hogar, puntaje verbal materno, madre adolescente, </a:t>
            </a:r>
          </a:p>
          <a:p>
            <a:pPr algn="ctr"/>
            <a:r>
              <a:rPr lang="es-CO" sz="1300" dirty="0" smtClean="0">
                <a:latin typeface="+mj-lt"/>
              </a:rPr>
              <a:t>medidas antropométricas en línea de base</a:t>
            </a:r>
          </a:p>
        </p:txBody>
      </p:sp>
    </p:spTree>
    <p:extLst>
      <p:ext uri="{BB962C8B-B14F-4D97-AF65-F5344CB8AC3E}">
        <p14:creationId xmlns:p14="http://schemas.microsoft.com/office/powerpoint/2010/main" val="22973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Efectos de la intervención sobre desarrollo </a:t>
            </a:r>
            <a:r>
              <a:rPr lang="es-CO" b="1" dirty="0" smtClean="0"/>
              <a:t>temprano (</a:t>
            </a:r>
            <a:r>
              <a:rPr lang="es-CO" b="1" dirty="0" err="1" smtClean="0"/>
              <a:t>subescalas</a:t>
            </a:r>
            <a:r>
              <a:rPr lang="es-CO" b="1" dirty="0" smtClean="0"/>
              <a:t> </a:t>
            </a:r>
            <a:r>
              <a:rPr lang="es-CO" b="1" dirty="0" err="1" smtClean="0"/>
              <a:t>Bayley</a:t>
            </a:r>
            <a:r>
              <a:rPr lang="es-CO" b="1" dirty="0" smtClean="0"/>
              <a:t> III)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7590"/>
              </p:ext>
            </p:extLst>
          </p:nvPr>
        </p:nvGraphicFramePr>
        <p:xfrm>
          <a:off x="1087179" y="2268180"/>
          <a:ext cx="6969641" cy="313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636"/>
                <a:gridCol w="1915885"/>
                <a:gridCol w="1204686"/>
                <a:gridCol w="1139434"/>
              </a:tblGrid>
              <a:tr h="4195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VARIABLE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Beta (95% CI)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Value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RW P Value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06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Cognitive Scale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0,101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0,098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0,202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3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0,017, 0,220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6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Receptive Language Scale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0,105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0,066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0,202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3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0,006, 0,215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6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Expressive Language Scale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0,151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0,016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0,065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3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0,031, 0,271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6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Fine Motor Scale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0,083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0,206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0,202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3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0,045, 0,210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6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Gross Motor Scale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0,142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0,069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0,202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3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0,009, 0,293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0114" y="5399030"/>
            <a:ext cx="84037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latin typeface="+mj-lt"/>
              </a:rPr>
              <a:t>Nota: ***p&lt;0,01; **p&lt;0,05; *p&lt;0,1; intervalos de confianza al 95% en paréntesis para pruebas de dos colas</a:t>
            </a:r>
          </a:p>
          <a:p>
            <a:pPr algn="ctr"/>
            <a:r>
              <a:rPr lang="es-CO" sz="1300" dirty="0" smtClean="0">
                <a:latin typeface="+mj-lt"/>
              </a:rPr>
              <a:t>Estimación MCO; errores estándar robustos (</a:t>
            </a:r>
            <a:r>
              <a:rPr lang="es-CO" sz="1300" dirty="0" err="1" smtClean="0">
                <a:latin typeface="+mj-lt"/>
              </a:rPr>
              <a:t>clustered</a:t>
            </a:r>
            <a:r>
              <a:rPr lang="es-CO" sz="1300" dirty="0" smtClean="0">
                <a:latin typeface="+mj-lt"/>
              </a:rPr>
              <a:t>) por municipio</a:t>
            </a:r>
          </a:p>
          <a:p>
            <a:pPr algn="ctr"/>
            <a:r>
              <a:rPr lang="es-CO" sz="1300" dirty="0" smtClean="0">
                <a:latin typeface="+mj-lt"/>
              </a:rPr>
              <a:t>P-valores ajustados por el procedimiento Romano-Wolf (2005). Se consideran 5 hipótesis conjuntas.</a:t>
            </a:r>
          </a:p>
          <a:p>
            <a:pPr algn="ctr"/>
            <a:r>
              <a:rPr lang="es-CO" sz="1300" dirty="0" smtClean="0">
                <a:latin typeface="+mj-lt"/>
              </a:rPr>
              <a:t>Controles incluidos: sexo, riqueza del hogar, puntaje verbal materno, madre adolescente, </a:t>
            </a:r>
          </a:p>
          <a:p>
            <a:pPr algn="ctr"/>
            <a:r>
              <a:rPr lang="es-CO" sz="1300" dirty="0" smtClean="0">
                <a:latin typeface="+mj-lt"/>
              </a:rPr>
              <a:t>medidas antropométricas en línea de base</a:t>
            </a:r>
          </a:p>
        </p:txBody>
      </p:sp>
    </p:spTree>
    <p:extLst>
      <p:ext uri="{BB962C8B-B14F-4D97-AF65-F5344CB8AC3E}">
        <p14:creationId xmlns:p14="http://schemas.microsoft.com/office/powerpoint/2010/main" val="201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Efectos de la intervención sobre desarrollo temprano </a:t>
            </a:r>
            <a:r>
              <a:rPr lang="es-CO" b="1" dirty="0" smtClean="0"/>
              <a:t>(Detalle nutrición)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66222"/>
              </p:ext>
            </p:extLst>
          </p:nvPr>
        </p:nvGraphicFramePr>
        <p:xfrm>
          <a:off x="880836" y="2177143"/>
          <a:ext cx="7580993" cy="2621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8707"/>
                <a:gridCol w="1669143"/>
                <a:gridCol w="1103085"/>
                <a:gridCol w="1074058"/>
                <a:gridCol w="1016000"/>
              </a:tblGrid>
              <a:tr h="5848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TALLA PARA LA EDAD   </a:t>
                      </a:r>
                    </a:p>
                    <a:p>
                      <a:pPr algn="l" fontAlgn="ctr"/>
                      <a:r>
                        <a:rPr lang="es-CO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n1=597</a:t>
                      </a:r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n0=674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Beta (95% CI)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Value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RW P Value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1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   -</a:t>
                      </a:r>
                      <a:r>
                        <a:rPr lang="en-US" sz="1700" u="none" strike="noStrike" dirty="0">
                          <a:effectLst/>
                          <a:latin typeface="+mj-lt"/>
                        </a:rPr>
                        <a:t>5 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DE a </a:t>
                      </a:r>
                      <a:r>
                        <a:rPr lang="en-US" sz="1700" u="none" strike="noStrike" dirty="0">
                          <a:effectLst/>
                          <a:latin typeface="+mj-lt"/>
                        </a:rPr>
                        <a:t>-1 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DE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-0,058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0,054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0,098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-0,115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72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0,115, 0,000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31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   -</a:t>
                      </a:r>
                      <a:r>
                        <a:rPr lang="en-US" sz="170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DE a </a:t>
                      </a:r>
                      <a:r>
                        <a:rPr lang="en-US" sz="170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DE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0,068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0,02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0,046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0,136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72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0,012, 0,124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31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    1 DE a </a:t>
                      </a:r>
                      <a:r>
                        <a:rPr lang="en-US" sz="1700" u="none" strike="noStrike" dirty="0">
                          <a:effectLst/>
                          <a:latin typeface="+mj-lt"/>
                        </a:rPr>
                        <a:t>5 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DE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-0,011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0,399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0,385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-0,043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72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0,035, 0,014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0114" y="4798285"/>
            <a:ext cx="8403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latin typeface="+mj-lt"/>
              </a:rPr>
              <a:t>Nota: ***p&lt;0,01; **p&lt;0,05; *p&lt;0,1; intervalos de confianza al 95% en paréntesis para pruebas de dos colas</a:t>
            </a:r>
          </a:p>
          <a:p>
            <a:pPr algn="ctr"/>
            <a:r>
              <a:rPr lang="es-CO" sz="1300" dirty="0" smtClean="0">
                <a:latin typeface="+mj-lt"/>
              </a:rPr>
              <a:t>Estimación MCO; errores estándar robustos (</a:t>
            </a:r>
            <a:r>
              <a:rPr lang="es-CO" sz="1300" dirty="0" err="1" smtClean="0">
                <a:latin typeface="+mj-lt"/>
              </a:rPr>
              <a:t>clustered</a:t>
            </a:r>
            <a:r>
              <a:rPr lang="es-CO" sz="1300" dirty="0" smtClean="0">
                <a:latin typeface="+mj-lt"/>
              </a:rPr>
              <a:t>) por municipio</a:t>
            </a:r>
          </a:p>
          <a:p>
            <a:pPr algn="ctr"/>
            <a:r>
              <a:rPr lang="es-CO" sz="1300" dirty="0" smtClean="0">
                <a:latin typeface="+mj-lt"/>
              </a:rPr>
              <a:t>P-valores ajustados por el procedimiento Romano-Wolf (2005). Se consideran 3 hipótesis conjuntas.</a:t>
            </a:r>
          </a:p>
          <a:p>
            <a:pPr algn="ctr"/>
            <a:r>
              <a:rPr lang="es-CO" sz="1300" dirty="0" smtClean="0">
                <a:latin typeface="+mj-lt"/>
              </a:rPr>
              <a:t>Controles incluidos: sexo, riqueza del hogar, puntaje verbal materno, madre adolescente, </a:t>
            </a:r>
          </a:p>
          <a:p>
            <a:pPr algn="ctr"/>
            <a:r>
              <a:rPr lang="es-CO" sz="1300" dirty="0" smtClean="0">
                <a:latin typeface="+mj-lt"/>
              </a:rPr>
              <a:t>medidas antropométricas en línea de base</a:t>
            </a:r>
          </a:p>
          <a:p>
            <a:pPr algn="ctr"/>
            <a:r>
              <a:rPr lang="es-CO" sz="1300" dirty="0">
                <a:latin typeface="+mj-lt"/>
              </a:rPr>
              <a:t>D=(ß/DE controles), donde DE es la desviación estándar del grupo de control dentro de la muestra de </a:t>
            </a:r>
            <a:r>
              <a:rPr lang="es-CO" sz="1300" dirty="0" smtClean="0">
                <a:latin typeface="+mj-lt"/>
              </a:rPr>
              <a:t>estimación</a:t>
            </a:r>
            <a:endParaRPr lang="es-CO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9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Efectos sobre desarrollo cognitivo según las características de niños y hogares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149840"/>
              </p:ext>
            </p:extLst>
          </p:nvPr>
        </p:nvGraphicFramePr>
        <p:xfrm>
          <a:off x="777422" y="1906815"/>
          <a:ext cx="7737928" cy="401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7149"/>
                <a:gridCol w="1741715"/>
                <a:gridCol w="2129064"/>
              </a:tblGrid>
              <a:tr h="597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Grupo de niños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ITT</a:t>
                      </a:r>
                      <a:b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s-CO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RW-p valor)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Diferencia entre grupos</a:t>
                      </a:r>
                    </a:p>
                    <a:p>
                      <a:pPr algn="ctr" fontAlgn="ctr"/>
                      <a:r>
                        <a:rPr lang="it-IT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Chi2 </a:t>
                      </a:r>
                      <a:r>
                        <a:rPr lang="it-IT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stat </a:t>
                      </a:r>
                      <a:br>
                        <a:rPr lang="it-IT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it-IT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(p valor)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61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noProof="0" dirty="0" smtClean="0">
                          <a:effectLst/>
                          <a:latin typeface="+mj-lt"/>
                        </a:rPr>
                        <a:t>Educación</a:t>
                      </a:r>
                      <a:r>
                        <a:rPr lang="es-CO" sz="1700" u="none" strike="noStrike" baseline="0" noProof="0" dirty="0" smtClean="0">
                          <a:effectLst/>
                          <a:latin typeface="+mj-lt"/>
                        </a:rPr>
                        <a:t> materna: al menos bachillerato</a:t>
                      </a:r>
                      <a:endParaRPr lang="es-CO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0,18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0,064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6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0,078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61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7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Educación</a:t>
                      </a:r>
                      <a:r>
                        <a:rPr lang="es-CO" sz="17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materna: menos de bachillerato</a:t>
                      </a:r>
                      <a:endParaRPr lang="es-CO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0,116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0,327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054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0,439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0,568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61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noProof="0" dirty="0" smtClean="0">
                          <a:effectLst/>
                          <a:latin typeface="+mj-lt"/>
                        </a:rPr>
                        <a:t>Hombre</a:t>
                      </a:r>
                      <a:endParaRPr lang="es-CO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0,209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0,119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6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0,078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61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noProof="0" dirty="0" smtClean="0">
                          <a:effectLst/>
                          <a:latin typeface="+mj-lt"/>
                        </a:rPr>
                        <a:t>Mujer</a:t>
                      </a:r>
                      <a:endParaRPr lang="es-CO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0,09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1,205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054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0,439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0,272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61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noProof="0" dirty="0" smtClean="0">
                          <a:effectLst/>
                          <a:latin typeface="+mj-lt"/>
                        </a:rPr>
                        <a:t>Hogares menos pobres</a:t>
                      </a:r>
                      <a:endParaRPr lang="es-CO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0,011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-0,213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6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0,892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61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noProof="0" dirty="0" smtClean="0">
                          <a:effectLst/>
                          <a:latin typeface="+mj-lt"/>
                        </a:rPr>
                        <a:t>Hogares más pobres</a:t>
                      </a:r>
                      <a:endParaRPr lang="es-CO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0,224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4,147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054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0,036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0,042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)**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63097" y="5916840"/>
            <a:ext cx="836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latin typeface="+mj-lt"/>
              </a:rPr>
              <a:t>Nota: ***p&lt;0,01; **p&lt;0,05; *p&lt;0,1; </a:t>
            </a:r>
            <a:endParaRPr lang="es-CO" sz="1200" dirty="0" smtClean="0">
              <a:latin typeface="+mj-lt"/>
            </a:endParaRPr>
          </a:p>
          <a:p>
            <a:pPr algn="ctr"/>
            <a:r>
              <a:rPr lang="es-CO" sz="1200" dirty="0" smtClean="0">
                <a:latin typeface="+mj-lt"/>
              </a:rPr>
              <a:t>Estimación </a:t>
            </a:r>
            <a:r>
              <a:rPr lang="es-CO" sz="1200" dirty="0">
                <a:latin typeface="+mj-lt"/>
              </a:rPr>
              <a:t>MCO; errores estándar robustos (</a:t>
            </a:r>
            <a:r>
              <a:rPr lang="es-CO" sz="1200" dirty="0" err="1">
                <a:latin typeface="+mj-lt"/>
              </a:rPr>
              <a:t>clustered</a:t>
            </a:r>
            <a:r>
              <a:rPr lang="es-CO" sz="1200" dirty="0">
                <a:latin typeface="+mj-lt"/>
              </a:rPr>
              <a:t>) por municipio</a:t>
            </a:r>
          </a:p>
          <a:p>
            <a:pPr algn="ctr"/>
            <a:r>
              <a:rPr lang="es-CO" sz="1200" dirty="0">
                <a:latin typeface="+mj-lt"/>
              </a:rPr>
              <a:t>P-valores ajustados por el procedimiento Romano-Wolf (2005). Se consideran </a:t>
            </a:r>
            <a:r>
              <a:rPr lang="es-CO" sz="1200" dirty="0" smtClean="0">
                <a:latin typeface="+mj-lt"/>
              </a:rPr>
              <a:t>6 </a:t>
            </a:r>
            <a:r>
              <a:rPr lang="es-CO" sz="1200" dirty="0">
                <a:latin typeface="+mj-lt"/>
              </a:rPr>
              <a:t>hipótesis conjuntas.</a:t>
            </a:r>
          </a:p>
        </p:txBody>
      </p:sp>
      <p:sp>
        <p:nvSpPr>
          <p:cNvPr id="6" name="Elipse 5"/>
          <p:cNvSpPr/>
          <p:nvPr/>
        </p:nvSpPr>
        <p:spPr>
          <a:xfrm>
            <a:off x="4833257" y="5312229"/>
            <a:ext cx="1262743" cy="71346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3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407" y="1160816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Objetivo del estudio</a:t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429" y="1852968"/>
            <a:ext cx="7886700" cy="43072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ES" i="1" dirty="0" smtClean="0">
                <a:latin typeface="+mj-lt"/>
              </a:rPr>
              <a:t>Desarrollar </a:t>
            </a:r>
            <a:r>
              <a:rPr lang="es-ES" dirty="0" smtClean="0">
                <a:latin typeface="+mj-lt"/>
              </a:rPr>
              <a:t>y</a:t>
            </a:r>
            <a:r>
              <a:rPr lang="es-ES" i="1" dirty="0" smtClean="0">
                <a:latin typeface="+mj-lt"/>
              </a:rPr>
              <a:t> </a:t>
            </a:r>
            <a:r>
              <a:rPr lang="es-ES" i="1" dirty="0">
                <a:latin typeface="+mj-lt"/>
              </a:rPr>
              <a:t>evaluar </a:t>
            </a:r>
            <a:r>
              <a:rPr lang="es-CO" dirty="0">
                <a:latin typeface="+mj-lt"/>
              </a:rPr>
              <a:t>una </a:t>
            </a:r>
            <a:r>
              <a:rPr lang="es-CO" b="1" dirty="0">
                <a:latin typeface="+mj-lt"/>
              </a:rPr>
              <a:t>cualificación integral </a:t>
            </a:r>
            <a:r>
              <a:rPr lang="es-CO" dirty="0">
                <a:latin typeface="+mj-lt"/>
              </a:rPr>
              <a:t>del programa hogares comunitarios </a:t>
            </a:r>
            <a:r>
              <a:rPr lang="es-CO" i="1" dirty="0">
                <a:latin typeface="+mj-lt"/>
              </a:rPr>
              <a:t>FAMI</a:t>
            </a:r>
            <a:r>
              <a:rPr lang="es-CO" dirty="0">
                <a:latin typeface="+mj-lt"/>
              </a:rPr>
              <a:t> de formación a padres de niños menores de 2 años y gestantes en condición de vulnerabilidad socioeconómica en zonas </a:t>
            </a:r>
            <a:r>
              <a:rPr lang="es-CO" dirty="0" err="1">
                <a:latin typeface="+mj-lt"/>
              </a:rPr>
              <a:t>semi</a:t>
            </a:r>
            <a:r>
              <a:rPr lang="es-CO" dirty="0">
                <a:latin typeface="+mj-lt"/>
              </a:rPr>
              <a:t>-urbanas y rurales de </a:t>
            </a:r>
            <a:r>
              <a:rPr lang="es-CO" dirty="0" smtClean="0">
                <a:latin typeface="+mj-lt"/>
              </a:rPr>
              <a:t>Colombia, </a:t>
            </a:r>
            <a:r>
              <a:rPr lang="es-CO" dirty="0">
                <a:latin typeface="+mj-lt"/>
              </a:rPr>
              <a:t>para promover el desarrollo temprano de niños y niñas. </a:t>
            </a:r>
          </a:p>
          <a:p>
            <a:pPr>
              <a:lnSpc>
                <a:spcPct val="120000"/>
              </a:lnSpc>
            </a:pPr>
            <a:endParaRPr lang="es-CO" sz="13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s-CO" dirty="0" smtClean="0">
                <a:latin typeface="+mj-lt"/>
              </a:rPr>
              <a:t>El estudio es un </a:t>
            </a:r>
            <a:r>
              <a:rPr lang="es-CO" dirty="0">
                <a:latin typeface="+mj-lt"/>
              </a:rPr>
              <a:t>experimento social controlado por aglomerados (municipios) </a:t>
            </a:r>
            <a:r>
              <a:rPr lang="es-CO" dirty="0" smtClean="0">
                <a:latin typeface="+mj-lt"/>
              </a:rPr>
              <a:t>en </a:t>
            </a:r>
            <a:r>
              <a:rPr lang="es-CO" dirty="0">
                <a:latin typeface="+mj-lt"/>
              </a:rPr>
              <a:t>87 municipios en la región central de Colombia y se evaluaron 1,460 niños entre los </a:t>
            </a:r>
            <a:r>
              <a:rPr lang="es-CO" dirty="0" smtClean="0">
                <a:latin typeface="+mj-lt"/>
              </a:rPr>
              <a:t>  0-12 </a:t>
            </a:r>
            <a:r>
              <a:rPr lang="es-CO" dirty="0">
                <a:latin typeface="+mj-lt"/>
              </a:rPr>
              <a:t>meses de edad en la línea de base. La intervención operó entre 10 y 11 meses.</a:t>
            </a:r>
          </a:p>
          <a:p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Efectos sobre variables intermedias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060394"/>
              </p:ext>
            </p:extLst>
          </p:nvPr>
        </p:nvGraphicFramePr>
        <p:xfrm>
          <a:off x="628649" y="2061032"/>
          <a:ext cx="8007350" cy="276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9626"/>
                <a:gridCol w="1605101"/>
                <a:gridCol w="1082267"/>
                <a:gridCol w="1041109"/>
                <a:gridCol w="949247"/>
              </a:tblGrid>
              <a:tr h="5954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VARIABLE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Beta (95% CI)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Value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RW P Value</a:t>
                      </a:r>
                      <a:endParaRPr lang="es-CO" sz="17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s-CO" sz="1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09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Ambiente</a:t>
                      </a:r>
                      <a:r>
                        <a:rPr lang="es-CO" sz="1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de aprendizaje en hogar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0,338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0,000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0,000</a:t>
                      </a:r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***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0,338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0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0,202, 0,474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9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Conocimiento parental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-0,054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0,831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0,836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-0,016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0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0,550, 0,442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Auto </a:t>
                      </a:r>
                      <a:r>
                        <a:rPr lang="en-US" sz="1700" u="none" strike="noStrike" dirty="0" err="1" smtClean="0">
                          <a:effectLst/>
                          <a:latin typeface="+mj-lt"/>
                        </a:rPr>
                        <a:t>eficacia</a:t>
                      </a:r>
                      <a:r>
                        <a:rPr lang="en-US" sz="17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700" u="none" strike="noStrike" dirty="0" err="1" smtClean="0">
                          <a:effectLst/>
                          <a:latin typeface="+mj-lt"/>
                        </a:rPr>
                        <a:t>materna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0,126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0,604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0,823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0,039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0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0,348, 0,599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9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 smtClean="0">
                          <a:effectLst/>
                          <a:latin typeface="+mj-lt"/>
                        </a:rPr>
                        <a:t>Inseguridad alimentaria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-0,046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0,169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0,399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-0,097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0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(-</a:t>
                      </a:r>
                      <a:r>
                        <a:rPr lang="es-CO" sz="1500" u="none" strike="noStrike" dirty="0" smtClean="0">
                          <a:effectLst/>
                          <a:latin typeface="+mj-lt"/>
                        </a:rPr>
                        <a:t>0,112, 0,019</a:t>
                      </a:r>
                      <a:r>
                        <a:rPr lang="es-CO" sz="15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12081" y="4849956"/>
            <a:ext cx="8403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latin typeface="+mj-lt"/>
              </a:rPr>
              <a:t>Nota: ***p&lt;0,01; **p&lt;0,05; *p&lt;0,1; intervalos de confianza al 95% en paréntesis para pruebas de dos colas</a:t>
            </a:r>
          </a:p>
          <a:p>
            <a:pPr algn="ctr"/>
            <a:r>
              <a:rPr lang="es-CO" sz="1300" dirty="0" smtClean="0">
                <a:latin typeface="+mj-lt"/>
              </a:rPr>
              <a:t>Estimación MCO; errores estándar robustos (</a:t>
            </a:r>
            <a:r>
              <a:rPr lang="es-CO" sz="1300" dirty="0" err="1" smtClean="0">
                <a:latin typeface="+mj-lt"/>
              </a:rPr>
              <a:t>clustered</a:t>
            </a:r>
            <a:r>
              <a:rPr lang="es-CO" sz="1300" dirty="0" smtClean="0">
                <a:latin typeface="+mj-lt"/>
              </a:rPr>
              <a:t>) por municipio</a:t>
            </a:r>
          </a:p>
          <a:p>
            <a:pPr algn="ctr"/>
            <a:r>
              <a:rPr lang="es-CO" sz="1300" dirty="0" smtClean="0">
                <a:latin typeface="+mj-lt"/>
              </a:rPr>
              <a:t>P-valores ajustados por el procedimiento Romano-Wolf (2005). Se consideran 5 hipótesis conjuntas.</a:t>
            </a:r>
          </a:p>
          <a:p>
            <a:pPr algn="ctr"/>
            <a:r>
              <a:rPr lang="es-CO" sz="1300" dirty="0" smtClean="0">
                <a:latin typeface="+mj-lt"/>
              </a:rPr>
              <a:t>Controles incluidos: sexo, riqueza del hogar, puntaje verbal materno, madre adolescente, </a:t>
            </a:r>
          </a:p>
          <a:p>
            <a:pPr algn="ctr"/>
            <a:r>
              <a:rPr lang="es-CO" sz="1300" dirty="0" smtClean="0">
                <a:latin typeface="+mj-lt"/>
              </a:rPr>
              <a:t>y  misma medida intermedia en línea de base</a:t>
            </a:r>
          </a:p>
          <a:p>
            <a:pPr algn="ctr"/>
            <a:r>
              <a:rPr lang="es-CO" sz="1300" dirty="0">
                <a:latin typeface="+mj-lt"/>
              </a:rPr>
              <a:t>D=(ß/DE controles), donde DE es la desviación estándar del grupo de control dentro de la muestra de estimación</a:t>
            </a:r>
          </a:p>
        </p:txBody>
      </p:sp>
    </p:spTree>
    <p:extLst>
      <p:ext uri="{BB962C8B-B14F-4D97-AF65-F5344CB8AC3E}">
        <p14:creationId xmlns:p14="http://schemas.microsoft.com/office/powerpoint/2010/main" val="3196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31754"/>
              </p:ext>
            </p:extLst>
          </p:nvPr>
        </p:nvGraphicFramePr>
        <p:xfrm>
          <a:off x="628650" y="1624828"/>
          <a:ext cx="8050129" cy="414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brir llave 11"/>
          <p:cNvSpPr/>
          <p:nvPr/>
        </p:nvSpPr>
        <p:spPr>
          <a:xfrm rot="16200000">
            <a:off x="3231448" y="4828112"/>
            <a:ext cx="162019" cy="2076205"/>
          </a:xfrm>
          <a:prstGeom prst="leftBrace">
            <a:avLst/>
          </a:prstGeom>
          <a:ln w="15875">
            <a:solidFill>
              <a:srgbClr val="95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3" name="CuadroTexto 12"/>
          <p:cNvSpPr txBox="1"/>
          <p:nvPr/>
        </p:nvSpPr>
        <p:spPr>
          <a:xfrm>
            <a:off x="2412486" y="6016503"/>
            <a:ext cx="19749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latin typeface="+mj-lt"/>
              </a:rPr>
              <a:t>Walker et al. (2005) </a:t>
            </a:r>
            <a:r>
              <a:rPr lang="es-CO" sz="1300" dirty="0" err="1">
                <a:latin typeface="+mj-lt"/>
              </a:rPr>
              <a:t>Lancet</a:t>
            </a:r>
            <a:endParaRPr lang="es-CO" sz="1300" dirty="0">
              <a:latin typeface="+mj-lt"/>
            </a:endParaRPr>
          </a:p>
        </p:txBody>
      </p:sp>
      <p:sp>
        <p:nvSpPr>
          <p:cNvPr id="14" name="Abrir llave 13"/>
          <p:cNvSpPr/>
          <p:nvPr/>
        </p:nvSpPr>
        <p:spPr>
          <a:xfrm rot="16200000">
            <a:off x="5800206" y="5189889"/>
            <a:ext cx="163877" cy="1321782"/>
          </a:xfrm>
          <a:prstGeom prst="leftBrace">
            <a:avLst/>
          </a:prstGeom>
          <a:ln w="15875">
            <a:solidFill>
              <a:srgbClr val="95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5" name="CuadroTexto 14"/>
          <p:cNvSpPr txBox="1"/>
          <p:nvPr/>
        </p:nvSpPr>
        <p:spPr>
          <a:xfrm>
            <a:off x="4888759" y="5984048"/>
            <a:ext cx="1978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err="1">
                <a:latin typeface="+mj-lt"/>
              </a:rPr>
              <a:t>Attanasio</a:t>
            </a:r>
            <a:r>
              <a:rPr lang="es-CO" sz="1300" dirty="0">
                <a:latin typeface="+mj-lt"/>
              </a:rPr>
              <a:t> et al. (2005) BMJ</a:t>
            </a:r>
          </a:p>
        </p:txBody>
      </p:sp>
      <p:sp>
        <p:nvSpPr>
          <p:cNvPr id="16" name="Abrir llave 15"/>
          <p:cNvSpPr/>
          <p:nvPr/>
        </p:nvSpPr>
        <p:spPr>
          <a:xfrm rot="16200000">
            <a:off x="7439412" y="5118859"/>
            <a:ext cx="88898" cy="1447297"/>
          </a:xfrm>
          <a:prstGeom prst="leftBrace">
            <a:avLst/>
          </a:prstGeom>
          <a:ln w="15875">
            <a:solidFill>
              <a:srgbClr val="95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7" name="CuadroTexto 16"/>
          <p:cNvSpPr txBox="1"/>
          <p:nvPr/>
        </p:nvSpPr>
        <p:spPr>
          <a:xfrm>
            <a:off x="7010329" y="5995660"/>
            <a:ext cx="9964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latin typeface="+mj-lt"/>
              </a:rPr>
              <a:t>Este estudio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14351" y="6186830"/>
            <a:ext cx="12763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latin typeface="+mj-lt"/>
              </a:rPr>
              <a:t>N=129, 1 ciudad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961730" y="6160069"/>
            <a:ext cx="17668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latin typeface="+mj-lt"/>
              </a:rPr>
              <a:t>N=1,440; 48 municipios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804906" y="6149354"/>
            <a:ext cx="17668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latin typeface="+mj-lt"/>
              </a:rPr>
              <a:t>N=1,460; 46 municipios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1611212" y="2550695"/>
            <a:ext cx="6666514" cy="2450"/>
          </a:xfrm>
          <a:prstGeom prst="straightConnector1">
            <a:avLst/>
          </a:prstGeom>
          <a:ln w="2222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611212" y="2176119"/>
            <a:ext cx="1148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dirty="0">
                <a:latin typeface="+mj-lt"/>
              </a:rPr>
              <a:t>Control total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95605" y="2176119"/>
            <a:ext cx="14233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dirty="0">
                <a:latin typeface="+mj-lt"/>
              </a:rPr>
              <a:t>Control limitado</a:t>
            </a: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617327" y="932676"/>
            <a:ext cx="7886700" cy="692152"/>
          </a:xfrm>
        </p:spPr>
        <p:txBody>
          <a:bodyPr/>
          <a:lstStyle/>
          <a:p>
            <a:r>
              <a:rPr lang="es-CO" b="1" dirty="0" smtClean="0"/>
              <a:t>¿Qué tan grande es este efecto?</a:t>
            </a:r>
            <a:endParaRPr lang="es-CO" b="1" dirty="0"/>
          </a:p>
        </p:txBody>
      </p:sp>
      <p:sp>
        <p:nvSpPr>
          <p:cNvPr id="3" name="Elipse 2"/>
          <p:cNvSpPr/>
          <p:nvPr/>
        </p:nvSpPr>
        <p:spPr>
          <a:xfrm>
            <a:off x="7478374" y="4379495"/>
            <a:ext cx="157668" cy="144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2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Conclusiones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76926"/>
            <a:ext cx="78867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s-CO" sz="2400" dirty="0" smtClean="0">
                <a:latin typeface="+mj-lt"/>
              </a:rPr>
              <a:t>Costo de la intervención es USD 124 (corresponde a 30% del costo de operación niño/año del programa y 10% del costo niño/año en centros de desarrollo infantil).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s-CO" sz="2400" dirty="0" smtClean="0">
                <a:latin typeface="+mj-lt"/>
              </a:rPr>
              <a:t>Efectos de 0.15-0.3 DE en desarrollo cognitivo (especialmente lenguaje expresivo!).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s-CO" sz="2400" dirty="0" smtClean="0">
                <a:latin typeface="+mj-lt"/>
              </a:rPr>
              <a:t>Revela la importancia de un currículo estructurado, capacitación y acompañamiento sobre todo en casos de personal </a:t>
            </a:r>
            <a:r>
              <a:rPr lang="es-CO" sz="2400" dirty="0" err="1" smtClean="0">
                <a:latin typeface="+mj-lt"/>
              </a:rPr>
              <a:t>paraprofesional</a:t>
            </a:r>
            <a:r>
              <a:rPr lang="es-CO" sz="2400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s-CO" sz="2400" dirty="0" smtClean="0">
                <a:latin typeface="+mj-lt"/>
              </a:rPr>
              <a:t>Circunstancias adversas: control activo, asistencia baja, grupo menos vulnerable de lo esperado, y evaluación de los niños hasta 6 meses después de retirados del programa.</a:t>
            </a:r>
            <a:endParaRPr lang="es-CO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De manera más general…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562830"/>
            <a:ext cx="7886700" cy="2574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600" dirty="0" smtClean="0">
                <a:latin typeface="+mj-lt"/>
              </a:rPr>
              <a:t>El estudio busca entender cómo </a:t>
            </a:r>
            <a:r>
              <a:rPr lang="es-CO" sz="2600" b="1" dirty="0" smtClean="0">
                <a:latin typeface="+mj-lt"/>
              </a:rPr>
              <a:t>escalar</a:t>
            </a:r>
            <a:r>
              <a:rPr lang="es-CO" sz="2600" dirty="0" smtClean="0">
                <a:latin typeface="+mj-lt"/>
              </a:rPr>
              <a:t> </a:t>
            </a:r>
            <a:r>
              <a:rPr lang="es-CO" sz="2600" dirty="0"/>
              <a:t>programas </a:t>
            </a:r>
            <a:r>
              <a:rPr lang="es-CO" sz="2600" dirty="0" smtClean="0"/>
              <a:t>efectivos de </a:t>
            </a:r>
            <a:r>
              <a:rPr lang="es-CO" sz="2600" dirty="0"/>
              <a:t>primera infancia </a:t>
            </a:r>
            <a:r>
              <a:rPr lang="es-CO" sz="2600" dirty="0" smtClean="0">
                <a:latin typeface="+mj-lt"/>
              </a:rPr>
              <a:t>y cómo extender </a:t>
            </a:r>
            <a:r>
              <a:rPr lang="es-CO" sz="2600" b="1" dirty="0" smtClean="0">
                <a:latin typeface="+mj-lt"/>
              </a:rPr>
              <a:t>cualificaciones de programas nacionales </a:t>
            </a:r>
            <a:r>
              <a:rPr lang="es-CO" sz="2600" dirty="0" smtClean="0">
                <a:latin typeface="+mj-lt"/>
              </a:rPr>
              <a:t>progresivamente en contextos rurales y vulnerables, de manera que sean </a:t>
            </a:r>
            <a:r>
              <a:rPr lang="es-CO" sz="2600" u="sng" dirty="0" smtClean="0">
                <a:latin typeface="+mj-lt"/>
              </a:rPr>
              <a:t>factibles</a:t>
            </a:r>
            <a:r>
              <a:rPr lang="es-CO" sz="2600" dirty="0" smtClean="0">
                <a:latin typeface="+mj-lt"/>
              </a:rPr>
              <a:t> y </a:t>
            </a:r>
            <a:r>
              <a:rPr lang="es-CO" sz="2600" u="sng" dirty="0" smtClean="0">
                <a:latin typeface="+mj-lt"/>
              </a:rPr>
              <a:t>costo-efectivas</a:t>
            </a:r>
            <a:r>
              <a:rPr lang="es-CO" sz="2600" dirty="0" smtClean="0"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s-CO" sz="2600" dirty="0">
              <a:latin typeface="+mj-lt"/>
            </a:endParaRPr>
          </a:p>
          <a:p>
            <a:pPr marL="0" indent="0" algn="ctr">
              <a:buNone/>
            </a:pPr>
            <a:endParaRPr lang="es-CO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9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36705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>
                <a:cs typeface="Arial" pitchFamily="34" charset="0"/>
              </a:rPr>
              <a:t>Las familias son determinantes en la formación de habilidades de los individuos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85313"/>
            <a:ext cx="8034087" cy="433126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CO" sz="2700" dirty="0">
                <a:latin typeface="+mj-lt"/>
              </a:rPr>
              <a:t>Las familias contribuyen a la formación de habilidades de sus hijos porque:</a:t>
            </a:r>
          </a:p>
          <a:p>
            <a:pPr>
              <a:lnSpc>
                <a:spcPct val="120000"/>
              </a:lnSpc>
            </a:pPr>
            <a:endParaRPr lang="es-CO" sz="600" i="1" dirty="0">
              <a:latin typeface="+mj-lt"/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s-CO" sz="2600" dirty="0">
                <a:latin typeface="+mj-lt"/>
              </a:rPr>
              <a:t>Invierten tiempo en sus hijos (de variada calidad)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s-CO" sz="2600" dirty="0">
                <a:latin typeface="+mj-lt"/>
              </a:rPr>
              <a:t>Invierten recursos monetarios en la forma de materiales pedagógicos, buena nutrición, cuidado de salud, educación inicial, colegios, actividades extracurriculares, ambientes seguros, etc.</a:t>
            </a:r>
          </a:p>
          <a:p>
            <a:pPr marL="457200" indent="-457200" algn="just">
              <a:lnSpc>
                <a:spcPct val="120000"/>
              </a:lnSpc>
            </a:pPr>
            <a:r>
              <a:rPr lang="es-CO" sz="2600" dirty="0" smtClean="0">
                <a:latin typeface="+mj-lt"/>
              </a:rPr>
              <a:t>En su ausencia, deciden </a:t>
            </a:r>
            <a:r>
              <a:rPr lang="es-CO" sz="2600" dirty="0">
                <a:latin typeface="+mj-lt"/>
              </a:rPr>
              <a:t>acerca del uso del tiempo de sus </a:t>
            </a:r>
            <a:r>
              <a:rPr lang="es-CO" sz="2600" dirty="0" smtClean="0">
                <a:latin typeface="+mj-lt"/>
              </a:rPr>
              <a:t>hijos</a:t>
            </a:r>
          </a:p>
          <a:p>
            <a:pPr marL="457200" indent="-457200" algn="just">
              <a:lnSpc>
                <a:spcPct val="120000"/>
              </a:lnSpc>
            </a:pPr>
            <a:r>
              <a:rPr lang="es-CO" sz="2600" dirty="0" smtClean="0">
                <a:latin typeface="+mj-lt"/>
              </a:rPr>
              <a:t>Toman </a:t>
            </a:r>
            <a:r>
              <a:rPr lang="es-CO" sz="2600" dirty="0">
                <a:latin typeface="+mj-lt"/>
              </a:rPr>
              <a:t>decisiones acerca del ambiente en el que crecen los hijos </a:t>
            </a:r>
            <a:r>
              <a:rPr lang="es-CO" sz="2600" dirty="0" smtClean="0">
                <a:latin typeface="+mj-lt"/>
              </a:rPr>
              <a:t>(por ej.: seguro</a:t>
            </a:r>
            <a:r>
              <a:rPr lang="es-CO" sz="2600" dirty="0">
                <a:latin typeface="+mj-lt"/>
              </a:rPr>
              <a:t>, saludable, </a:t>
            </a:r>
            <a:r>
              <a:rPr lang="es-CO" sz="2600" dirty="0" smtClean="0">
                <a:latin typeface="+mj-lt"/>
              </a:rPr>
              <a:t>confiable, estructurado).</a:t>
            </a:r>
            <a:endParaRPr lang="es-CO" sz="26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4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El programa hogares comunitarios FAMI </a:t>
            </a:r>
            <a:br>
              <a:rPr lang="es-CO" b="1" dirty="0"/>
            </a:br>
            <a:r>
              <a:rPr lang="es-CO" b="1" dirty="0"/>
              <a:t>(Familia, Mujer e Infancia)</a:t>
            </a:r>
            <a:endParaRPr lang="es-CO" dirty="0"/>
          </a:p>
        </p:txBody>
      </p:sp>
      <p:pic>
        <p:nvPicPr>
          <p:cNvPr id="4" name="Picture 3" descr="C:\Users\MAYAYA\Documents\Dropbox\PC Andes\GCC proposal\Presentación ICBF piloto II\IMG_0649[1].JPG"/>
          <p:cNvPicPr>
            <a:picLocks noChangeAspect="1" noChangeArrowheads="1"/>
          </p:cNvPicPr>
          <p:nvPr/>
        </p:nvPicPr>
        <p:blipFill>
          <a:blip r:embed="rId3" cstate="print"/>
          <a:srcRect r="4544"/>
          <a:stretch>
            <a:fillRect/>
          </a:stretch>
        </p:blipFill>
        <p:spPr bwMode="auto">
          <a:xfrm>
            <a:off x="4537706" y="4193035"/>
            <a:ext cx="2993338" cy="2051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70" y="2067591"/>
            <a:ext cx="2968645" cy="1971712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pic>
        <p:nvPicPr>
          <p:cNvPr id="6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6" y="2081646"/>
            <a:ext cx="2993338" cy="1988113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71" y="4193035"/>
            <a:ext cx="2968645" cy="2051354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709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La intervención</a:t>
            </a:r>
            <a:endParaRPr lang="es-CO" b="1" dirty="0"/>
          </a:p>
        </p:txBody>
      </p:sp>
      <p:grpSp>
        <p:nvGrpSpPr>
          <p:cNvPr id="28" name="Grupo 27"/>
          <p:cNvGrpSpPr/>
          <p:nvPr/>
        </p:nvGrpSpPr>
        <p:grpSpPr>
          <a:xfrm>
            <a:off x="397044" y="1853134"/>
            <a:ext cx="8398040" cy="4692040"/>
            <a:chOff x="2159561" y="1460019"/>
            <a:chExt cx="9577100" cy="4863601"/>
          </a:xfrm>
        </p:grpSpPr>
        <p:sp>
          <p:nvSpPr>
            <p:cNvPr id="16" name="19 Rectángulo"/>
            <p:cNvSpPr/>
            <p:nvPr/>
          </p:nvSpPr>
          <p:spPr>
            <a:xfrm>
              <a:off x="4890135" y="3861048"/>
              <a:ext cx="6606465" cy="104162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8 Rectángulo"/>
            <p:cNvSpPr/>
            <p:nvPr/>
          </p:nvSpPr>
          <p:spPr>
            <a:xfrm>
              <a:off x="4890135" y="2708920"/>
              <a:ext cx="6606465" cy="96747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890135" y="1484785"/>
              <a:ext cx="6606465" cy="107786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16 Rectángulo"/>
            <p:cNvSpPr/>
            <p:nvPr/>
          </p:nvSpPr>
          <p:spPr>
            <a:xfrm>
              <a:off x="4871864" y="2788186"/>
              <a:ext cx="6545789" cy="81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>
                  <a:latin typeface="+mj-lt"/>
                </a:rPr>
                <a:t>Madres comunitarias capacitadas por: 3.5 semanas y 85 horas </a:t>
              </a:r>
              <a:r>
                <a:rPr lang="es-CO" sz="1400" dirty="0" smtClean="0">
                  <a:latin typeface="+mj-lt"/>
                </a:rPr>
                <a:t>(promedio)</a:t>
              </a:r>
              <a:endParaRPr lang="es-CO" sz="1400" dirty="0">
                <a:latin typeface="+mj-lt"/>
              </a:endParaRPr>
            </a:p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>
                  <a:latin typeface="+mj-lt"/>
                </a:rPr>
                <a:t>Apoyo y acompañamiento continuo </a:t>
              </a:r>
              <a:r>
                <a:rPr lang="es-CO" sz="1400" dirty="0" smtClean="0">
                  <a:latin typeface="+mj-lt"/>
                </a:rPr>
                <a:t>con </a:t>
              </a:r>
              <a:r>
                <a:rPr lang="es-CO" sz="1400" dirty="0">
                  <a:latin typeface="+mj-lt"/>
                </a:rPr>
                <a:t>tutoras profesionales (1 tutor por </a:t>
              </a:r>
              <a:r>
                <a:rPr lang="es-CO" sz="1400" dirty="0" err="1">
                  <a:latin typeface="+mj-lt"/>
                </a:rPr>
                <a:t>aprox</a:t>
              </a:r>
              <a:r>
                <a:rPr lang="es-CO" sz="1400" dirty="0">
                  <a:latin typeface="+mj-lt"/>
                </a:rPr>
                <a:t> 19 - 20 madres FAMI)  ~ cada </a:t>
              </a:r>
              <a:r>
                <a:rPr lang="es-CO" sz="1400" dirty="0" smtClean="0">
                  <a:latin typeface="+mj-lt"/>
                </a:rPr>
                <a:t>6 semanas.</a:t>
              </a:r>
              <a:endParaRPr lang="es-CO" sz="1400" dirty="0">
                <a:latin typeface="+mj-lt"/>
              </a:endParaRPr>
            </a:p>
          </p:txBody>
        </p:sp>
        <p:sp>
          <p:nvSpPr>
            <p:cNvPr id="20" name="20 Rectángulo"/>
            <p:cNvSpPr/>
            <p:nvPr/>
          </p:nvSpPr>
          <p:spPr>
            <a:xfrm>
              <a:off x="4847861" y="1515883"/>
              <a:ext cx="6720748" cy="1052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 smtClean="0">
                  <a:latin typeface="+mj-lt"/>
                </a:rPr>
                <a:t>Se basa en el estudio de visitas domiciliarias de Jamaica</a:t>
              </a:r>
              <a:r>
                <a:rPr lang="es-CO" sz="1400" i="1" dirty="0" smtClean="0">
                  <a:latin typeface="+mj-lt"/>
                </a:rPr>
                <a:t> </a:t>
              </a:r>
              <a:r>
                <a:rPr lang="es-CO" sz="1400" dirty="0" smtClean="0">
                  <a:latin typeface="+mj-lt"/>
                </a:rPr>
                <a:t>(</a:t>
              </a:r>
              <a:r>
                <a:rPr lang="en-US" sz="1400" dirty="0" smtClean="0">
                  <a:latin typeface="+mj-lt"/>
                </a:rPr>
                <a:t>Walker </a:t>
              </a:r>
              <a:r>
                <a:rPr lang="en-US" sz="1400" dirty="0">
                  <a:latin typeface="+mj-lt"/>
                </a:rPr>
                <a:t>et </a:t>
              </a:r>
              <a:r>
                <a:rPr lang="en-US" sz="1400" dirty="0" smtClean="0">
                  <a:latin typeface="+mj-lt"/>
                </a:rPr>
                <a:t>al 1991)</a:t>
              </a:r>
              <a:endParaRPr lang="es-CO" sz="1400" dirty="0">
                <a:latin typeface="+mj-lt"/>
              </a:endParaRPr>
            </a:p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 smtClean="0">
                  <a:latin typeface="+mj-lt"/>
                </a:rPr>
                <a:t>Promueve el desarrollo temprano con énfasis en lenguaje y cognición</a:t>
              </a:r>
            </a:p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 smtClean="0">
                  <a:latin typeface="+mj-lt"/>
                </a:rPr>
                <a:t>Promueve las interacciones entre madre e hijo y la eficacia materna</a:t>
              </a:r>
              <a:endParaRPr lang="es-CO" sz="1400" dirty="0">
                <a:latin typeface="+mj-lt"/>
              </a:endParaRPr>
            </a:p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 smtClean="0">
                  <a:latin typeface="+mj-lt"/>
                </a:rPr>
                <a:t>Promueve mejores prácticas de alimentación y nutrición</a:t>
              </a:r>
            </a:p>
          </p:txBody>
        </p:sp>
        <p:sp>
          <p:nvSpPr>
            <p:cNvPr id="21" name="4 Rectángulo redondeado"/>
            <p:cNvSpPr/>
            <p:nvPr/>
          </p:nvSpPr>
          <p:spPr>
            <a:xfrm>
              <a:off x="2159561" y="1460019"/>
              <a:ext cx="2280252" cy="93936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900" b="1" dirty="0">
                  <a:latin typeface="+mj-lt"/>
                </a:rPr>
                <a:t>Currículo</a:t>
              </a:r>
            </a:p>
          </p:txBody>
        </p:sp>
        <p:sp>
          <p:nvSpPr>
            <p:cNvPr id="22" name="5 Rectángulo redondeado"/>
            <p:cNvSpPr/>
            <p:nvPr/>
          </p:nvSpPr>
          <p:spPr>
            <a:xfrm>
              <a:off x="2159562" y="2636913"/>
              <a:ext cx="2280254" cy="9599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900" b="1" dirty="0">
                  <a:latin typeface="+mj-lt"/>
                </a:rPr>
                <a:t>Capacitación y acompañamiento</a:t>
              </a:r>
            </a:p>
          </p:txBody>
        </p:sp>
        <p:sp>
          <p:nvSpPr>
            <p:cNvPr id="23" name="7 Rectángulo redondeado"/>
            <p:cNvSpPr/>
            <p:nvPr/>
          </p:nvSpPr>
          <p:spPr>
            <a:xfrm>
              <a:off x="2159562" y="3861048"/>
              <a:ext cx="2280253" cy="96961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900" b="1" dirty="0">
                  <a:latin typeface="+mj-lt"/>
                </a:rPr>
                <a:t>Componente nutricional</a:t>
              </a:r>
            </a:p>
          </p:txBody>
        </p:sp>
        <p:sp>
          <p:nvSpPr>
            <p:cNvPr id="24" name="8 Rectángulo redondeado"/>
            <p:cNvSpPr/>
            <p:nvPr/>
          </p:nvSpPr>
          <p:spPr>
            <a:xfrm>
              <a:off x="2159562" y="5013176"/>
              <a:ext cx="2280253" cy="9389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900" b="1" dirty="0">
                  <a:latin typeface="+mj-lt"/>
                </a:rPr>
                <a:t>Materiales pedagógicos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4890135" y="5013176"/>
              <a:ext cx="6606465" cy="104162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 Marcador de contenido"/>
            <p:cNvSpPr txBox="1">
              <a:spLocks/>
            </p:cNvSpPr>
            <p:nvPr/>
          </p:nvSpPr>
          <p:spPr>
            <a:xfrm>
              <a:off x="4986145" y="5157192"/>
              <a:ext cx="6510455" cy="11664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ts val="1500"/>
                </a:lnSpc>
              </a:pPr>
              <a:r>
                <a:rPr lang="es-CO" sz="1400" dirty="0">
                  <a:latin typeface="+mj-lt"/>
                </a:rPr>
                <a:t>Libros, láminas de </a:t>
              </a:r>
              <a:r>
                <a:rPr lang="es-CO" sz="1400" dirty="0" smtClean="0">
                  <a:latin typeface="+mj-lt"/>
                </a:rPr>
                <a:t>imágenes para conversar, rompecabezas, y bloques</a:t>
              </a:r>
              <a:endParaRPr lang="es-CO" sz="1400" dirty="0">
                <a:latin typeface="+mj-lt"/>
              </a:endParaRPr>
            </a:p>
            <a:p>
              <a:pPr marL="171450" indent="-171450">
                <a:lnSpc>
                  <a:spcPts val="1500"/>
                </a:lnSpc>
              </a:pPr>
              <a:r>
                <a:rPr lang="es-CO" sz="1400" dirty="0">
                  <a:latin typeface="+mj-lt"/>
                </a:rPr>
                <a:t>Materiales para elaborar juguetes hechos en casa</a:t>
              </a:r>
            </a:p>
            <a:p>
              <a:pPr marL="171450" indent="-171450">
                <a:lnSpc>
                  <a:spcPts val="1500"/>
                </a:lnSpc>
              </a:pPr>
              <a:r>
                <a:rPr lang="es-CO" sz="1400" dirty="0">
                  <a:latin typeface="+mj-lt"/>
                </a:rPr>
                <a:t>Talleres de elaboración de juguetes con materiales de fácil acceso</a:t>
              </a:r>
            </a:p>
          </p:txBody>
        </p:sp>
        <p:sp>
          <p:nvSpPr>
            <p:cNvPr id="27" name="27 Rectángulo"/>
            <p:cNvSpPr/>
            <p:nvPr/>
          </p:nvSpPr>
          <p:spPr>
            <a:xfrm>
              <a:off x="4919869" y="3986480"/>
              <a:ext cx="6816792" cy="81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 smtClean="0">
                  <a:latin typeface="+mj-lt"/>
                </a:rPr>
                <a:t>Complemento </a:t>
              </a:r>
              <a:r>
                <a:rPr lang="es-CO" sz="1400" dirty="0">
                  <a:latin typeface="+mj-lt"/>
                </a:rPr>
                <a:t>nutricional mensual </a:t>
              </a:r>
              <a:r>
                <a:rPr lang="es-CO" sz="1400" dirty="0" smtClean="0">
                  <a:latin typeface="+mj-lt"/>
                </a:rPr>
                <a:t>(35% </a:t>
              </a:r>
              <a:r>
                <a:rPr lang="es-CO" sz="1400" dirty="0">
                  <a:latin typeface="+mj-lt"/>
                </a:rPr>
                <a:t>de los </a:t>
              </a:r>
              <a:r>
                <a:rPr lang="es-CO" sz="1400" dirty="0" err="1" smtClean="0">
                  <a:latin typeface="+mj-lt"/>
                </a:rPr>
                <a:t>req</a:t>
              </a:r>
              <a:r>
                <a:rPr lang="es-CO" sz="1400" dirty="0" smtClean="0">
                  <a:latin typeface="+mj-lt"/>
                </a:rPr>
                <a:t> nutricionales)</a:t>
              </a:r>
              <a:endParaRPr lang="es-CO" sz="1400" dirty="0">
                <a:latin typeface="+mj-lt"/>
              </a:endParaRPr>
            </a:p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>
                  <a:latin typeface="+mj-lt"/>
                </a:rPr>
                <a:t>Materiales pedagógicos para promover hábitos nutricionales saludables</a:t>
              </a:r>
            </a:p>
            <a:p>
              <a:pPr marL="285750" lvl="0" indent="-2857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s-CO" sz="1400" dirty="0">
                  <a:latin typeface="+mj-lt"/>
                </a:rPr>
                <a:t>Educación acerca de nutrición y alimentación durante la sesiones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6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Materiales pedagógicos</a:t>
            </a:r>
            <a:endParaRPr lang="es-CO" b="1" dirty="0"/>
          </a:p>
        </p:txBody>
      </p:sp>
      <p:pic>
        <p:nvPicPr>
          <p:cNvPr id="4" name="Picture 2" descr="C:\Uniandes\Piloto ECD Attanasio\FAMI\fotos\IMG_6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1" y="4730061"/>
            <a:ext cx="1861570" cy="1436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niandes\Piloto ECD Attanasio\FAMI\fotos\IMG_6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9" y="2015362"/>
            <a:ext cx="1795254" cy="2247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niandes\Piloto ECD Attanasio\FAMI\fotos\IMG_6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32" y="2026752"/>
            <a:ext cx="1677045" cy="2236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niandes\Piloto ECD Attanasio\FAMI\fotos\IMG_6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9" y="2026752"/>
            <a:ext cx="1772036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niandes\Piloto ECD Attanasio\FAMI\fotos\IMG_61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67" y="4742772"/>
            <a:ext cx="1838809" cy="14180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niandes\Piloto ECD Attanasio\FAMI\fotos\IMG_6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75" y="4742772"/>
            <a:ext cx="1853840" cy="1436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niandes\Piloto ECD Attanasio\FAMI\fotos\IMG_61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16" y="2028552"/>
            <a:ext cx="1625333" cy="2234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niandes\Piloto ECD Attanasio\FAMI\fotos\la foto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14" y="4730061"/>
            <a:ext cx="2114806" cy="142496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Juguetes hechos en casa con material reciclable</a:t>
            </a:r>
            <a:br>
              <a:rPr lang="es-CO" b="1" dirty="0"/>
            </a:br>
            <a:endParaRPr lang="es-CO" dirty="0"/>
          </a:p>
        </p:txBody>
      </p:sp>
      <p:grpSp>
        <p:nvGrpSpPr>
          <p:cNvPr id="16" name="Grupo 15"/>
          <p:cNvGrpSpPr/>
          <p:nvPr/>
        </p:nvGrpSpPr>
        <p:grpSpPr>
          <a:xfrm>
            <a:off x="921716" y="1821447"/>
            <a:ext cx="7300568" cy="4523457"/>
            <a:chOff x="2047564" y="1260140"/>
            <a:chExt cx="7878224" cy="5028633"/>
          </a:xfrm>
        </p:grpSpPr>
        <p:pic>
          <p:nvPicPr>
            <p:cNvPr id="4" name="Picture 2" descr="C:\Users\RAQUEL~1\AppData\Local\Temp\PowerZip.tmp\2015-04-11Carros con cajas de leche de F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1268760"/>
              <a:ext cx="2808312" cy="210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RAQUEL~1\AppData\Local\Temp\PowerZip.tmp\Carro con pasajer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906" y="1260140"/>
              <a:ext cx="1576313" cy="211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RAQUEL~1\AppData\Local\Temp\PowerZip.tmp\Anillo de dentici+¦n o anillo con tapa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6" y="1260140"/>
              <a:ext cx="1656184" cy="206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RAQUEL~1\AppData\Local\Temp\PowerZip.tmp\Mu+¦ecas FAMI 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1" y="3793868"/>
              <a:ext cx="2821677" cy="2116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RAQUEL~1\AppData\Local\Temp\PowerZip.tmp\Juguete para encaja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849" y="3793867"/>
              <a:ext cx="1656183" cy="213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RAQUEL~1\AppData\Local\Temp\PowerZip.tmp\Aros en la botell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275" y="3821175"/>
              <a:ext cx="1646874" cy="210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4 CuadroTexto"/>
            <p:cNvSpPr txBox="1"/>
            <p:nvPr/>
          </p:nvSpPr>
          <p:spPr>
            <a:xfrm>
              <a:off x="2047564" y="3350883"/>
              <a:ext cx="2374721" cy="364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+mj-lt"/>
                </a:rPr>
                <a:t>Carros con cajas de leche</a:t>
              </a:r>
              <a:endParaRPr lang="es-CO" sz="1400" dirty="0">
                <a:latin typeface="+mj-lt"/>
              </a:endParaRPr>
            </a:p>
          </p:txBody>
        </p:sp>
        <p:sp>
          <p:nvSpPr>
            <p:cNvPr id="11" name="15 CuadroTexto"/>
            <p:cNvSpPr txBox="1"/>
            <p:nvPr/>
          </p:nvSpPr>
          <p:spPr>
            <a:xfrm>
              <a:off x="5663952" y="3374994"/>
              <a:ext cx="1828465" cy="364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+mj-lt"/>
                </a:rPr>
                <a:t>Carro con pasajero</a:t>
              </a:r>
              <a:endParaRPr lang="es-CO" sz="1400" dirty="0">
                <a:latin typeface="+mj-lt"/>
              </a:endParaRPr>
            </a:p>
          </p:txBody>
        </p:sp>
        <p:sp>
          <p:nvSpPr>
            <p:cNvPr id="12" name="16 CuadroTexto"/>
            <p:cNvSpPr txBox="1"/>
            <p:nvPr/>
          </p:nvSpPr>
          <p:spPr>
            <a:xfrm>
              <a:off x="8040215" y="3346359"/>
              <a:ext cx="1574085" cy="364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+mj-lt"/>
                </a:rPr>
                <a:t>Anillo con tapas</a:t>
              </a:r>
              <a:endParaRPr lang="es-CO" sz="1400" dirty="0">
                <a:latin typeface="+mj-lt"/>
              </a:endParaRPr>
            </a:p>
          </p:txBody>
        </p:sp>
        <p:sp>
          <p:nvSpPr>
            <p:cNvPr id="13" name="17 CuadroTexto"/>
            <p:cNvSpPr txBox="1"/>
            <p:nvPr/>
          </p:nvSpPr>
          <p:spPr>
            <a:xfrm>
              <a:off x="2073819" y="5913550"/>
              <a:ext cx="1586228" cy="364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+mj-lt"/>
                </a:rPr>
                <a:t>Botella con aros</a:t>
              </a:r>
              <a:endParaRPr lang="es-CO" sz="1400" dirty="0">
                <a:latin typeface="+mj-lt"/>
              </a:endParaRPr>
            </a:p>
          </p:txBody>
        </p:sp>
        <p:sp>
          <p:nvSpPr>
            <p:cNvPr id="14" name="18 CuadroTexto"/>
            <p:cNvSpPr txBox="1"/>
            <p:nvPr/>
          </p:nvSpPr>
          <p:spPr>
            <a:xfrm>
              <a:off x="4666505" y="5924730"/>
              <a:ext cx="1997543" cy="364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+mj-lt"/>
                </a:rPr>
                <a:t>Juguete para encajar</a:t>
              </a:r>
              <a:endParaRPr lang="es-CO" sz="1400" dirty="0">
                <a:latin typeface="+mj-lt"/>
              </a:endParaRPr>
            </a:p>
          </p:txBody>
        </p:sp>
        <p:sp>
          <p:nvSpPr>
            <p:cNvPr id="15" name="19 CuadroTexto"/>
            <p:cNvSpPr txBox="1"/>
            <p:nvPr/>
          </p:nvSpPr>
          <p:spPr>
            <a:xfrm>
              <a:off x="7147060" y="5924730"/>
              <a:ext cx="1775389" cy="364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+mj-lt"/>
                </a:rPr>
                <a:t>Muñecas de trapo</a:t>
              </a:r>
              <a:endParaRPr lang="es-CO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3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¿Cómo se ve el programa FAMI con las intervenciones?</a:t>
            </a:r>
            <a:endParaRPr lang="es-CO" dirty="0"/>
          </a:p>
        </p:txBody>
      </p:sp>
      <p:grpSp>
        <p:nvGrpSpPr>
          <p:cNvPr id="10" name="Grupo 9"/>
          <p:cNvGrpSpPr/>
          <p:nvPr/>
        </p:nvGrpSpPr>
        <p:grpSpPr>
          <a:xfrm>
            <a:off x="446064" y="2009274"/>
            <a:ext cx="8168548" cy="4008132"/>
            <a:chOff x="1704839" y="1606688"/>
            <a:chExt cx="8697937" cy="4073834"/>
          </a:xfrm>
        </p:grpSpPr>
        <p:pic>
          <p:nvPicPr>
            <p:cNvPr id="4" name="Picture 2" descr="C:\Users\rbernal\Documents\FOTOS MLG_para BEIJING FAMI\Fotos FAMI\IMG_626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839" y="1628799"/>
              <a:ext cx="2634804" cy="185985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rbernal\Documents\FOTOS MLG_para BEIJING FAMI\Fotos FAMI\IMG_018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828" y="1606688"/>
              <a:ext cx="2540523" cy="1849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rbernal\Documents\FOTOS MLG_para BEIJING FAMI\Fotos FAMI\P10005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245" y="3832728"/>
              <a:ext cx="2621106" cy="18477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.sanchez46\AppData\Local\Microsoft\Windows\Temporary Internet Files\Content.Outlook\HBE4D7F4\IMG_265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676" y="3810548"/>
              <a:ext cx="2584967" cy="186997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rbernal\Documents\FOTOS MLG_para BEIJING FAMI\Fotos FAMI\P100043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681" y="3810549"/>
              <a:ext cx="2735970" cy="1869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niandes\Piloto ECD Attanasio\FAMI\fotos\malucia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681" y="1606689"/>
              <a:ext cx="2752095" cy="184946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4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5401</TotalTime>
  <Words>2230</Words>
  <Application>Microsoft Office PowerPoint</Application>
  <PresentationFormat>Presentación en pantalla (4:3)</PresentationFormat>
  <Paragraphs>516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Mejoramiento de la calidad de un programa de formación de padres de niños pequeños en condición de vulnerabilidad en Colombia</vt:lpstr>
      <vt:lpstr>Objetivo del estudio </vt:lpstr>
      <vt:lpstr>De manera más general…</vt:lpstr>
      <vt:lpstr>Las familias son determinantes en la formación de habilidades de los individuos</vt:lpstr>
      <vt:lpstr>El programa hogares comunitarios FAMI  (Familia, Mujer e Infancia)</vt:lpstr>
      <vt:lpstr>La intervención</vt:lpstr>
      <vt:lpstr>Materiales pedagógicos</vt:lpstr>
      <vt:lpstr>Juguetes hechos en casa con material reciclable </vt:lpstr>
      <vt:lpstr>¿Cómo se ve el programa FAMI con las intervenciones?</vt:lpstr>
      <vt:lpstr>Diseño del estudio de evaluación (RCT)</vt:lpstr>
      <vt:lpstr>Hipótesis y medidas</vt:lpstr>
      <vt:lpstr>La implementación a escala es difícil</vt:lpstr>
      <vt:lpstr>La implementación a escala es difícil</vt:lpstr>
      <vt:lpstr>Características de los niños en línea de base</vt:lpstr>
      <vt:lpstr>Variables de resultado de los niños  (Grupo de control en seguimiento)</vt:lpstr>
      <vt:lpstr>Efectos de la intervención sobre desarrollo temprano</vt:lpstr>
      <vt:lpstr>Efectos de la intervención sobre desarrollo temprano (subescalas Bayley III)</vt:lpstr>
      <vt:lpstr>Efectos de la intervención sobre desarrollo temprano (Detalle nutrición)</vt:lpstr>
      <vt:lpstr>Efectos sobre desarrollo cognitivo según las características de niños y hogares</vt:lpstr>
      <vt:lpstr>Efectos sobre variables intermedias</vt:lpstr>
      <vt:lpstr>¿Qué tan grande es este efecto?</vt:lpstr>
      <vt:lpstr>Conclusiones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Raquel Bernal Salazar</cp:lastModifiedBy>
  <cp:revision>59</cp:revision>
  <dcterms:created xsi:type="dcterms:W3CDTF">2015-08-13T20:07:08Z</dcterms:created>
  <dcterms:modified xsi:type="dcterms:W3CDTF">2017-10-18T20:58:56Z</dcterms:modified>
</cp:coreProperties>
</file>