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0" r:id="rId4"/>
    <p:sldId id="291" r:id="rId5"/>
    <p:sldId id="262" r:id="rId6"/>
    <p:sldId id="290" r:id="rId7"/>
    <p:sldId id="294" r:id="rId8"/>
    <p:sldId id="266" r:id="rId9"/>
    <p:sldId id="297" r:id="rId10"/>
    <p:sldId id="268" r:id="rId11"/>
    <p:sldId id="298" r:id="rId12"/>
    <p:sldId id="299" r:id="rId13"/>
    <p:sldId id="273" r:id="rId14"/>
    <p:sldId id="274" r:id="rId15"/>
    <p:sldId id="300" r:id="rId16"/>
    <p:sldId id="301" r:id="rId17"/>
    <p:sldId id="302" r:id="rId18"/>
    <p:sldId id="303" r:id="rId19"/>
    <p:sldId id="288" r:id="rId20"/>
    <p:sldId id="309" r:id="rId21"/>
    <p:sldId id="283" r:id="rId22"/>
    <p:sldId id="305" r:id="rId23"/>
    <p:sldId id="306"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8" d="100"/>
          <a:sy n="108" d="100"/>
        </p:scale>
        <p:origin x="6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orberts\AppData\Local\Microsoft\Windows\Temporary%20Internet%20Files\Content.Outlook\JZQPP7IB\Gr&#225;fic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orberts\AppData\Local\Microsoft\Windows\Temporary%20Internet%20Files\Content.Outlook\JZQPP7IB\Gr&#225;fica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455998936245417E-2"/>
          <c:y val="0.12696169307950431"/>
          <c:w val="0.8376550743657043"/>
          <c:h val="0.74350320793234181"/>
        </c:manualLayout>
      </c:layout>
      <c:barChart>
        <c:barDir val="col"/>
        <c:grouping val="clustered"/>
        <c:varyColors val="0"/>
        <c:ser>
          <c:idx val="0"/>
          <c:order val="0"/>
          <c:spPr>
            <a:solidFill>
              <a:srgbClr val="0070C0"/>
            </a:solidFill>
            <a:ln>
              <a:noFill/>
            </a:ln>
            <a:effectLst/>
          </c:spPr>
          <c:invertIfNegative val="0"/>
          <c:cat>
            <c:numRef>
              <c:f>'Gráfica 2'!$A$3:$A$7</c:f>
              <c:numCache>
                <c:formatCode>General</c:formatCode>
                <c:ptCount val="5"/>
                <c:pt idx="0">
                  <c:v>1</c:v>
                </c:pt>
                <c:pt idx="1">
                  <c:v>2</c:v>
                </c:pt>
                <c:pt idx="2">
                  <c:v>3</c:v>
                </c:pt>
                <c:pt idx="3">
                  <c:v>4</c:v>
                </c:pt>
                <c:pt idx="4">
                  <c:v>5</c:v>
                </c:pt>
              </c:numCache>
            </c:numRef>
          </c:cat>
          <c:val>
            <c:numRef>
              <c:f>'Gráfica 2'!$B$3:$B$7</c:f>
              <c:numCache>
                <c:formatCode>General</c:formatCode>
                <c:ptCount val="5"/>
                <c:pt idx="0">
                  <c:v>0.12</c:v>
                </c:pt>
                <c:pt idx="1">
                  <c:v>0.24</c:v>
                </c:pt>
                <c:pt idx="2">
                  <c:v>0.37</c:v>
                </c:pt>
                <c:pt idx="3">
                  <c:v>0.54</c:v>
                </c:pt>
                <c:pt idx="4">
                  <c:v>0.63</c:v>
                </c:pt>
              </c:numCache>
            </c:numRef>
          </c:val>
          <c:extLst>
            <c:ext xmlns:c16="http://schemas.microsoft.com/office/drawing/2014/chart" uri="{C3380CC4-5D6E-409C-BE32-E72D297353CC}">
              <c16:uniqueId val="{00000000-841A-4121-B61F-3D3D3ACD6FFE}"/>
            </c:ext>
          </c:extLst>
        </c:ser>
        <c:dLbls>
          <c:showLegendKey val="0"/>
          <c:showVal val="0"/>
          <c:showCatName val="0"/>
          <c:showSerName val="0"/>
          <c:showPercent val="0"/>
          <c:showBubbleSize val="0"/>
        </c:dLbls>
        <c:gapWidth val="98"/>
        <c:overlap val="-27"/>
        <c:axId val="452933680"/>
        <c:axId val="452934008"/>
      </c:barChart>
      <c:catAx>
        <c:axId val="452933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_tradnl" sz="2000" noProof="0" dirty="0"/>
                  <a:t>N</a:t>
                </a:r>
                <a:r>
                  <a:rPr lang="es-ES_tradnl" sz="2000" b="0" i="0" u="none" strike="noStrike" baseline="0" dirty="0">
                    <a:effectLst/>
                  </a:rPr>
                  <a:t>ú</a:t>
                </a:r>
                <a:r>
                  <a:rPr lang="es-ES_tradnl" sz="2000" noProof="0" dirty="0"/>
                  <a:t>mero</a:t>
                </a:r>
                <a:r>
                  <a:rPr lang="es-ES_tradnl" sz="2000" baseline="0" noProof="0" dirty="0"/>
                  <a:t> de maestros de alta efectividad</a:t>
                </a:r>
                <a:endParaRPr lang="es-ES_tradnl" noProof="0" dirty="0"/>
              </a:p>
            </c:rich>
          </c:tx>
          <c:layout>
            <c:manualLayout>
              <c:xMode val="edge"/>
              <c:yMode val="edge"/>
              <c:x val="0.3724888736733995"/>
              <c:y val="0.9199853010729113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2934008"/>
        <c:crosses val="autoZero"/>
        <c:auto val="1"/>
        <c:lblAlgn val="ctr"/>
        <c:lblOffset val="100"/>
        <c:noMultiLvlLbl val="0"/>
      </c:catAx>
      <c:valAx>
        <c:axId val="452934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s-ES_tradnl" sz="2000" noProof="0" dirty="0"/>
                  <a:t>Impacto promedio</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2933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6714785651796"/>
          <c:y val="0.14116266795369659"/>
          <c:w val="0.83719842711968695"/>
          <c:h val="0.75606749896698322"/>
        </c:manualLayout>
      </c:layout>
      <c:barChart>
        <c:barDir val="col"/>
        <c:grouping val="clustered"/>
        <c:varyColors val="0"/>
        <c:ser>
          <c:idx val="0"/>
          <c:order val="0"/>
          <c:tx>
            <c:strRef>
              <c:f>'Gráfica 1'!$B$2</c:f>
              <c:strCache>
                <c:ptCount val="1"/>
                <c:pt idx="0">
                  <c:v>Average Effect</c:v>
                </c:pt>
              </c:strCache>
            </c:strRef>
          </c:tx>
          <c:spPr>
            <a:solidFill>
              <a:srgbClr val="0070C0"/>
            </a:solidFill>
            <a:ln>
              <a:noFill/>
            </a:ln>
            <a:effectLst/>
          </c:spPr>
          <c:invertIfNegative val="0"/>
          <c:cat>
            <c:strRef>
              <c:f>'Gráfica 1'!$A$3:$A$7</c:f>
              <c:strCache>
                <c:ptCount val="5"/>
                <c:pt idx="0">
                  <c:v>Kindergarten </c:v>
                </c:pt>
                <c:pt idx="1">
                  <c:v>1st grade</c:v>
                </c:pt>
                <c:pt idx="2">
                  <c:v>2nd grade</c:v>
                </c:pt>
                <c:pt idx="3">
                  <c:v>3rd grade</c:v>
                </c:pt>
                <c:pt idx="4">
                  <c:v>4th grade</c:v>
                </c:pt>
              </c:strCache>
            </c:strRef>
          </c:cat>
          <c:val>
            <c:numRef>
              <c:f>'Gráfica 1'!$B$3:$B$7</c:f>
              <c:numCache>
                <c:formatCode>General</c:formatCode>
                <c:ptCount val="5"/>
                <c:pt idx="0">
                  <c:v>0.41</c:v>
                </c:pt>
                <c:pt idx="1">
                  <c:v>0.37</c:v>
                </c:pt>
                <c:pt idx="2">
                  <c:v>0.37</c:v>
                </c:pt>
                <c:pt idx="3">
                  <c:v>0.38</c:v>
                </c:pt>
                <c:pt idx="4">
                  <c:v>0.38</c:v>
                </c:pt>
              </c:numCache>
            </c:numRef>
          </c:val>
          <c:extLst>
            <c:ext xmlns:c16="http://schemas.microsoft.com/office/drawing/2014/chart" uri="{C3380CC4-5D6E-409C-BE32-E72D297353CC}">
              <c16:uniqueId val="{00000000-F0CA-4A53-AE5C-9C02F9E9E558}"/>
            </c:ext>
          </c:extLst>
        </c:ser>
        <c:dLbls>
          <c:showLegendKey val="0"/>
          <c:showVal val="0"/>
          <c:showCatName val="0"/>
          <c:showSerName val="0"/>
          <c:showPercent val="0"/>
          <c:showBubbleSize val="0"/>
        </c:dLbls>
        <c:gapWidth val="97"/>
        <c:overlap val="-27"/>
        <c:axId val="451971072"/>
        <c:axId val="460798048"/>
      </c:barChart>
      <c:catAx>
        <c:axId val="45197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798048"/>
        <c:crosses val="autoZero"/>
        <c:auto val="1"/>
        <c:lblAlgn val="ctr"/>
        <c:lblOffset val="100"/>
        <c:noMultiLvlLbl val="0"/>
      </c:catAx>
      <c:valAx>
        <c:axId val="460798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_tradnl" sz="2000" noProof="0" dirty="0"/>
                  <a:t>Impacto promedio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971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23D7B-347F-49F8-9540-981B79B5220E}" type="datetimeFigureOut">
              <a:rPr lang="en-US" smtClean="0"/>
              <a:t>11/1/2017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40F52-79F9-4C17-86E7-6526F22360E0}" type="slidenum">
              <a:rPr lang="en-US" smtClean="0"/>
              <a:t>‹#›</a:t>
            </a:fld>
            <a:endParaRPr lang="en-US"/>
          </a:p>
        </p:txBody>
      </p:sp>
    </p:spTree>
    <p:extLst>
      <p:ext uri="{BB962C8B-B14F-4D97-AF65-F5344CB8AC3E}">
        <p14:creationId xmlns:p14="http://schemas.microsoft.com/office/powerpoint/2010/main" val="141561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40F52-79F9-4C17-86E7-6526F22360E0}" type="slidenum">
              <a:rPr lang="en-US" smtClean="0"/>
              <a:t>10</a:t>
            </a:fld>
            <a:endParaRPr lang="en-US"/>
          </a:p>
        </p:txBody>
      </p:sp>
    </p:spTree>
    <p:extLst>
      <p:ext uri="{BB962C8B-B14F-4D97-AF65-F5344CB8AC3E}">
        <p14:creationId xmlns:p14="http://schemas.microsoft.com/office/powerpoint/2010/main" val="291881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40F52-79F9-4C17-86E7-6526F22360E0}" type="slidenum">
              <a:rPr lang="en-US" smtClean="0"/>
              <a:t>13</a:t>
            </a:fld>
            <a:endParaRPr lang="en-US"/>
          </a:p>
        </p:txBody>
      </p:sp>
    </p:spTree>
    <p:extLst>
      <p:ext uri="{BB962C8B-B14F-4D97-AF65-F5344CB8AC3E}">
        <p14:creationId xmlns:p14="http://schemas.microsoft.com/office/powerpoint/2010/main" val="353284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fontAlgn="base">
              <a:spcBef>
                <a:spcPct val="0"/>
              </a:spcBef>
              <a:spcAft>
                <a:spcPct val="0"/>
              </a:spcAft>
              <a:defRPr>
                <a:solidFill>
                  <a:schemeClr val="tx1"/>
                </a:solidFill>
                <a:latin typeface="Gill Sans MT" pitchFamily="34" charset="0"/>
              </a:defRPr>
            </a:lvl6pPr>
            <a:lvl7pPr marL="2971800" indent="-228600" defTabSz="457200" fontAlgn="base">
              <a:spcBef>
                <a:spcPct val="0"/>
              </a:spcBef>
              <a:spcAft>
                <a:spcPct val="0"/>
              </a:spcAft>
              <a:defRPr>
                <a:solidFill>
                  <a:schemeClr val="tx1"/>
                </a:solidFill>
                <a:latin typeface="Gill Sans MT" pitchFamily="34" charset="0"/>
              </a:defRPr>
            </a:lvl7pPr>
            <a:lvl8pPr marL="3429000" indent="-228600" defTabSz="457200" fontAlgn="base">
              <a:spcBef>
                <a:spcPct val="0"/>
              </a:spcBef>
              <a:spcAft>
                <a:spcPct val="0"/>
              </a:spcAft>
              <a:defRPr>
                <a:solidFill>
                  <a:schemeClr val="tx1"/>
                </a:solidFill>
                <a:latin typeface="Gill Sans MT" pitchFamily="34" charset="0"/>
              </a:defRPr>
            </a:lvl8pPr>
            <a:lvl9pPr marL="3886200" indent="-228600" defTabSz="4572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EC60C131-66A0-4DCA-9ACD-F3AC16958C55}" type="slidenum">
              <a:rPr lang="en-US" altLang="en-US">
                <a:latin typeface="Calibri" pitchFamily="34" charset="0"/>
              </a:rPr>
              <a:pPr fontAlgn="base">
                <a:spcBef>
                  <a:spcPct val="0"/>
                </a:spcBef>
                <a:spcAft>
                  <a:spcPct val="0"/>
                </a:spcAft>
              </a:pPr>
              <a:t>18</a:t>
            </a:fld>
            <a:endParaRPr lang="en-US" altLang="en-US">
              <a:latin typeface="Calibri" pitchFamily="34" charset="0"/>
            </a:endParaRPr>
          </a:p>
        </p:txBody>
      </p:sp>
    </p:spTree>
    <p:extLst>
      <p:ext uri="{BB962C8B-B14F-4D97-AF65-F5344CB8AC3E}">
        <p14:creationId xmlns:p14="http://schemas.microsoft.com/office/powerpoint/2010/main" val="92085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3265-BB53-4EBE-832E-1CDDD8457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711345-E08F-4E21-81A0-5434E918C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C1FD36-C396-40C3-B130-7F2FE6504899}"/>
              </a:ext>
            </a:extLst>
          </p:cNvPr>
          <p:cNvSpPr>
            <a:spLocks noGrp="1"/>
          </p:cNvSpPr>
          <p:nvPr>
            <p:ph type="dt" sz="half" idx="10"/>
          </p:nvPr>
        </p:nvSpPr>
        <p:spPr/>
        <p:txBody>
          <a:bodyPr/>
          <a:lstStyle/>
          <a:p>
            <a:fld id="{B42905FC-0F1B-47E2-813C-66A4A0C1F2EB}" type="datetimeFigureOut">
              <a:rPr lang="en-US" smtClean="0"/>
              <a:t>11/1/2017</a:t>
            </a:fld>
            <a:endParaRPr lang="en-US"/>
          </a:p>
        </p:txBody>
      </p:sp>
      <p:sp>
        <p:nvSpPr>
          <p:cNvPr id="5" name="Footer Placeholder 4">
            <a:extLst>
              <a:ext uri="{FF2B5EF4-FFF2-40B4-BE49-F238E27FC236}">
                <a16:creationId xmlns:a16="http://schemas.microsoft.com/office/drawing/2014/main" id="{28AC3160-C26D-49D3-882A-FBE19047D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1150A-3C8D-4AC5-B54D-3760191ACAC9}"/>
              </a:ext>
            </a:extLst>
          </p:cNvPr>
          <p:cNvSpPr>
            <a:spLocks noGrp="1"/>
          </p:cNvSpPr>
          <p:nvPr>
            <p:ph type="sldNum" sz="quarter" idx="12"/>
          </p:nvPr>
        </p:nvSpPr>
        <p:spPr/>
        <p:txBody>
          <a:bodyPr/>
          <a:lstStyle/>
          <a:p>
            <a:fld id="{A9BE0C30-D5D0-4846-9EC9-EC0119EAD8EF}" type="slidenum">
              <a:rPr lang="en-US" smtClean="0"/>
              <a:t>‹#›</a:t>
            </a:fld>
            <a:endParaRPr lang="en-US"/>
          </a:p>
        </p:txBody>
      </p:sp>
    </p:spTree>
    <p:extLst>
      <p:ext uri="{BB962C8B-B14F-4D97-AF65-F5344CB8AC3E}">
        <p14:creationId xmlns:p14="http://schemas.microsoft.com/office/powerpoint/2010/main" val="313476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519F-4CAD-4976-846E-F52F0C78F6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CB36B-4A82-4A8A-AAC2-3BD019E6AB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A5D37-5AD7-429A-9FD2-968A87A4E232}"/>
              </a:ext>
            </a:extLst>
          </p:cNvPr>
          <p:cNvSpPr>
            <a:spLocks noGrp="1"/>
          </p:cNvSpPr>
          <p:nvPr>
            <p:ph type="dt" sz="half" idx="10"/>
          </p:nvPr>
        </p:nvSpPr>
        <p:spPr/>
        <p:txBody>
          <a:bodyPr/>
          <a:lstStyle/>
          <a:p>
            <a:fld id="{B42905FC-0F1B-47E2-813C-66A4A0C1F2EB}" type="datetimeFigureOut">
              <a:rPr lang="en-US" smtClean="0"/>
              <a:t>11/1/2017</a:t>
            </a:fld>
            <a:endParaRPr lang="en-US"/>
          </a:p>
        </p:txBody>
      </p:sp>
      <p:sp>
        <p:nvSpPr>
          <p:cNvPr id="5" name="Footer Placeholder 4">
            <a:extLst>
              <a:ext uri="{FF2B5EF4-FFF2-40B4-BE49-F238E27FC236}">
                <a16:creationId xmlns:a16="http://schemas.microsoft.com/office/drawing/2014/main" id="{44C648E7-BE04-4959-95DF-E8EA01E05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C722B-1612-4A81-964E-A5D79D2EC0B8}"/>
              </a:ext>
            </a:extLst>
          </p:cNvPr>
          <p:cNvSpPr>
            <a:spLocks noGrp="1"/>
          </p:cNvSpPr>
          <p:nvPr>
            <p:ph type="sldNum" sz="quarter" idx="12"/>
          </p:nvPr>
        </p:nvSpPr>
        <p:spPr/>
        <p:txBody>
          <a:bodyPr/>
          <a:lstStyle/>
          <a:p>
            <a:fld id="{A9BE0C30-D5D0-4846-9EC9-EC0119EAD8EF}" type="slidenum">
              <a:rPr lang="en-US" smtClean="0"/>
              <a:t>‹#›</a:t>
            </a:fld>
            <a:endParaRPr lang="en-US"/>
          </a:p>
        </p:txBody>
      </p:sp>
    </p:spTree>
    <p:extLst>
      <p:ext uri="{BB962C8B-B14F-4D97-AF65-F5344CB8AC3E}">
        <p14:creationId xmlns:p14="http://schemas.microsoft.com/office/powerpoint/2010/main" val="1432206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155FC5-6700-4BC1-9BBB-2DA1474C12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D5AE74-3DDE-497F-8696-43A71570AD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27174-E323-42E1-8947-7CBA882D42E1}"/>
              </a:ext>
            </a:extLst>
          </p:cNvPr>
          <p:cNvSpPr>
            <a:spLocks noGrp="1"/>
          </p:cNvSpPr>
          <p:nvPr>
            <p:ph type="dt" sz="half" idx="10"/>
          </p:nvPr>
        </p:nvSpPr>
        <p:spPr/>
        <p:txBody>
          <a:bodyPr/>
          <a:lstStyle/>
          <a:p>
            <a:fld id="{B42905FC-0F1B-47E2-813C-66A4A0C1F2EB}" type="datetimeFigureOut">
              <a:rPr lang="en-US" smtClean="0"/>
              <a:t>11/1/2017</a:t>
            </a:fld>
            <a:endParaRPr lang="en-US"/>
          </a:p>
        </p:txBody>
      </p:sp>
      <p:sp>
        <p:nvSpPr>
          <p:cNvPr id="5" name="Footer Placeholder 4">
            <a:extLst>
              <a:ext uri="{FF2B5EF4-FFF2-40B4-BE49-F238E27FC236}">
                <a16:creationId xmlns:a16="http://schemas.microsoft.com/office/drawing/2014/main" id="{B20E8351-6F69-436E-87E2-103EF0A57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DC070-D499-410B-972D-0A187D9C935A}"/>
              </a:ext>
            </a:extLst>
          </p:cNvPr>
          <p:cNvSpPr>
            <a:spLocks noGrp="1"/>
          </p:cNvSpPr>
          <p:nvPr>
            <p:ph type="sldNum" sz="quarter" idx="12"/>
          </p:nvPr>
        </p:nvSpPr>
        <p:spPr/>
        <p:txBody>
          <a:bodyPr/>
          <a:lstStyle/>
          <a:p>
            <a:fld id="{A9BE0C30-D5D0-4846-9EC9-EC0119EAD8EF}" type="slidenum">
              <a:rPr lang="en-US" smtClean="0"/>
              <a:t>‹#›</a:t>
            </a:fld>
            <a:endParaRPr lang="en-US"/>
          </a:p>
        </p:txBody>
      </p:sp>
    </p:spTree>
    <p:extLst>
      <p:ext uri="{BB962C8B-B14F-4D97-AF65-F5344CB8AC3E}">
        <p14:creationId xmlns:p14="http://schemas.microsoft.com/office/powerpoint/2010/main" val="686503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879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B18A-F9B7-494F-873B-7DB5E60791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5800C-49E7-4130-8F00-4E2087DBAD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39EF9-1511-4882-9422-E55F6E5E37DC}"/>
              </a:ext>
            </a:extLst>
          </p:cNvPr>
          <p:cNvSpPr>
            <a:spLocks noGrp="1"/>
          </p:cNvSpPr>
          <p:nvPr>
            <p:ph type="dt" sz="half" idx="10"/>
          </p:nvPr>
        </p:nvSpPr>
        <p:spPr/>
        <p:txBody>
          <a:bodyPr/>
          <a:lstStyle/>
          <a:p>
            <a:fld id="{B42905FC-0F1B-47E2-813C-66A4A0C1F2EB}" type="datetimeFigureOut">
              <a:rPr lang="en-US" smtClean="0"/>
              <a:t>11/1/2017</a:t>
            </a:fld>
            <a:endParaRPr lang="en-US"/>
          </a:p>
        </p:txBody>
      </p:sp>
      <p:sp>
        <p:nvSpPr>
          <p:cNvPr id="5" name="Footer Placeholder 4">
            <a:extLst>
              <a:ext uri="{FF2B5EF4-FFF2-40B4-BE49-F238E27FC236}">
                <a16:creationId xmlns:a16="http://schemas.microsoft.com/office/drawing/2014/main" id="{7307497E-45B8-4163-BA43-360DC800C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F57D0-A0B3-49B6-99ED-B70EABC6B3A4}"/>
              </a:ext>
            </a:extLst>
          </p:cNvPr>
          <p:cNvSpPr>
            <a:spLocks noGrp="1"/>
          </p:cNvSpPr>
          <p:nvPr>
            <p:ph type="sldNum" sz="quarter" idx="12"/>
          </p:nvPr>
        </p:nvSpPr>
        <p:spPr/>
        <p:txBody>
          <a:bodyPr/>
          <a:lstStyle/>
          <a:p>
            <a:fld id="{A9BE0C30-D5D0-4846-9EC9-EC0119EAD8EF}" type="slidenum">
              <a:rPr lang="en-US" smtClean="0"/>
              <a:t>‹#›</a:t>
            </a:fld>
            <a:endParaRPr lang="en-US"/>
          </a:p>
        </p:txBody>
      </p:sp>
    </p:spTree>
    <p:extLst>
      <p:ext uri="{BB962C8B-B14F-4D97-AF65-F5344CB8AC3E}">
        <p14:creationId xmlns:p14="http://schemas.microsoft.com/office/powerpoint/2010/main" val="243832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983-B479-47E7-A07C-56A4FC496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817036-C325-4056-BF60-DA551BF2CE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B70400-826B-4F86-B421-988F524E6EBF}"/>
              </a:ext>
            </a:extLst>
          </p:cNvPr>
          <p:cNvSpPr>
            <a:spLocks noGrp="1"/>
          </p:cNvSpPr>
          <p:nvPr>
            <p:ph type="dt" sz="half" idx="10"/>
          </p:nvPr>
        </p:nvSpPr>
        <p:spPr/>
        <p:txBody>
          <a:bodyPr/>
          <a:lstStyle/>
          <a:p>
            <a:fld id="{B42905FC-0F1B-47E2-813C-66A4A0C1F2EB}" type="datetimeFigureOut">
              <a:rPr lang="en-US" smtClean="0"/>
              <a:t>11/1/2017</a:t>
            </a:fld>
            <a:endParaRPr lang="en-US"/>
          </a:p>
        </p:txBody>
      </p:sp>
      <p:sp>
        <p:nvSpPr>
          <p:cNvPr id="5" name="Footer Placeholder 4">
            <a:extLst>
              <a:ext uri="{FF2B5EF4-FFF2-40B4-BE49-F238E27FC236}">
                <a16:creationId xmlns:a16="http://schemas.microsoft.com/office/drawing/2014/main" id="{32098643-76EA-4735-BA2C-F3EDCBCC5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25A6-5FC8-40D9-BAAE-B2370878A82B}"/>
              </a:ext>
            </a:extLst>
          </p:cNvPr>
          <p:cNvSpPr>
            <a:spLocks noGrp="1"/>
          </p:cNvSpPr>
          <p:nvPr>
            <p:ph type="sldNum" sz="quarter" idx="12"/>
          </p:nvPr>
        </p:nvSpPr>
        <p:spPr/>
        <p:txBody>
          <a:bodyPr/>
          <a:lstStyle/>
          <a:p>
            <a:fld id="{A9BE0C30-D5D0-4846-9EC9-EC0119EAD8EF}" type="slidenum">
              <a:rPr lang="en-US" smtClean="0"/>
              <a:t>‹#›</a:t>
            </a:fld>
            <a:endParaRPr lang="en-US"/>
          </a:p>
        </p:txBody>
      </p:sp>
    </p:spTree>
    <p:extLst>
      <p:ext uri="{BB962C8B-B14F-4D97-AF65-F5344CB8AC3E}">
        <p14:creationId xmlns:p14="http://schemas.microsoft.com/office/powerpoint/2010/main" val="32228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4DFE-2D0D-45B4-A8C8-B841E95456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3F06C6-99D4-45D2-9D17-223028CB1E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C23C00-4E39-42CA-9FE0-120D423F7A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2260D0-B31C-41B0-9FFD-AFFE77147041}"/>
              </a:ext>
            </a:extLst>
          </p:cNvPr>
          <p:cNvSpPr>
            <a:spLocks noGrp="1"/>
          </p:cNvSpPr>
          <p:nvPr>
            <p:ph type="dt" sz="half" idx="10"/>
          </p:nvPr>
        </p:nvSpPr>
        <p:spPr/>
        <p:txBody>
          <a:bodyPr/>
          <a:lstStyle/>
          <a:p>
            <a:fld id="{B42905FC-0F1B-47E2-813C-66A4A0C1F2EB}" type="datetimeFigureOut">
              <a:rPr lang="en-US" smtClean="0"/>
              <a:t>11/1/2017</a:t>
            </a:fld>
            <a:endParaRPr lang="en-US"/>
          </a:p>
        </p:txBody>
      </p:sp>
      <p:sp>
        <p:nvSpPr>
          <p:cNvPr id="6" name="Footer Placeholder 5">
            <a:extLst>
              <a:ext uri="{FF2B5EF4-FFF2-40B4-BE49-F238E27FC236}">
                <a16:creationId xmlns:a16="http://schemas.microsoft.com/office/drawing/2014/main" id="{984F5900-028D-439E-85D4-8E17603B23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8127E-5F7D-4B7C-AB7A-F78E3B883639}"/>
              </a:ext>
            </a:extLst>
          </p:cNvPr>
          <p:cNvSpPr>
            <a:spLocks noGrp="1"/>
          </p:cNvSpPr>
          <p:nvPr>
            <p:ph type="sldNum" sz="quarter" idx="12"/>
          </p:nvPr>
        </p:nvSpPr>
        <p:spPr/>
        <p:txBody>
          <a:bodyPr/>
          <a:lstStyle/>
          <a:p>
            <a:fld id="{A9BE0C30-D5D0-4846-9EC9-EC0119EAD8EF}" type="slidenum">
              <a:rPr lang="en-US" smtClean="0"/>
              <a:t>‹#›</a:t>
            </a:fld>
            <a:endParaRPr lang="en-US"/>
          </a:p>
        </p:txBody>
      </p:sp>
    </p:spTree>
    <p:extLst>
      <p:ext uri="{BB962C8B-B14F-4D97-AF65-F5344CB8AC3E}">
        <p14:creationId xmlns:p14="http://schemas.microsoft.com/office/powerpoint/2010/main" val="368374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CC72-9D0B-49F8-BCE2-ADD620CAB7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79CEC2-B996-46E8-A2AA-D4B49331F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AFDACF-0286-43F7-82B8-A2FCFE8183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D122F5-9C9B-40D6-A854-EA90B9F789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2EC9CE-4EC7-4907-B51A-56D97CC71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99A64E-EDCC-4375-87C5-75832351812C}"/>
              </a:ext>
            </a:extLst>
          </p:cNvPr>
          <p:cNvSpPr>
            <a:spLocks noGrp="1"/>
          </p:cNvSpPr>
          <p:nvPr>
            <p:ph type="dt" sz="half" idx="10"/>
          </p:nvPr>
        </p:nvSpPr>
        <p:spPr/>
        <p:txBody>
          <a:bodyPr/>
          <a:lstStyle/>
          <a:p>
            <a:fld id="{B42905FC-0F1B-47E2-813C-66A4A0C1F2EB}" type="datetimeFigureOut">
              <a:rPr lang="en-US" smtClean="0"/>
              <a:t>11/1/2017</a:t>
            </a:fld>
            <a:endParaRPr lang="en-US"/>
          </a:p>
        </p:txBody>
      </p:sp>
      <p:sp>
        <p:nvSpPr>
          <p:cNvPr id="8" name="Footer Placeholder 7">
            <a:extLst>
              <a:ext uri="{FF2B5EF4-FFF2-40B4-BE49-F238E27FC236}">
                <a16:creationId xmlns:a16="http://schemas.microsoft.com/office/drawing/2014/main" id="{4A550196-D4CE-4B86-96F0-17786C536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95673-8D68-4A05-992F-D8A4D699DE5F}"/>
              </a:ext>
            </a:extLst>
          </p:cNvPr>
          <p:cNvSpPr>
            <a:spLocks noGrp="1"/>
          </p:cNvSpPr>
          <p:nvPr>
            <p:ph type="sldNum" sz="quarter" idx="12"/>
          </p:nvPr>
        </p:nvSpPr>
        <p:spPr/>
        <p:txBody>
          <a:bodyPr/>
          <a:lstStyle/>
          <a:p>
            <a:fld id="{A9BE0C30-D5D0-4846-9EC9-EC0119EAD8EF}" type="slidenum">
              <a:rPr lang="en-US" smtClean="0"/>
              <a:t>‹#›</a:t>
            </a:fld>
            <a:endParaRPr lang="en-US"/>
          </a:p>
        </p:txBody>
      </p:sp>
    </p:spTree>
    <p:extLst>
      <p:ext uri="{BB962C8B-B14F-4D97-AF65-F5344CB8AC3E}">
        <p14:creationId xmlns:p14="http://schemas.microsoft.com/office/powerpoint/2010/main" val="210206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2110-DB64-4F6F-9D2A-638DA38D04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AC3943-BD13-494D-A69A-B0FC0B66AABB}"/>
              </a:ext>
            </a:extLst>
          </p:cNvPr>
          <p:cNvSpPr>
            <a:spLocks noGrp="1"/>
          </p:cNvSpPr>
          <p:nvPr>
            <p:ph type="dt" sz="half" idx="10"/>
          </p:nvPr>
        </p:nvSpPr>
        <p:spPr/>
        <p:txBody>
          <a:bodyPr/>
          <a:lstStyle/>
          <a:p>
            <a:fld id="{B42905FC-0F1B-47E2-813C-66A4A0C1F2EB}" type="datetimeFigureOut">
              <a:rPr lang="en-US" smtClean="0"/>
              <a:t>11/1/2017</a:t>
            </a:fld>
            <a:endParaRPr lang="en-US"/>
          </a:p>
        </p:txBody>
      </p:sp>
      <p:sp>
        <p:nvSpPr>
          <p:cNvPr id="4" name="Footer Placeholder 3">
            <a:extLst>
              <a:ext uri="{FF2B5EF4-FFF2-40B4-BE49-F238E27FC236}">
                <a16:creationId xmlns:a16="http://schemas.microsoft.com/office/drawing/2014/main" id="{0C8D2503-D0BC-42FA-81EA-C1A075A0D5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57EAA5-3CA9-4109-A35C-ABD73D3BBF0D}"/>
              </a:ext>
            </a:extLst>
          </p:cNvPr>
          <p:cNvSpPr>
            <a:spLocks noGrp="1"/>
          </p:cNvSpPr>
          <p:nvPr>
            <p:ph type="sldNum" sz="quarter" idx="12"/>
          </p:nvPr>
        </p:nvSpPr>
        <p:spPr/>
        <p:txBody>
          <a:bodyPr/>
          <a:lstStyle/>
          <a:p>
            <a:fld id="{A9BE0C30-D5D0-4846-9EC9-EC0119EAD8EF}" type="slidenum">
              <a:rPr lang="en-US" smtClean="0"/>
              <a:t>‹#›</a:t>
            </a:fld>
            <a:endParaRPr lang="en-US"/>
          </a:p>
        </p:txBody>
      </p:sp>
    </p:spTree>
    <p:extLst>
      <p:ext uri="{BB962C8B-B14F-4D97-AF65-F5344CB8AC3E}">
        <p14:creationId xmlns:p14="http://schemas.microsoft.com/office/powerpoint/2010/main" val="121715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B0048A-7EAF-4EA8-9A4E-535A6E195CD9}"/>
              </a:ext>
            </a:extLst>
          </p:cNvPr>
          <p:cNvSpPr>
            <a:spLocks noGrp="1"/>
          </p:cNvSpPr>
          <p:nvPr>
            <p:ph type="dt" sz="half" idx="10"/>
          </p:nvPr>
        </p:nvSpPr>
        <p:spPr/>
        <p:txBody>
          <a:bodyPr/>
          <a:lstStyle/>
          <a:p>
            <a:fld id="{B42905FC-0F1B-47E2-813C-66A4A0C1F2EB}" type="datetimeFigureOut">
              <a:rPr lang="en-US" smtClean="0"/>
              <a:t>11/1/2017</a:t>
            </a:fld>
            <a:endParaRPr lang="en-US"/>
          </a:p>
        </p:txBody>
      </p:sp>
      <p:sp>
        <p:nvSpPr>
          <p:cNvPr id="3" name="Footer Placeholder 2">
            <a:extLst>
              <a:ext uri="{FF2B5EF4-FFF2-40B4-BE49-F238E27FC236}">
                <a16:creationId xmlns:a16="http://schemas.microsoft.com/office/drawing/2014/main" id="{1989B90F-28A0-4D3A-A2F5-A9120990A2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B92434-8979-4558-8E35-EAFF7A52537C}"/>
              </a:ext>
            </a:extLst>
          </p:cNvPr>
          <p:cNvSpPr>
            <a:spLocks noGrp="1"/>
          </p:cNvSpPr>
          <p:nvPr>
            <p:ph type="sldNum" sz="quarter" idx="12"/>
          </p:nvPr>
        </p:nvSpPr>
        <p:spPr/>
        <p:txBody>
          <a:bodyPr/>
          <a:lstStyle/>
          <a:p>
            <a:fld id="{A9BE0C30-D5D0-4846-9EC9-EC0119EAD8EF}" type="slidenum">
              <a:rPr lang="en-US" smtClean="0"/>
              <a:t>‹#›</a:t>
            </a:fld>
            <a:endParaRPr lang="en-US"/>
          </a:p>
        </p:txBody>
      </p:sp>
    </p:spTree>
    <p:extLst>
      <p:ext uri="{BB962C8B-B14F-4D97-AF65-F5344CB8AC3E}">
        <p14:creationId xmlns:p14="http://schemas.microsoft.com/office/powerpoint/2010/main" val="402160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A118-72FB-4AAD-A3C2-3F3FBB31DE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7A625D-F5E9-4970-BD22-C0D708CF64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E92465-E784-4DC1-8932-86B49BBE6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89EC47-A59D-47CB-B862-BFEC23EEE087}"/>
              </a:ext>
            </a:extLst>
          </p:cNvPr>
          <p:cNvSpPr>
            <a:spLocks noGrp="1"/>
          </p:cNvSpPr>
          <p:nvPr>
            <p:ph type="dt" sz="half" idx="10"/>
          </p:nvPr>
        </p:nvSpPr>
        <p:spPr/>
        <p:txBody>
          <a:bodyPr/>
          <a:lstStyle/>
          <a:p>
            <a:fld id="{B42905FC-0F1B-47E2-813C-66A4A0C1F2EB}" type="datetimeFigureOut">
              <a:rPr lang="en-US" smtClean="0"/>
              <a:t>11/1/2017</a:t>
            </a:fld>
            <a:endParaRPr lang="en-US"/>
          </a:p>
        </p:txBody>
      </p:sp>
      <p:sp>
        <p:nvSpPr>
          <p:cNvPr id="6" name="Footer Placeholder 5">
            <a:extLst>
              <a:ext uri="{FF2B5EF4-FFF2-40B4-BE49-F238E27FC236}">
                <a16:creationId xmlns:a16="http://schemas.microsoft.com/office/drawing/2014/main" id="{851D1926-ACD0-4729-A053-0654963B2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BCCCC-3A58-47D8-87DD-A0C0112B7D9F}"/>
              </a:ext>
            </a:extLst>
          </p:cNvPr>
          <p:cNvSpPr>
            <a:spLocks noGrp="1"/>
          </p:cNvSpPr>
          <p:nvPr>
            <p:ph type="sldNum" sz="quarter" idx="12"/>
          </p:nvPr>
        </p:nvSpPr>
        <p:spPr/>
        <p:txBody>
          <a:bodyPr/>
          <a:lstStyle/>
          <a:p>
            <a:fld id="{A9BE0C30-D5D0-4846-9EC9-EC0119EAD8EF}" type="slidenum">
              <a:rPr lang="en-US" smtClean="0"/>
              <a:t>‹#›</a:t>
            </a:fld>
            <a:endParaRPr lang="en-US"/>
          </a:p>
        </p:txBody>
      </p:sp>
    </p:spTree>
    <p:extLst>
      <p:ext uri="{BB962C8B-B14F-4D97-AF65-F5344CB8AC3E}">
        <p14:creationId xmlns:p14="http://schemas.microsoft.com/office/powerpoint/2010/main" val="289675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30C8-AFE5-48F1-B6D2-B806FDCD7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9F4512-B24F-4B78-95B0-652D450F76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31E99C-F996-4880-98F3-68BFBFD7F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FE3DC6-8C16-4FCD-A7F2-089D63DDA26B}"/>
              </a:ext>
            </a:extLst>
          </p:cNvPr>
          <p:cNvSpPr>
            <a:spLocks noGrp="1"/>
          </p:cNvSpPr>
          <p:nvPr>
            <p:ph type="dt" sz="half" idx="10"/>
          </p:nvPr>
        </p:nvSpPr>
        <p:spPr/>
        <p:txBody>
          <a:bodyPr/>
          <a:lstStyle/>
          <a:p>
            <a:fld id="{B42905FC-0F1B-47E2-813C-66A4A0C1F2EB}" type="datetimeFigureOut">
              <a:rPr lang="en-US" smtClean="0"/>
              <a:t>11/1/2017</a:t>
            </a:fld>
            <a:endParaRPr lang="en-US"/>
          </a:p>
        </p:txBody>
      </p:sp>
      <p:sp>
        <p:nvSpPr>
          <p:cNvPr id="6" name="Footer Placeholder 5">
            <a:extLst>
              <a:ext uri="{FF2B5EF4-FFF2-40B4-BE49-F238E27FC236}">
                <a16:creationId xmlns:a16="http://schemas.microsoft.com/office/drawing/2014/main" id="{E28C16D1-D54D-4AA7-AEEB-DDF0B0F3B9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FAADB-0A43-49D3-A255-209745BE0C11}"/>
              </a:ext>
            </a:extLst>
          </p:cNvPr>
          <p:cNvSpPr>
            <a:spLocks noGrp="1"/>
          </p:cNvSpPr>
          <p:nvPr>
            <p:ph type="sldNum" sz="quarter" idx="12"/>
          </p:nvPr>
        </p:nvSpPr>
        <p:spPr/>
        <p:txBody>
          <a:bodyPr/>
          <a:lstStyle/>
          <a:p>
            <a:fld id="{A9BE0C30-D5D0-4846-9EC9-EC0119EAD8EF}" type="slidenum">
              <a:rPr lang="en-US" smtClean="0"/>
              <a:t>‹#›</a:t>
            </a:fld>
            <a:endParaRPr lang="en-US"/>
          </a:p>
        </p:txBody>
      </p:sp>
    </p:spTree>
    <p:extLst>
      <p:ext uri="{BB962C8B-B14F-4D97-AF65-F5344CB8AC3E}">
        <p14:creationId xmlns:p14="http://schemas.microsoft.com/office/powerpoint/2010/main" val="357021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F693C0-5163-4B3F-884E-61767D46F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02E74A-2D75-4499-8CED-AEDC285AB3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173AD-FFAF-4BE2-A7D9-52CC4B7D13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905FC-0F1B-47E2-813C-66A4A0C1F2EB}" type="datetimeFigureOut">
              <a:rPr lang="en-US" smtClean="0"/>
              <a:t>11/1/2017</a:t>
            </a:fld>
            <a:endParaRPr lang="en-US"/>
          </a:p>
        </p:txBody>
      </p:sp>
      <p:sp>
        <p:nvSpPr>
          <p:cNvPr id="5" name="Footer Placeholder 4">
            <a:extLst>
              <a:ext uri="{FF2B5EF4-FFF2-40B4-BE49-F238E27FC236}">
                <a16:creationId xmlns:a16="http://schemas.microsoft.com/office/drawing/2014/main" id="{89BF8274-7C3E-4D77-B2CB-EE103CF77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FE8279-B732-4603-8410-B70A6E68C0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0C30-D5D0-4846-9EC9-EC0119EAD8EF}" type="slidenum">
              <a:rPr lang="en-US" smtClean="0"/>
              <a:t>‹#›</a:t>
            </a:fld>
            <a:endParaRPr lang="en-US"/>
          </a:p>
        </p:txBody>
      </p:sp>
    </p:spTree>
    <p:extLst>
      <p:ext uri="{BB962C8B-B14F-4D97-AF65-F5344CB8AC3E}">
        <p14:creationId xmlns:p14="http://schemas.microsoft.com/office/powerpoint/2010/main" val="2860657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6.emf"/><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78F3-8B0D-4720-95D6-501C21184A9E}"/>
              </a:ext>
            </a:extLst>
          </p:cNvPr>
          <p:cNvSpPr>
            <a:spLocks noGrp="1"/>
          </p:cNvSpPr>
          <p:nvPr>
            <p:ph type="ctrTitle"/>
          </p:nvPr>
        </p:nvSpPr>
        <p:spPr>
          <a:xfrm>
            <a:off x="1588746" y="1690534"/>
            <a:ext cx="9144000" cy="2387600"/>
          </a:xfrm>
        </p:spPr>
        <p:txBody>
          <a:bodyPr/>
          <a:lstStyle/>
          <a:p>
            <a:r>
              <a:rPr lang="es-ES_tradnl" dirty="0"/>
              <a:t>Calidad docente y aprendizaje en primaria</a:t>
            </a:r>
          </a:p>
        </p:txBody>
      </p:sp>
      <p:pic>
        <p:nvPicPr>
          <p:cNvPr id="4" name="Picture 2">
            <a:extLst>
              <a:ext uri="{FF2B5EF4-FFF2-40B4-BE49-F238E27FC236}">
                <a16:creationId xmlns:a16="http://schemas.microsoft.com/office/drawing/2014/main" id="{21A0F22D-7FEF-4D01-94B5-8B767F477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167" y="5420412"/>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25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A558-BC44-4B3F-AA58-677D3E9F7C56}"/>
              </a:ext>
            </a:extLst>
          </p:cNvPr>
          <p:cNvSpPr>
            <a:spLocks noGrp="1"/>
          </p:cNvSpPr>
          <p:nvPr>
            <p:ph type="title"/>
          </p:nvPr>
        </p:nvSpPr>
        <p:spPr/>
        <p:txBody>
          <a:bodyPr/>
          <a:lstStyle/>
          <a:p>
            <a:pPr algn="ctr"/>
            <a:r>
              <a:rPr lang="es-ES_tradnl" dirty="0">
                <a:solidFill>
                  <a:srgbClr val="0070C0"/>
                </a:solidFill>
              </a:rPr>
              <a:t>Resultados: Impacto de tener buenos maestros</a:t>
            </a:r>
          </a:p>
        </p:txBody>
      </p:sp>
      <p:graphicFrame>
        <p:nvGraphicFramePr>
          <p:cNvPr id="4" name="Content Placeholder 3">
            <a:extLst>
              <a:ext uri="{FF2B5EF4-FFF2-40B4-BE49-F238E27FC236}">
                <a16:creationId xmlns:a16="http://schemas.microsoft.com/office/drawing/2014/main" id="{F59BD7DF-78EE-4063-A81E-982A94C0FD94}"/>
              </a:ext>
            </a:extLst>
          </p:cNvPr>
          <p:cNvGraphicFramePr>
            <a:graphicFrameLocks noGrp="1"/>
          </p:cNvGraphicFramePr>
          <p:nvPr>
            <p:ph idx="1"/>
            <p:extLst>
              <p:ext uri="{D42A27DB-BD31-4B8C-83A1-F6EECF244321}">
                <p14:modId xmlns:p14="http://schemas.microsoft.com/office/powerpoint/2010/main" val="2129951820"/>
              </p:ext>
            </p:extLst>
          </p:nvPr>
        </p:nvGraphicFramePr>
        <p:xfrm>
          <a:off x="838200" y="1825625"/>
          <a:ext cx="10257148" cy="415096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a:extLst>
              <a:ext uri="{FF2B5EF4-FFF2-40B4-BE49-F238E27FC236}">
                <a16:creationId xmlns:a16="http://schemas.microsoft.com/office/drawing/2014/main" id="{470C724E-207D-4545-8A5E-0DD44AA2D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9423" y="5612712"/>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431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C9A0FB-22D3-4B69-87DD-942761965ECE}"/>
              </a:ext>
            </a:extLst>
          </p:cNvPr>
          <p:cNvSpPr txBox="1"/>
          <p:nvPr/>
        </p:nvSpPr>
        <p:spPr>
          <a:xfrm>
            <a:off x="550416" y="436923"/>
            <a:ext cx="11185864" cy="4985980"/>
          </a:xfrm>
          <a:prstGeom prst="rect">
            <a:avLst/>
          </a:prstGeom>
          <a:noFill/>
        </p:spPr>
        <p:txBody>
          <a:bodyPr wrap="square" rtlCol="0">
            <a:spAutoFit/>
          </a:bodyPr>
          <a:lstStyle/>
          <a:p>
            <a:pPr algn="ctr"/>
            <a:r>
              <a:rPr lang="es-ES_tradnl" sz="4000" dirty="0">
                <a:solidFill>
                  <a:schemeClr val="accent1"/>
                </a:solidFill>
              </a:rPr>
              <a:t>Conclusiones</a:t>
            </a:r>
            <a:endParaRPr lang="es-ES_tradnl" sz="4000" dirty="0"/>
          </a:p>
          <a:p>
            <a:endParaRPr lang="es-ES_tradnl" sz="1000" dirty="0"/>
          </a:p>
          <a:p>
            <a:pPr marL="342900" indent="-342900">
              <a:buFont typeface="Arial" panose="020B0604020202020204" pitchFamily="34" charset="0"/>
              <a:buChar char="•"/>
            </a:pPr>
            <a:endParaRPr lang="es-ES_tradnl" sz="1600" dirty="0"/>
          </a:p>
          <a:p>
            <a:pPr marL="342900" indent="-342900">
              <a:buFont typeface="Arial" panose="020B0604020202020204" pitchFamily="34" charset="0"/>
              <a:buChar char="•"/>
            </a:pPr>
            <a:r>
              <a:rPr lang="es-ES_tradnl" sz="2800" dirty="0"/>
              <a:t>Haber sido asignado al azar a un maestro de alta efectividad (por encima de la media) tiene un efecto de 0.12-0.15 desviaciones estándar sobre el aprendizaje</a:t>
            </a:r>
          </a:p>
          <a:p>
            <a:pPr marL="342900" indent="-342900">
              <a:buFont typeface="Arial" panose="020B0604020202020204" pitchFamily="34" charset="0"/>
              <a:buChar char="•"/>
            </a:pPr>
            <a:endParaRPr lang="es-ES_tradnl" sz="800" dirty="0"/>
          </a:p>
          <a:p>
            <a:pPr marL="342900" indent="-342900">
              <a:buFont typeface="Arial" panose="020B0604020202020204" pitchFamily="34" charset="0"/>
              <a:buChar char="•"/>
            </a:pPr>
            <a:r>
              <a:rPr lang="es-ES_tradnl" sz="2800" dirty="0"/>
              <a:t>Los efectos se suman en el tiempo </a:t>
            </a:r>
          </a:p>
          <a:p>
            <a:pPr marL="342900" indent="-342900">
              <a:buFont typeface="Arial" panose="020B0604020202020204" pitchFamily="34" charset="0"/>
              <a:buChar char="•"/>
            </a:pPr>
            <a:endParaRPr lang="es-ES_tradnl" sz="800" dirty="0"/>
          </a:p>
          <a:p>
            <a:pPr marL="342900" indent="-342900">
              <a:buFont typeface="Arial" panose="020B0604020202020204" pitchFamily="34" charset="0"/>
              <a:buChar char="•"/>
            </a:pPr>
            <a:r>
              <a:rPr lang="es-ES_tradnl" sz="2800" dirty="0"/>
              <a:t>Para ilustrar la magnitud de los efectos, comparemos a dos niñas, Adriana y Raquel, que empiezan kindergarten en la media de la distribución del aprendizaje</a:t>
            </a:r>
          </a:p>
          <a:p>
            <a:pPr marL="800100" lvl="1" indent="-342900">
              <a:buFont typeface="Arial" panose="020B0604020202020204" pitchFamily="34" charset="0"/>
              <a:buChar char="•"/>
            </a:pPr>
            <a:r>
              <a:rPr lang="es-ES_tradnl" sz="2000" dirty="0"/>
              <a:t>Adriana tiene una secuencia de maestros de alta efectividad: Acaba cuarto grado en el percentil 63</a:t>
            </a:r>
          </a:p>
          <a:p>
            <a:pPr marL="800100" lvl="1" indent="-342900">
              <a:buFont typeface="Arial" panose="020B0604020202020204" pitchFamily="34" charset="0"/>
              <a:buChar char="•"/>
            </a:pPr>
            <a:r>
              <a:rPr lang="es-ES_tradnl" sz="2000" dirty="0"/>
              <a:t>Raquel tiene una secuencia de maestros de baja efectividad: Acaba cuarto grado en el percentil 37</a:t>
            </a:r>
          </a:p>
        </p:txBody>
      </p:sp>
      <p:pic>
        <p:nvPicPr>
          <p:cNvPr id="4" name="Picture 2">
            <a:extLst>
              <a:ext uri="{FF2B5EF4-FFF2-40B4-BE49-F238E27FC236}">
                <a16:creationId xmlns:a16="http://schemas.microsoft.com/office/drawing/2014/main" id="{50AA9E92-2DFE-4B9D-8ED2-51B4D9354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1972" y="5601193"/>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53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C9A0FB-22D3-4B69-87DD-942761965ECE}"/>
              </a:ext>
            </a:extLst>
          </p:cNvPr>
          <p:cNvSpPr txBox="1"/>
          <p:nvPr/>
        </p:nvSpPr>
        <p:spPr>
          <a:xfrm>
            <a:off x="796954" y="436923"/>
            <a:ext cx="10888910" cy="5355312"/>
          </a:xfrm>
          <a:prstGeom prst="rect">
            <a:avLst/>
          </a:prstGeom>
          <a:noFill/>
        </p:spPr>
        <p:txBody>
          <a:bodyPr wrap="square" rtlCol="0">
            <a:spAutoFit/>
          </a:bodyPr>
          <a:lstStyle/>
          <a:p>
            <a:pPr algn="ctr"/>
            <a:r>
              <a:rPr lang="es-ES_tradnl" sz="4000" dirty="0">
                <a:solidFill>
                  <a:schemeClr val="accent1"/>
                </a:solidFill>
              </a:rPr>
              <a:t>Conclusiones</a:t>
            </a:r>
            <a:endParaRPr lang="es-ES_tradnl" sz="4000" dirty="0"/>
          </a:p>
          <a:p>
            <a:endParaRPr lang="es-ES_tradnl" sz="1000" dirty="0"/>
          </a:p>
          <a:p>
            <a:pPr marL="342900" indent="-342900">
              <a:buFont typeface="Arial" panose="020B0604020202020204" pitchFamily="34" charset="0"/>
              <a:buChar char="•"/>
            </a:pPr>
            <a:endParaRPr lang="es-ES_tradnl" sz="1600" dirty="0"/>
          </a:p>
          <a:p>
            <a:pPr marL="342900" indent="-342900">
              <a:buFont typeface="Arial" panose="020B0604020202020204" pitchFamily="34" charset="0"/>
              <a:buChar char="•"/>
            </a:pPr>
            <a:r>
              <a:rPr lang="es-ES_tradnl" sz="2800" dirty="0"/>
              <a:t>La diferencia en el aprendizaje entre Raquel y Adriana en cuarto grado—0.63 deviaciones estándar—es sustancialmente mayor que la diferencia en el rendimiento promedio de niños con madres de educación primaria completa y educación secundaria completa—0.47 desviaciones estándar</a:t>
            </a:r>
          </a:p>
          <a:p>
            <a:pPr marL="342900" indent="-342900">
              <a:buFont typeface="Arial" panose="020B0604020202020204" pitchFamily="34" charset="0"/>
              <a:buChar char="•"/>
            </a:pPr>
            <a:endParaRPr lang="es-ES_tradnl" sz="800" dirty="0"/>
          </a:p>
          <a:p>
            <a:pPr marL="342900" indent="-342900">
              <a:buFont typeface="Arial" panose="020B0604020202020204" pitchFamily="34" charset="0"/>
              <a:buChar char="•"/>
            </a:pPr>
            <a:r>
              <a:rPr lang="es-ES_tradnl" sz="2800" dirty="0"/>
              <a:t>La diferencia en los puntajes en TERCE en matemáticas entre Ecuador y Chile es de 0.39 desviaciones estándar</a:t>
            </a:r>
          </a:p>
          <a:p>
            <a:pPr marL="800100" lvl="1" indent="-342900">
              <a:buFont typeface="Arial" panose="020B0604020202020204" pitchFamily="34" charset="0"/>
              <a:buChar char="•"/>
            </a:pPr>
            <a:r>
              <a:rPr lang="es-ES_tradnl" sz="2400" dirty="0"/>
              <a:t>Esto quiere decir que, si Ecuador pudiera subir la efectividad de los docentes que están por debajo de la media al nivel de los que están por encima de la media, podría cerrar ~80% de la brecha de aprendizaje con Chile</a:t>
            </a:r>
          </a:p>
        </p:txBody>
      </p:sp>
      <p:pic>
        <p:nvPicPr>
          <p:cNvPr id="4" name="Picture 2">
            <a:extLst>
              <a:ext uri="{FF2B5EF4-FFF2-40B4-BE49-F238E27FC236}">
                <a16:creationId xmlns:a16="http://schemas.microsoft.com/office/drawing/2014/main" id="{FA1EDF2C-3147-4623-936A-6063FA071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6239" y="5693789"/>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45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A558-BC44-4B3F-AA58-677D3E9F7C56}"/>
              </a:ext>
            </a:extLst>
          </p:cNvPr>
          <p:cNvSpPr>
            <a:spLocks noGrp="1"/>
          </p:cNvSpPr>
          <p:nvPr>
            <p:ph type="title"/>
          </p:nvPr>
        </p:nvSpPr>
        <p:spPr/>
        <p:txBody>
          <a:bodyPr/>
          <a:lstStyle/>
          <a:p>
            <a:pPr algn="ctr"/>
            <a:r>
              <a:rPr lang="es-ES_tradnl" dirty="0">
                <a:solidFill>
                  <a:srgbClr val="0070C0"/>
                </a:solidFill>
              </a:rPr>
              <a:t>Resultados: Impacto de tener buenos maestros</a:t>
            </a:r>
          </a:p>
        </p:txBody>
      </p:sp>
      <p:graphicFrame>
        <p:nvGraphicFramePr>
          <p:cNvPr id="5" name="Content Placeholder 4">
            <a:extLst>
              <a:ext uri="{FF2B5EF4-FFF2-40B4-BE49-F238E27FC236}">
                <a16:creationId xmlns:a16="http://schemas.microsoft.com/office/drawing/2014/main" id="{7254A615-589B-4101-97F4-43EFF7A228BB}"/>
              </a:ext>
            </a:extLst>
          </p:cNvPr>
          <p:cNvGraphicFramePr>
            <a:graphicFrameLocks noGrp="1"/>
          </p:cNvGraphicFramePr>
          <p:nvPr>
            <p:ph idx="1"/>
            <p:extLst>
              <p:ext uri="{D42A27DB-BD31-4B8C-83A1-F6EECF244321}">
                <p14:modId xmlns:p14="http://schemas.microsoft.com/office/powerpoint/2010/main" val="1704121567"/>
              </p:ext>
            </p:extLst>
          </p:nvPr>
        </p:nvGraphicFramePr>
        <p:xfrm>
          <a:off x="838200" y="1825625"/>
          <a:ext cx="9983771" cy="385873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a:extLst>
              <a:ext uri="{FF2B5EF4-FFF2-40B4-BE49-F238E27FC236}">
                <a16:creationId xmlns:a16="http://schemas.microsoft.com/office/drawing/2014/main" id="{12611F6C-1A3B-4072-8891-602C853DE0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1398" y="5552387"/>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215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C9A0FB-22D3-4B69-87DD-942761965ECE}"/>
              </a:ext>
            </a:extLst>
          </p:cNvPr>
          <p:cNvSpPr txBox="1"/>
          <p:nvPr/>
        </p:nvSpPr>
        <p:spPr>
          <a:xfrm>
            <a:off x="796954" y="436923"/>
            <a:ext cx="10888910" cy="4616648"/>
          </a:xfrm>
          <a:prstGeom prst="rect">
            <a:avLst/>
          </a:prstGeom>
          <a:noFill/>
        </p:spPr>
        <p:txBody>
          <a:bodyPr wrap="square" rtlCol="0">
            <a:spAutoFit/>
          </a:bodyPr>
          <a:lstStyle/>
          <a:p>
            <a:pPr algn="ctr"/>
            <a:r>
              <a:rPr lang="es-ES_tradnl" sz="4000" dirty="0">
                <a:solidFill>
                  <a:schemeClr val="accent1"/>
                </a:solidFill>
              </a:rPr>
              <a:t>Conclusiones</a:t>
            </a:r>
            <a:endParaRPr lang="es-ES_tradnl" sz="4000" dirty="0"/>
          </a:p>
          <a:p>
            <a:endParaRPr lang="es-ES_tradnl" sz="1000" dirty="0"/>
          </a:p>
          <a:p>
            <a:pPr marL="342900" indent="-342900">
              <a:buFont typeface="Arial" panose="020B0604020202020204" pitchFamily="34" charset="0"/>
              <a:buChar char="•"/>
            </a:pPr>
            <a:endParaRPr lang="es-ES_tradnl" sz="1600" dirty="0"/>
          </a:p>
          <a:p>
            <a:pPr marL="342900" indent="-342900">
              <a:buFont typeface="Arial" panose="020B0604020202020204" pitchFamily="34" charset="0"/>
              <a:buChar char="•"/>
            </a:pPr>
            <a:r>
              <a:rPr lang="es-ES_tradnl" sz="2800" dirty="0"/>
              <a:t>Los mayores efectos de maestros de alta efectividad se observan en kindergarten</a:t>
            </a:r>
          </a:p>
          <a:p>
            <a:pPr marL="342900" indent="-342900">
              <a:buFont typeface="Arial" panose="020B0604020202020204" pitchFamily="34" charset="0"/>
              <a:buChar char="•"/>
            </a:pPr>
            <a:endParaRPr lang="es-ES_tradnl" sz="800" dirty="0"/>
          </a:p>
          <a:p>
            <a:pPr marL="342900" indent="-342900">
              <a:buFont typeface="Arial" panose="020B0604020202020204" pitchFamily="34" charset="0"/>
              <a:buChar char="•"/>
            </a:pPr>
            <a:r>
              <a:rPr lang="es-ES_tradnl" sz="2800" dirty="0"/>
              <a:t>Esto quiere decir que políticas que mejoran la calidad docente en kindergarten probablemente tengan mayores retornos que aquellas que buscan mejorar la calidad docente en grados posteriores </a:t>
            </a:r>
          </a:p>
          <a:p>
            <a:pPr marL="342900" indent="-342900">
              <a:buFont typeface="Arial" panose="020B0604020202020204" pitchFamily="34" charset="0"/>
              <a:buChar char="•"/>
            </a:pPr>
            <a:endParaRPr lang="es-ES_tradnl" sz="2400" dirty="0"/>
          </a:p>
          <a:p>
            <a:pPr marL="342900" indent="-342900">
              <a:buFont typeface="Arial" panose="020B0604020202020204" pitchFamily="34" charset="0"/>
              <a:buChar char="•"/>
            </a:pPr>
            <a:endParaRPr lang="es-ES_tradnl" sz="2400" dirty="0"/>
          </a:p>
          <a:p>
            <a:pPr marL="342900" indent="-342900">
              <a:buFont typeface="Arial" panose="020B0604020202020204" pitchFamily="34" charset="0"/>
              <a:buChar char="•"/>
            </a:pPr>
            <a:endParaRPr lang="es-ES_tradnl" sz="2400" dirty="0"/>
          </a:p>
          <a:p>
            <a:pPr marL="342900" indent="-342900">
              <a:buFont typeface="Arial" panose="020B0604020202020204" pitchFamily="34" charset="0"/>
              <a:buChar char="•"/>
            </a:pPr>
            <a:endParaRPr lang="es-ES_tradnl" sz="800" dirty="0"/>
          </a:p>
        </p:txBody>
      </p:sp>
      <p:pic>
        <p:nvPicPr>
          <p:cNvPr id="4" name="Picture 2">
            <a:extLst>
              <a:ext uri="{FF2B5EF4-FFF2-40B4-BE49-F238E27FC236}">
                <a16:creationId xmlns:a16="http://schemas.microsoft.com/office/drawing/2014/main" id="{C06F3D12-06F6-4177-AA90-A19D24D2E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167" y="5420412"/>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684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_tradnl" dirty="0">
                <a:solidFill>
                  <a:srgbClr val="0070C0"/>
                </a:solidFill>
              </a:rPr>
              <a:t>Estimación: Segunda parte</a:t>
            </a:r>
          </a:p>
        </p:txBody>
      </p:sp>
      <p:sp>
        <p:nvSpPr>
          <p:cNvPr id="3" name="Content Placeholder 2"/>
          <p:cNvSpPr>
            <a:spLocks noGrp="1"/>
          </p:cNvSpPr>
          <p:nvPr>
            <p:ph idx="1"/>
          </p:nvPr>
        </p:nvSpPr>
        <p:spPr/>
        <p:txBody>
          <a:bodyPr>
            <a:normAutofit/>
          </a:bodyPr>
          <a:lstStyle/>
          <a:p>
            <a:r>
              <a:rPr lang="es-ES_tradnl" dirty="0"/>
              <a:t>En kindergarten, donde tenemos la data más rica sobre docentes (y donde también encontramos que los efectos de tener un mejor o peor maestro es mayor), relacionamos las características de los docentes con su efectividad</a:t>
            </a:r>
          </a:p>
          <a:p>
            <a:pPr lvl="2"/>
            <a:endParaRPr lang="es-ES_tradnl" dirty="0"/>
          </a:p>
        </p:txBody>
      </p:sp>
      <p:pic>
        <p:nvPicPr>
          <p:cNvPr id="4" name="Picture 2">
            <a:extLst>
              <a:ext uri="{FF2B5EF4-FFF2-40B4-BE49-F238E27FC236}">
                <a16:creationId xmlns:a16="http://schemas.microsoft.com/office/drawing/2014/main" id="{70D207EB-6B82-4ECF-87AB-A04EE4264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167" y="5420412"/>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04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35936" cy="1325563"/>
          </a:xfrm>
        </p:spPr>
        <p:txBody>
          <a:bodyPr/>
          <a:lstStyle/>
          <a:p>
            <a:pPr algn="ctr"/>
            <a:r>
              <a:rPr lang="es-ES_tradnl" altLang="en-US" dirty="0">
                <a:solidFill>
                  <a:srgbClr val="0070C0"/>
                </a:solidFill>
              </a:rPr>
              <a:t>Data sobre maestros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s-ES_tradnl" u="sng" dirty="0"/>
              <a:t>Características generalmente disponibles en data administrativa</a:t>
            </a:r>
          </a:p>
          <a:p>
            <a:pPr lvl="1"/>
            <a:r>
              <a:rPr lang="es-ES_tradnl" dirty="0"/>
              <a:t>Experiencia</a:t>
            </a:r>
          </a:p>
          <a:p>
            <a:pPr lvl="1"/>
            <a:r>
              <a:rPr lang="es-ES_tradnl" dirty="0"/>
              <a:t>Con nombramiento o por contrato</a:t>
            </a:r>
          </a:p>
          <a:p>
            <a:pPr lvl="1"/>
            <a:r>
              <a:rPr lang="es-ES_tradnl" dirty="0"/>
              <a:t>Rendimiento en pruebas que usa el Ministerio para evaluar a los maestros</a:t>
            </a:r>
          </a:p>
          <a:p>
            <a:pPr marL="514350" indent="-514350">
              <a:buFont typeface="+mj-lt"/>
              <a:buAutoNum type="arabicPeriod" startAt="2"/>
            </a:pPr>
            <a:r>
              <a:rPr lang="es-ES_tradnl" u="sng" dirty="0"/>
              <a:t>Otras características</a:t>
            </a:r>
          </a:p>
          <a:p>
            <a:pPr lvl="1"/>
            <a:r>
              <a:rPr lang="es-ES_tradnl" dirty="0"/>
              <a:t>Coeficiente intelectual</a:t>
            </a:r>
          </a:p>
          <a:p>
            <a:pPr lvl="1"/>
            <a:r>
              <a:rPr lang="es-ES_tradnl" dirty="0"/>
              <a:t>Personalidad</a:t>
            </a:r>
          </a:p>
          <a:p>
            <a:pPr marL="514350" indent="-514350">
              <a:buFont typeface="+mj-lt"/>
              <a:buAutoNum type="arabicPeriod" startAt="3"/>
            </a:pPr>
            <a:r>
              <a:rPr lang="es-ES_tradnl" u="sng" dirty="0"/>
              <a:t>Comportamientos del docente en el aula</a:t>
            </a:r>
          </a:p>
          <a:p>
            <a:pPr lvl="1"/>
            <a:r>
              <a:rPr lang="es-ES_tradnl" dirty="0"/>
              <a:t>El CLASS</a:t>
            </a:r>
          </a:p>
          <a:p>
            <a:pPr marL="0" indent="0">
              <a:buNone/>
            </a:pPr>
            <a:endParaRPr lang="es-ES_tradnl" dirty="0"/>
          </a:p>
        </p:txBody>
      </p:sp>
      <p:pic>
        <p:nvPicPr>
          <p:cNvPr id="4" name="Picture 2">
            <a:extLst>
              <a:ext uri="{FF2B5EF4-FFF2-40B4-BE49-F238E27FC236}">
                <a16:creationId xmlns:a16="http://schemas.microsoft.com/office/drawing/2014/main" id="{648D3855-B227-4AE9-94E1-739E32B72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167" y="5420412"/>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62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13"/>
          <p:cNvSpPr>
            <a:spLocks/>
          </p:cNvSpPr>
          <p:nvPr/>
        </p:nvSpPr>
        <p:spPr bwMode="auto">
          <a:xfrm>
            <a:off x="3032125" y="2308226"/>
            <a:ext cx="1785938" cy="1025525"/>
          </a:xfrm>
          <a:custGeom>
            <a:avLst/>
            <a:gdLst>
              <a:gd name="T0" fmla="*/ 2960 w 1786001"/>
              <a:gd name="T1" fmla="*/ 470768 h 1025525"/>
              <a:gd name="T2" fmla="*/ 25945 w 1786001"/>
              <a:gd name="T3" fmla="*/ 389593 h 1025525"/>
              <a:gd name="T4" fmla="*/ 70161 w 1786001"/>
              <a:gd name="T5" fmla="*/ 313217 h 1025525"/>
              <a:gd name="T6" fmla="*/ 133755 w 1786001"/>
              <a:gd name="T7" fmla="*/ 242698 h 1025525"/>
              <a:gd name="T8" fmla="*/ 214902 w 1786001"/>
              <a:gd name="T9" fmla="*/ 179090 h 1025525"/>
              <a:gd name="T10" fmla="*/ 311763 w 1786001"/>
              <a:gd name="T11" fmla="*/ 123451 h 1025525"/>
              <a:gd name="T12" fmla="*/ 422492 w 1786001"/>
              <a:gd name="T13" fmla="*/ 76836 h 1025525"/>
              <a:gd name="T14" fmla="*/ 545257 w 1786001"/>
              <a:gd name="T15" fmla="*/ 40302 h 1025525"/>
              <a:gd name="T16" fmla="*/ 678214 w 1786001"/>
              <a:gd name="T17" fmla="*/ 14905 h 1025525"/>
              <a:gd name="T18" fmla="*/ 819530 w 1786001"/>
              <a:gd name="T19" fmla="*/ 1700 h 1025525"/>
              <a:gd name="T20" fmla="*/ 965983 w 1786001"/>
              <a:gd name="T21" fmla="*/ 1700 h 1025525"/>
              <a:gd name="T22" fmla="*/ 1107330 w 1786001"/>
              <a:gd name="T23" fmla="*/ 14905 h 1025525"/>
              <a:gd name="T24" fmla="*/ 1240311 w 1786001"/>
              <a:gd name="T25" fmla="*/ 40302 h 1025525"/>
              <a:gd name="T26" fmla="*/ 1363095 w 1786001"/>
              <a:gd name="T27" fmla="*/ 76836 h 1025525"/>
              <a:gd name="T28" fmla="*/ 1473838 w 1786001"/>
              <a:gd name="T29" fmla="*/ 123451 h 1025525"/>
              <a:gd name="T30" fmla="*/ 1570708 w 1786001"/>
              <a:gd name="T31" fmla="*/ 179090 h 1025525"/>
              <a:gd name="T32" fmla="*/ 1651861 w 1786001"/>
              <a:gd name="T33" fmla="*/ 242698 h 1025525"/>
              <a:gd name="T34" fmla="*/ 1715459 w 1786001"/>
              <a:gd name="T35" fmla="*/ 313217 h 1025525"/>
              <a:gd name="T36" fmla="*/ 1759676 w 1786001"/>
              <a:gd name="T37" fmla="*/ 389593 h 1025525"/>
              <a:gd name="T38" fmla="*/ 1782662 w 1786001"/>
              <a:gd name="T39" fmla="*/ 470768 h 1025525"/>
              <a:gd name="T40" fmla="*/ 1782662 w 1786001"/>
              <a:gd name="T41" fmla="*/ 554865 h 1025525"/>
              <a:gd name="T42" fmla="*/ 1759676 w 1786001"/>
              <a:gd name="T43" fmla="*/ 636009 h 1025525"/>
              <a:gd name="T44" fmla="*/ 1715459 w 1786001"/>
              <a:gd name="T45" fmla="*/ 712360 h 1025525"/>
              <a:gd name="T46" fmla="*/ 1651861 w 1786001"/>
              <a:gd name="T47" fmla="*/ 782861 h 1025525"/>
              <a:gd name="T48" fmla="*/ 1570708 w 1786001"/>
              <a:gd name="T49" fmla="*/ 846455 h 1025525"/>
              <a:gd name="T50" fmla="*/ 1473838 w 1786001"/>
              <a:gd name="T51" fmla="*/ 902084 h 1025525"/>
              <a:gd name="T52" fmla="*/ 1363095 w 1786001"/>
              <a:gd name="T53" fmla="*/ 948693 h 1025525"/>
              <a:gd name="T54" fmla="*/ 1240311 w 1786001"/>
              <a:gd name="T55" fmla="*/ 985224 h 1025525"/>
              <a:gd name="T56" fmla="*/ 1107330 w 1786001"/>
              <a:gd name="T57" fmla="*/ 1010620 h 1025525"/>
              <a:gd name="T58" fmla="*/ 965983 w 1786001"/>
              <a:gd name="T59" fmla="*/ 1023824 h 1025525"/>
              <a:gd name="T60" fmla="*/ 819530 w 1786001"/>
              <a:gd name="T61" fmla="*/ 1023824 h 1025525"/>
              <a:gd name="T62" fmla="*/ 678214 w 1786001"/>
              <a:gd name="T63" fmla="*/ 1010620 h 1025525"/>
              <a:gd name="T64" fmla="*/ 545257 w 1786001"/>
              <a:gd name="T65" fmla="*/ 985224 h 1025525"/>
              <a:gd name="T66" fmla="*/ 422492 w 1786001"/>
              <a:gd name="T67" fmla="*/ 948693 h 1025525"/>
              <a:gd name="T68" fmla="*/ 311763 w 1786001"/>
              <a:gd name="T69" fmla="*/ 902084 h 1025525"/>
              <a:gd name="T70" fmla="*/ 214902 w 1786001"/>
              <a:gd name="T71" fmla="*/ 846455 h 1025525"/>
              <a:gd name="T72" fmla="*/ 133755 w 1786001"/>
              <a:gd name="T73" fmla="*/ 782861 h 1025525"/>
              <a:gd name="T74" fmla="*/ 70161 w 1786001"/>
              <a:gd name="T75" fmla="*/ 712360 h 1025525"/>
              <a:gd name="T76" fmla="*/ 25945 w 1786001"/>
              <a:gd name="T77" fmla="*/ 636009 h 1025525"/>
              <a:gd name="T78" fmla="*/ 2960 w 1786001"/>
              <a:gd name="T79" fmla="*/ 554865 h 10255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86001" h="1025525">
                <a:moveTo>
                  <a:pt x="0" y="512825"/>
                </a:moveTo>
                <a:lnTo>
                  <a:pt x="2960" y="470768"/>
                </a:lnTo>
                <a:lnTo>
                  <a:pt x="11687" y="429646"/>
                </a:lnTo>
                <a:lnTo>
                  <a:pt x="25951" y="389593"/>
                </a:lnTo>
                <a:lnTo>
                  <a:pt x="45523" y="350739"/>
                </a:lnTo>
                <a:lnTo>
                  <a:pt x="70173" y="313217"/>
                </a:lnTo>
                <a:lnTo>
                  <a:pt x="99670" y="277159"/>
                </a:lnTo>
                <a:lnTo>
                  <a:pt x="133785" y="242698"/>
                </a:lnTo>
                <a:lnTo>
                  <a:pt x="172289" y="209964"/>
                </a:lnTo>
                <a:lnTo>
                  <a:pt x="214950" y="179090"/>
                </a:lnTo>
                <a:lnTo>
                  <a:pt x="261540" y="150209"/>
                </a:lnTo>
                <a:lnTo>
                  <a:pt x="311829" y="123451"/>
                </a:lnTo>
                <a:lnTo>
                  <a:pt x="365586" y="98950"/>
                </a:lnTo>
                <a:lnTo>
                  <a:pt x="422582" y="76836"/>
                </a:lnTo>
                <a:lnTo>
                  <a:pt x="482587" y="57243"/>
                </a:lnTo>
                <a:lnTo>
                  <a:pt x="545371" y="40302"/>
                </a:lnTo>
                <a:lnTo>
                  <a:pt x="610705" y="26145"/>
                </a:lnTo>
                <a:lnTo>
                  <a:pt x="678358" y="14905"/>
                </a:lnTo>
                <a:lnTo>
                  <a:pt x="748101" y="6712"/>
                </a:lnTo>
                <a:lnTo>
                  <a:pt x="819704" y="1700"/>
                </a:lnTo>
                <a:lnTo>
                  <a:pt x="892937" y="0"/>
                </a:lnTo>
                <a:lnTo>
                  <a:pt x="966187" y="1700"/>
                </a:lnTo>
                <a:lnTo>
                  <a:pt x="1037806" y="6712"/>
                </a:lnTo>
                <a:lnTo>
                  <a:pt x="1107564" y="14905"/>
                </a:lnTo>
                <a:lnTo>
                  <a:pt x="1175230" y="26145"/>
                </a:lnTo>
                <a:lnTo>
                  <a:pt x="1240575" y="40302"/>
                </a:lnTo>
                <a:lnTo>
                  <a:pt x="1303370" y="57243"/>
                </a:lnTo>
                <a:lnTo>
                  <a:pt x="1363383" y="76836"/>
                </a:lnTo>
                <a:lnTo>
                  <a:pt x="1420387" y="98950"/>
                </a:lnTo>
                <a:lnTo>
                  <a:pt x="1474150" y="123451"/>
                </a:lnTo>
                <a:lnTo>
                  <a:pt x="1524444" y="150209"/>
                </a:lnTo>
                <a:lnTo>
                  <a:pt x="1571038" y="179090"/>
                </a:lnTo>
                <a:lnTo>
                  <a:pt x="1613703" y="209964"/>
                </a:lnTo>
                <a:lnTo>
                  <a:pt x="1652209" y="242698"/>
                </a:lnTo>
                <a:lnTo>
                  <a:pt x="1686326" y="277159"/>
                </a:lnTo>
                <a:lnTo>
                  <a:pt x="1715825" y="313217"/>
                </a:lnTo>
                <a:lnTo>
                  <a:pt x="1740476" y="350739"/>
                </a:lnTo>
                <a:lnTo>
                  <a:pt x="1760048" y="389593"/>
                </a:lnTo>
                <a:lnTo>
                  <a:pt x="1774313" y="429646"/>
                </a:lnTo>
                <a:lnTo>
                  <a:pt x="1783040" y="470768"/>
                </a:lnTo>
                <a:lnTo>
                  <a:pt x="1786001" y="512825"/>
                </a:lnTo>
                <a:lnTo>
                  <a:pt x="1783040" y="554865"/>
                </a:lnTo>
                <a:lnTo>
                  <a:pt x="1774313" y="595970"/>
                </a:lnTo>
                <a:lnTo>
                  <a:pt x="1760048" y="636009"/>
                </a:lnTo>
                <a:lnTo>
                  <a:pt x="1740476" y="674850"/>
                </a:lnTo>
                <a:lnTo>
                  <a:pt x="1715825" y="712360"/>
                </a:lnTo>
                <a:lnTo>
                  <a:pt x="1686326" y="748408"/>
                </a:lnTo>
                <a:lnTo>
                  <a:pt x="1652209" y="782861"/>
                </a:lnTo>
                <a:lnTo>
                  <a:pt x="1613703" y="815587"/>
                </a:lnTo>
                <a:lnTo>
                  <a:pt x="1571038" y="846455"/>
                </a:lnTo>
                <a:lnTo>
                  <a:pt x="1524444" y="875331"/>
                </a:lnTo>
                <a:lnTo>
                  <a:pt x="1474150" y="902084"/>
                </a:lnTo>
                <a:lnTo>
                  <a:pt x="1420387" y="926582"/>
                </a:lnTo>
                <a:lnTo>
                  <a:pt x="1363383" y="948693"/>
                </a:lnTo>
                <a:lnTo>
                  <a:pt x="1303370" y="968284"/>
                </a:lnTo>
                <a:lnTo>
                  <a:pt x="1240575" y="985224"/>
                </a:lnTo>
                <a:lnTo>
                  <a:pt x="1175230" y="999380"/>
                </a:lnTo>
                <a:lnTo>
                  <a:pt x="1107564" y="1010620"/>
                </a:lnTo>
                <a:lnTo>
                  <a:pt x="1037806" y="1018812"/>
                </a:lnTo>
                <a:lnTo>
                  <a:pt x="966187" y="1023824"/>
                </a:lnTo>
                <a:lnTo>
                  <a:pt x="892937" y="1025525"/>
                </a:lnTo>
                <a:lnTo>
                  <a:pt x="819704" y="1023824"/>
                </a:lnTo>
                <a:lnTo>
                  <a:pt x="748101" y="1018812"/>
                </a:lnTo>
                <a:lnTo>
                  <a:pt x="678358" y="1010620"/>
                </a:lnTo>
                <a:lnTo>
                  <a:pt x="610705" y="999380"/>
                </a:lnTo>
                <a:lnTo>
                  <a:pt x="545371" y="985224"/>
                </a:lnTo>
                <a:lnTo>
                  <a:pt x="482587" y="968284"/>
                </a:lnTo>
                <a:lnTo>
                  <a:pt x="422582" y="948693"/>
                </a:lnTo>
                <a:lnTo>
                  <a:pt x="365586" y="926582"/>
                </a:lnTo>
                <a:lnTo>
                  <a:pt x="311829" y="902084"/>
                </a:lnTo>
                <a:lnTo>
                  <a:pt x="261540" y="875331"/>
                </a:lnTo>
                <a:lnTo>
                  <a:pt x="214950" y="846455"/>
                </a:lnTo>
                <a:lnTo>
                  <a:pt x="172289" y="815587"/>
                </a:lnTo>
                <a:lnTo>
                  <a:pt x="133785" y="782861"/>
                </a:lnTo>
                <a:lnTo>
                  <a:pt x="99670" y="748408"/>
                </a:lnTo>
                <a:lnTo>
                  <a:pt x="70173" y="712360"/>
                </a:lnTo>
                <a:lnTo>
                  <a:pt x="45523" y="674850"/>
                </a:lnTo>
                <a:lnTo>
                  <a:pt x="25951" y="636009"/>
                </a:lnTo>
                <a:lnTo>
                  <a:pt x="11687" y="595970"/>
                </a:lnTo>
                <a:lnTo>
                  <a:pt x="2960" y="554865"/>
                </a:lnTo>
                <a:lnTo>
                  <a:pt x="0" y="512825"/>
                </a:lnTo>
                <a:close/>
              </a:path>
            </a:pathLst>
          </a:custGeom>
          <a:noFill/>
          <a:ln w="1778">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47" name="object 14"/>
          <p:cNvSpPr>
            <a:spLocks/>
          </p:cNvSpPr>
          <p:nvPr/>
        </p:nvSpPr>
        <p:spPr bwMode="auto">
          <a:xfrm>
            <a:off x="3032125" y="2306638"/>
            <a:ext cx="1785938" cy="1027112"/>
          </a:xfrm>
          <a:custGeom>
            <a:avLst/>
            <a:gdLst>
              <a:gd name="T0" fmla="*/ 2960 w 1786001"/>
              <a:gd name="T1" fmla="*/ 471521 h 1027049"/>
              <a:gd name="T2" fmla="*/ 25945 w 1786001"/>
              <a:gd name="T3" fmla="*/ 390209 h 1027049"/>
              <a:gd name="T4" fmla="*/ 70161 w 1786001"/>
              <a:gd name="T5" fmla="*/ 313706 h 1027049"/>
              <a:gd name="T6" fmla="*/ 133755 w 1786001"/>
              <a:gd name="T7" fmla="*/ 243075 h 1027049"/>
              <a:gd name="T8" fmla="*/ 214902 w 1786001"/>
              <a:gd name="T9" fmla="*/ 179366 h 1027049"/>
              <a:gd name="T10" fmla="*/ 311763 w 1786001"/>
              <a:gd name="T11" fmla="*/ 123642 h 1027049"/>
              <a:gd name="T12" fmla="*/ 422492 w 1786001"/>
              <a:gd name="T13" fmla="*/ 76954 h 1027049"/>
              <a:gd name="T14" fmla="*/ 545257 w 1786001"/>
              <a:gd name="T15" fmla="*/ 40360 h 1027049"/>
              <a:gd name="T16" fmla="*/ 678214 w 1786001"/>
              <a:gd name="T17" fmla="*/ 14927 h 1027049"/>
              <a:gd name="T18" fmla="*/ 819530 w 1786001"/>
              <a:gd name="T19" fmla="*/ 1702 h 1027049"/>
              <a:gd name="T20" fmla="*/ 965983 w 1786001"/>
              <a:gd name="T21" fmla="*/ 1702 h 1027049"/>
              <a:gd name="T22" fmla="*/ 1107330 w 1786001"/>
              <a:gd name="T23" fmla="*/ 14927 h 1027049"/>
              <a:gd name="T24" fmla="*/ 1240311 w 1786001"/>
              <a:gd name="T25" fmla="*/ 40360 h 1027049"/>
              <a:gd name="T26" fmla="*/ 1363095 w 1786001"/>
              <a:gd name="T27" fmla="*/ 76954 h 1027049"/>
              <a:gd name="T28" fmla="*/ 1473838 w 1786001"/>
              <a:gd name="T29" fmla="*/ 123642 h 1027049"/>
              <a:gd name="T30" fmla="*/ 1570708 w 1786001"/>
              <a:gd name="T31" fmla="*/ 179366 h 1027049"/>
              <a:gd name="T32" fmla="*/ 1651861 w 1786001"/>
              <a:gd name="T33" fmla="*/ 243075 h 1027049"/>
              <a:gd name="T34" fmla="*/ 1715459 w 1786001"/>
              <a:gd name="T35" fmla="*/ 313706 h 1027049"/>
              <a:gd name="T36" fmla="*/ 1759676 w 1786001"/>
              <a:gd name="T37" fmla="*/ 390209 h 1027049"/>
              <a:gd name="T38" fmla="*/ 1782662 w 1786001"/>
              <a:gd name="T39" fmla="*/ 471521 h 1027049"/>
              <a:gd name="T40" fmla="*/ 1782662 w 1786001"/>
              <a:gd name="T41" fmla="*/ 555796 h 1027049"/>
              <a:gd name="T42" fmla="*/ 1759676 w 1786001"/>
              <a:gd name="T43" fmla="*/ 637139 h 1027049"/>
              <a:gd name="T44" fmla="*/ 1715459 w 1786001"/>
              <a:gd name="T45" fmla="*/ 713666 h 1027049"/>
              <a:gd name="T46" fmla="*/ 1651861 w 1786001"/>
              <a:gd name="T47" fmla="*/ 784316 h 1027049"/>
              <a:gd name="T48" fmla="*/ 1570708 w 1786001"/>
              <a:gd name="T49" fmla="*/ 848039 h 1027049"/>
              <a:gd name="T50" fmla="*/ 1473838 w 1786001"/>
              <a:gd name="T51" fmla="*/ 903772 h 1027049"/>
              <a:gd name="T52" fmla="*/ 1363095 w 1786001"/>
              <a:gd name="T53" fmla="*/ 950466 h 1027049"/>
              <a:gd name="T54" fmla="*/ 1240311 w 1786001"/>
              <a:gd name="T55" fmla="*/ 987064 h 1027049"/>
              <a:gd name="T56" fmla="*/ 1107330 w 1786001"/>
              <a:gd name="T57" fmla="*/ 1012498 h 1027049"/>
              <a:gd name="T58" fmla="*/ 965983 w 1786001"/>
              <a:gd name="T59" fmla="*/ 1025724 h 1027049"/>
              <a:gd name="T60" fmla="*/ 819530 w 1786001"/>
              <a:gd name="T61" fmla="*/ 1025724 h 1027049"/>
              <a:gd name="T62" fmla="*/ 678214 w 1786001"/>
              <a:gd name="T63" fmla="*/ 1012498 h 1027049"/>
              <a:gd name="T64" fmla="*/ 545257 w 1786001"/>
              <a:gd name="T65" fmla="*/ 987064 h 1027049"/>
              <a:gd name="T66" fmla="*/ 422492 w 1786001"/>
              <a:gd name="T67" fmla="*/ 950466 h 1027049"/>
              <a:gd name="T68" fmla="*/ 311763 w 1786001"/>
              <a:gd name="T69" fmla="*/ 903772 h 1027049"/>
              <a:gd name="T70" fmla="*/ 214902 w 1786001"/>
              <a:gd name="T71" fmla="*/ 848039 h 1027049"/>
              <a:gd name="T72" fmla="*/ 133755 w 1786001"/>
              <a:gd name="T73" fmla="*/ 784316 h 1027049"/>
              <a:gd name="T74" fmla="*/ 70161 w 1786001"/>
              <a:gd name="T75" fmla="*/ 713666 h 1027049"/>
              <a:gd name="T76" fmla="*/ 25945 w 1786001"/>
              <a:gd name="T77" fmla="*/ 637139 h 1027049"/>
              <a:gd name="T78" fmla="*/ 2960 w 1786001"/>
              <a:gd name="T79" fmla="*/ 555796 h 10270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86001" h="1027049">
                <a:moveTo>
                  <a:pt x="0" y="513461"/>
                </a:moveTo>
                <a:lnTo>
                  <a:pt x="2960" y="471347"/>
                </a:lnTo>
                <a:lnTo>
                  <a:pt x="11687" y="430171"/>
                </a:lnTo>
                <a:lnTo>
                  <a:pt x="25951" y="390065"/>
                </a:lnTo>
                <a:lnTo>
                  <a:pt x="45523" y="351162"/>
                </a:lnTo>
                <a:lnTo>
                  <a:pt x="70173" y="313592"/>
                </a:lnTo>
                <a:lnTo>
                  <a:pt x="99670" y="277489"/>
                </a:lnTo>
                <a:lnTo>
                  <a:pt x="133785" y="242985"/>
                </a:lnTo>
                <a:lnTo>
                  <a:pt x="172289" y="210211"/>
                </a:lnTo>
                <a:lnTo>
                  <a:pt x="214950" y="179300"/>
                </a:lnTo>
                <a:lnTo>
                  <a:pt x="261540" y="150383"/>
                </a:lnTo>
                <a:lnTo>
                  <a:pt x="311829" y="123594"/>
                </a:lnTo>
                <a:lnTo>
                  <a:pt x="365586" y="99064"/>
                </a:lnTo>
                <a:lnTo>
                  <a:pt x="422582" y="76924"/>
                </a:lnTo>
                <a:lnTo>
                  <a:pt x="482587" y="57308"/>
                </a:lnTo>
                <a:lnTo>
                  <a:pt x="545371" y="40348"/>
                </a:lnTo>
                <a:lnTo>
                  <a:pt x="610705" y="26175"/>
                </a:lnTo>
                <a:lnTo>
                  <a:pt x="678358" y="14921"/>
                </a:lnTo>
                <a:lnTo>
                  <a:pt x="748101" y="6719"/>
                </a:lnTo>
                <a:lnTo>
                  <a:pt x="819704" y="1702"/>
                </a:lnTo>
                <a:lnTo>
                  <a:pt x="892937" y="0"/>
                </a:lnTo>
                <a:lnTo>
                  <a:pt x="966187" y="1702"/>
                </a:lnTo>
                <a:lnTo>
                  <a:pt x="1037806" y="6719"/>
                </a:lnTo>
                <a:lnTo>
                  <a:pt x="1107564" y="14921"/>
                </a:lnTo>
                <a:lnTo>
                  <a:pt x="1175230" y="26175"/>
                </a:lnTo>
                <a:lnTo>
                  <a:pt x="1240575" y="40348"/>
                </a:lnTo>
                <a:lnTo>
                  <a:pt x="1303370" y="57308"/>
                </a:lnTo>
                <a:lnTo>
                  <a:pt x="1363383" y="76924"/>
                </a:lnTo>
                <a:lnTo>
                  <a:pt x="1420387" y="99064"/>
                </a:lnTo>
                <a:lnTo>
                  <a:pt x="1474150" y="123594"/>
                </a:lnTo>
                <a:lnTo>
                  <a:pt x="1524444" y="150383"/>
                </a:lnTo>
                <a:lnTo>
                  <a:pt x="1571038" y="179300"/>
                </a:lnTo>
                <a:lnTo>
                  <a:pt x="1613703" y="210211"/>
                </a:lnTo>
                <a:lnTo>
                  <a:pt x="1652209" y="242985"/>
                </a:lnTo>
                <a:lnTo>
                  <a:pt x="1686326" y="277489"/>
                </a:lnTo>
                <a:lnTo>
                  <a:pt x="1715825" y="313592"/>
                </a:lnTo>
                <a:lnTo>
                  <a:pt x="1740476" y="351162"/>
                </a:lnTo>
                <a:lnTo>
                  <a:pt x="1760048" y="390065"/>
                </a:lnTo>
                <a:lnTo>
                  <a:pt x="1774313" y="430171"/>
                </a:lnTo>
                <a:lnTo>
                  <a:pt x="1783040" y="471347"/>
                </a:lnTo>
                <a:lnTo>
                  <a:pt x="1786001" y="513461"/>
                </a:lnTo>
                <a:lnTo>
                  <a:pt x="1783040" y="555592"/>
                </a:lnTo>
                <a:lnTo>
                  <a:pt x="1774313" y="596784"/>
                </a:lnTo>
                <a:lnTo>
                  <a:pt x="1760048" y="636905"/>
                </a:lnTo>
                <a:lnTo>
                  <a:pt x="1740476" y="675821"/>
                </a:lnTo>
                <a:lnTo>
                  <a:pt x="1715825" y="713402"/>
                </a:lnTo>
                <a:lnTo>
                  <a:pt x="1686326" y="749515"/>
                </a:lnTo>
                <a:lnTo>
                  <a:pt x="1652209" y="784028"/>
                </a:lnTo>
                <a:lnTo>
                  <a:pt x="1613703" y="816810"/>
                </a:lnTo>
                <a:lnTo>
                  <a:pt x="1571038" y="847727"/>
                </a:lnTo>
                <a:lnTo>
                  <a:pt x="1524444" y="876649"/>
                </a:lnTo>
                <a:lnTo>
                  <a:pt x="1474150" y="903442"/>
                </a:lnTo>
                <a:lnTo>
                  <a:pt x="1420387" y="927976"/>
                </a:lnTo>
                <a:lnTo>
                  <a:pt x="1363383" y="950118"/>
                </a:lnTo>
                <a:lnTo>
                  <a:pt x="1303370" y="969736"/>
                </a:lnTo>
                <a:lnTo>
                  <a:pt x="1240575" y="986698"/>
                </a:lnTo>
                <a:lnTo>
                  <a:pt x="1175230" y="1000872"/>
                </a:lnTo>
                <a:lnTo>
                  <a:pt x="1107564" y="1012126"/>
                </a:lnTo>
                <a:lnTo>
                  <a:pt x="1037806" y="1020328"/>
                </a:lnTo>
                <a:lnTo>
                  <a:pt x="966187" y="1025346"/>
                </a:lnTo>
                <a:lnTo>
                  <a:pt x="892937" y="1027049"/>
                </a:lnTo>
                <a:lnTo>
                  <a:pt x="819704" y="1025346"/>
                </a:lnTo>
                <a:lnTo>
                  <a:pt x="748101" y="1020328"/>
                </a:lnTo>
                <a:lnTo>
                  <a:pt x="678358" y="1012126"/>
                </a:lnTo>
                <a:lnTo>
                  <a:pt x="610705" y="1000872"/>
                </a:lnTo>
                <a:lnTo>
                  <a:pt x="545371" y="986698"/>
                </a:lnTo>
                <a:lnTo>
                  <a:pt x="482587" y="969736"/>
                </a:lnTo>
                <a:lnTo>
                  <a:pt x="422582" y="950118"/>
                </a:lnTo>
                <a:lnTo>
                  <a:pt x="365586" y="927976"/>
                </a:lnTo>
                <a:lnTo>
                  <a:pt x="311829" y="903442"/>
                </a:lnTo>
                <a:lnTo>
                  <a:pt x="261540" y="876649"/>
                </a:lnTo>
                <a:lnTo>
                  <a:pt x="214950" y="847727"/>
                </a:lnTo>
                <a:lnTo>
                  <a:pt x="172289" y="816810"/>
                </a:lnTo>
                <a:lnTo>
                  <a:pt x="133785" y="784028"/>
                </a:lnTo>
                <a:lnTo>
                  <a:pt x="99670" y="749515"/>
                </a:lnTo>
                <a:lnTo>
                  <a:pt x="70173" y="713402"/>
                </a:lnTo>
                <a:lnTo>
                  <a:pt x="45523" y="675821"/>
                </a:lnTo>
                <a:lnTo>
                  <a:pt x="25951" y="636905"/>
                </a:lnTo>
                <a:lnTo>
                  <a:pt x="11687" y="596784"/>
                </a:lnTo>
                <a:lnTo>
                  <a:pt x="2960" y="555592"/>
                </a:lnTo>
                <a:lnTo>
                  <a:pt x="0" y="513461"/>
                </a:lnTo>
                <a:close/>
              </a:path>
            </a:pathLst>
          </a:custGeom>
          <a:noFill/>
          <a:ln w="1746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48" name="object 15"/>
          <p:cNvSpPr>
            <a:spLocks/>
          </p:cNvSpPr>
          <p:nvPr/>
        </p:nvSpPr>
        <p:spPr bwMode="auto">
          <a:xfrm>
            <a:off x="3014664" y="3736976"/>
            <a:ext cx="1785937" cy="1027113"/>
          </a:xfrm>
          <a:custGeom>
            <a:avLst/>
            <a:gdLst>
              <a:gd name="T0" fmla="*/ 2960 w 1785874"/>
              <a:gd name="T1" fmla="*/ 471282 h 1027176"/>
              <a:gd name="T2" fmla="*/ 25957 w 1785874"/>
              <a:gd name="T3" fmla="*/ 389999 h 1027176"/>
              <a:gd name="T4" fmla="*/ 70185 w 1785874"/>
              <a:gd name="T5" fmla="*/ 313532 h 1027176"/>
              <a:gd name="T6" fmla="*/ 133815 w 1785874"/>
              <a:gd name="T7" fmla="*/ 242930 h 1027176"/>
              <a:gd name="T8" fmla="*/ 214998 w 1785874"/>
              <a:gd name="T9" fmla="*/ 179255 h 1027176"/>
              <a:gd name="T10" fmla="*/ 311895 w 1785874"/>
              <a:gd name="T11" fmla="*/ 123558 h 1027176"/>
              <a:gd name="T12" fmla="*/ 422672 w 1785874"/>
              <a:gd name="T13" fmla="*/ 76900 h 1027176"/>
              <a:gd name="T14" fmla="*/ 545485 w 1785874"/>
              <a:gd name="T15" fmla="*/ 40338 h 1027176"/>
              <a:gd name="T16" fmla="*/ 678502 w 1785874"/>
              <a:gd name="T17" fmla="*/ 14916 h 1027176"/>
              <a:gd name="T18" fmla="*/ 819878 w 1785874"/>
              <a:gd name="T19" fmla="*/ 1702 h 1027176"/>
              <a:gd name="T20" fmla="*/ 966373 w 1785874"/>
              <a:gd name="T21" fmla="*/ 1702 h 1027176"/>
              <a:gd name="T22" fmla="*/ 1107749 w 1785874"/>
              <a:gd name="T23" fmla="*/ 14916 h 1027176"/>
              <a:gd name="T24" fmla="*/ 1240766 w 1785874"/>
              <a:gd name="T25" fmla="*/ 40338 h 1027176"/>
              <a:gd name="T26" fmla="*/ 1363579 w 1785874"/>
              <a:gd name="T27" fmla="*/ 76900 h 1027176"/>
              <a:gd name="T28" fmla="*/ 1474356 w 1785874"/>
              <a:gd name="T29" fmla="*/ 123558 h 1027176"/>
              <a:gd name="T30" fmla="*/ 1571253 w 1785874"/>
              <a:gd name="T31" fmla="*/ 179255 h 1027176"/>
              <a:gd name="T32" fmla="*/ 1652436 w 1785874"/>
              <a:gd name="T33" fmla="*/ 242930 h 1027176"/>
              <a:gd name="T34" fmla="*/ 1716066 w 1785874"/>
              <a:gd name="T35" fmla="*/ 313532 h 1027176"/>
              <a:gd name="T36" fmla="*/ 1760294 w 1785874"/>
              <a:gd name="T37" fmla="*/ 389999 h 1027176"/>
              <a:gd name="T38" fmla="*/ 1783291 w 1785874"/>
              <a:gd name="T39" fmla="*/ 471282 h 1027176"/>
              <a:gd name="T40" fmla="*/ 1783291 w 1785874"/>
              <a:gd name="T41" fmla="*/ 555498 h 1027176"/>
              <a:gd name="T42" fmla="*/ 1760294 w 1785874"/>
              <a:gd name="T43" fmla="*/ 636756 h 1027176"/>
              <a:gd name="T44" fmla="*/ 1716066 w 1785874"/>
              <a:gd name="T45" fmla="*/ 713212 h 1027176"/>
              <a:gd name="T46" fmla="*/ 1652436 w 1785874"/>
              <a:gd name="T47" fmla="*/ 783811 h 1027176"/>
              <a:gd name="T48" fmla="*/ 1571253 w 1785874"/>
              <a:gd name="T49" fmla="*/ 847490 h 1027176"/>
              <a:gd name="T50" fmla="*/ 1474356 w 1785874"/>
              <a:gd name="T51" fmla="*/ 903197 h 1027176"/>
              <a:gd name="T52" fmla="*/ 1363579 w 1785874"/>
              <a:gd name="T53" fmla="*/ 949867 h 1027176"/>
              <a:gd name="T54" fmla="*/ 1240766 w 1785874"/>
              <a:gd name="T55" fmla="*/ 986441 h 1027176"/>
              <a:gd name="T56" fmla="*/ 1107749 w 1785874"/>
              <a:gd name="T57" fmla="*/ 1011874 h 1027176"/>
              <a:gd name="T58" fmla="*/ 966373 w 1785874"/>
              <a:gd name="T59" fmla="*/ 1025095 h 1027176"/>
              <a:gd name="T60" fmla="*/ 819878 w 1785874"/>
              <a:gd name="T61" fmla="*/ 1025095 h 1027176"/>
              <a:gd name="T62" fmla="*/ 678502 w 1785874"/>
              <a:gd name="T63" fmla="*/ 1011874 h 1027176"/>
              <a:gd name="T64" fmla="*/ 545485 w 1785874"/>
              <a:gd name="T65" fmla="*/ 986441 h 1027176"/>
              <a:gd name="T66" fmla="*/ 422672 w 1785874"/>
              <a:gd name="T67" fmla="*/ 949867 h 1027176"/>
              <a:gd name="T68" fmla="*/ 311895 w 1785874"/>
              <a:gd name="T69" fmla="*/ 903197 h 1027176"/>
              <a:gd name="T70" fmla="*/ 214998 w 1785874"/>
              <a:gd name="T71" fmla="*/ 847490 h 1027176"/>
              <a:gd name="T72" fmla="*/ 133815 w 1785874"/>
              <a:gd name="T73" fmla="*/ 783811 h 1027176"/>
              <a:gd name="T74" fmla="*/ 70185 w 1785874"/>
              <a:gd name="T75" fmla="*/ 713212 h 1027176"/>
              <a:gd name="T76" fmla="*/ 25957 w 1785874"/>
              <a:gd name="T77" fmla="*/ 636756 h 1027176"/>
              <a:gd name="T78" fmla="*/ 2960 w 1785874"/>
              <a:gd name="T79" fmla="*/ 555498 h 1027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85874" h="1027176">
                <a:moveTo>
                  <a:pt x="0" y="513588"/>
                </a:moveTo>
                <a:lnTo>
                  <a:pt x="2960" y="471456"/>
                </a:lnTo>
                <a:lnTo>
                  <a:pt x="11687" y="430264"/>
                </a:lnTo>
                <a:lnTo>
                  <a:pt x="25951" y="390143"/>
                </a:lnTo>
                <a:lnTo>
                  <a:pt x="45523" y="351227"/>
                </a:lnTo>
                <a:lnTo>
                  <a:pt x="70173" y="313646"/>
                </a:lnTo>
                <a:lnTo>
                  <a:pt x="99670" y="277533"/>
                </a:lnTo>
                <a:lnTo>
                  <a:pt x="133785" y="243020"/>
                </a:lnTo>
                <a:lnTo>
                  <a:pt x="172289" y="210238"/>
                </a:lnTo>
                <a:lnTo>
                  <a:pt x="214950" y="179321"/>
                </a:lnTo>
                <a:lnTo>
                  <a:pt x="261540" y="150399"/>
                </a:lnTo>
                <a:lnTo>
                  <a:pt x="311829" y="123606"/>
                </a:lnTo>
                <a:lnTo>
                  <a:pt x="365586" y="99072"/>
                </a:lnTo>
                <a:lnTo>
                  <a:pt x="422582" y="76930"/>
                </a:lnTo>
                <a:lnTo>
                  <a:pt x="482587" y="57312"/>
                </a:lnTo>
                <a:lnTo>
                  <a:pt x="545371" y="40350"/>
                </a:lnTo>
                <a:lnTo>
                  <a:pt x="610705" y="26176"/>
                </a:lnTo>
                <a:lnTo>
                  <a:pt x="678358" y="14922"/>
                </a:lnTo>
                <a:lnTo>
                  <a:pt x="748101" y="6720"/>
                </a:lnTo>
                <a:lnTo>
                  <a:pt x="819704" y="1702"/>
                </a:lnTo>
                <a:lnTo>
                  <a:pt x="892937" y="0"/>
                </a:lnTo>
                <a:lnTo>
                  <a:pt x="966169" y="1702"/>
                </a:lnTo>
                <a:lnTo>
                  <a:pt x="1037772" y="6720"/>
                </a:lnTo>
                <a:lnTo>
                  <a:pt x="1107515" y="14922"/>
                </a:lnTo>
                <a:lnTo>
                  <a:pt x="1175168" y="26176"/>
                </a:lnTo>
                <a:lnTo>
                  <a:pt x="1240502" y="40350"/>
                </a:lnTo>
                <a:lnTo>
                  <a:pt x="1303286" y="57312"/>
                </a:lnTo>
                <a:lnTo>
                  <a:pt x="1363291" y="76930"/>
                </a:lnTo>
                <a:lnTo>
                  <a:pt x="1420287" y="99072"/>
                </a:lnTo>
                <a:lnTo>
                  <a:pt x="1474044" y="123606"/>
                </a:lnTo>
                <a:lnTo>
                  <a:pt x="1524333" y="150399"/>
                </a:lnTo>
                <a:lnTo>
                  <a:pt x="1570923" y="179321"/>
                </a:lnTo>
                <a:lnTo>
                  <a:pt x="1613584" y="210238"/>
                </a:lnTo>
                <a:lnTo>
                  <a:pt x="1652088" y="243020"/>
                </a:lnTo>
                <a:lnTo>
                  <a:pt x="1686203" y="277533"/>
                </a:lnTo>
                <a:lnTo>
                  <a:pt x="1715700" y="313646"/>
                </a:lnTo>
                <a:lnTo>
                  <a:pt x="1740350" y="351227"/>
                </a:lnTo>
                <a:lnTo>
                  <a:pt x="1759922" y="390143"/>
                </a:lnTo>
                <a:lnTo>
                  <a:pt x="1774186" y="430264"/>
                </a:lnTo>
                <a:lnTo>
                  <a:pt x="1782913" y="471456"/>
                </a:lnTo>
                <a:lnTo>
                  <a:pt x="1785874" y="513588"/>
                </a:lnTo>
                <a:lnTo>
                  <a:pt x="1782913" y="555702"/>
                </a:lnTo>
                <a:lnTo>
                  <a:pt x="1774186" y="596881"/>
                </a:lnTo>
                <a:lnTo>
                  <a:pt x="1759922" y="636990"/>
                </a:lnTo>
                <a:lnTo>
                  <a:pt x="1740350" y="675900"/>
                </a:lnTo>
                <a:lnTo>
                  <a:pt x="1715700" y="713476"/>
                </a:lnTo>
                <a:lnTo>
                  <a:pt x="1686203" y="749586"/>
                </a:lnTo>
                <a:lnTo>
                  <a:pt x="1652088" y="784099"/>
                </a:lnTo>
                <a:lnTo>
                  <a:pt x="1613584" y="816882"/>
                </a:lnTo>
                <a:lnTo>
                  <a:pt x="1570923" y="847802"/>
                </a:lnTo>
                <a:lnTo>
                  <a:pt x="1524333" y="876728"/>
                </a:lnTo>
                <a:lnTo>
                  <a:pt x="1474044" y="903527"/>
                </a:lnTo>
                <a:lnTo>
                  <a:pt x="1420287" y="928067"/>
                </a:lnTo>
                <a:lnTo>
                  <a:pt x="1363291" y="950215"/>
                </a:lnTo>
                <a:lnTo>
                  <a:pt x="1303286" y="969839"/>
                </a:lnTo>
                <a:lnTo>
                  <a:pt x="1240502" y="986807"/>
                </a:lnTo>
                <a:lnTo>
                  <a:pt x="1175168" y="1000987"/>
                </a:lnTo>
                <a:lnTo>
                  <a:pt x="1107515" y="1012246"/>
                </a:lnTo>
                <a:lnTo>
                  <a:pt x="1037772" y="1020452"/>
                </a:lnTo>
                <a:lnTo>
                  <a:pt x="966169" y="1025473"/>
                </a:lnTo>
                <a:lnTo>
                  <a:pt x="892937" y="1027176"/>
                </a:lnTo>
                <a:lnTo>
                  <a:pt x="819704" y="1025473"/>
                </a:lnTo>
                <a:lnTo>
                  <a:pt x="748101" y="1020452"/>
                </a:lnTo>
                <a:lnTo>
                  <a:pt x="678358" y="1012246"/>
                </a:lnTo>
                <a:lnTo>
                  <a:pt x="610705" y="1000987"/>
                </a:lnTo>
                <a:lnTo>
                  <a:pt x="545371" y="986807"/>
                </a:lnTo>
                <a:lnTo>
                  <a:pt x="482587" y="969839"/>
                </a:lnTo>
                <a:lnTo>
                  <a:pt x="422582" y="950215"/>
                </a:lnTo>
                <a:lnTo>
                  <a:pt x="365586" y="928067"/>
                </a:lnTo>
                <a:lnTo>
                  <a:pt x="311829" y="903527"/>
                </a:lnTo>
                <a:lnTo>
                  <a:pt x="261540" y="876728"/>
                </a:lnTo>
                <a:lnTo>
                  <a:pt x="214950" y="847802"/>
                </a:lnTo>
                <a:lnTo>
                  <a:pt x="172289" y="816882"/>
                </a:lnTo>
                <a:lnTo>
                  <a:pt x="133785" y="784099"/>
                </a:lnTo>
                <a:lnTo>
                  <a:pt x="99670" y="749586"/>
                </a:lnTo>
                <a:lnTo>
                  <a:pt x="70173" y="713476"/>
                </a:lnTo>
                <a:lnTo>
                  <a:pt x="45523" y="675900"/>
                </a:lnTo>
                <a:lnTo>
                  <a:pt x="25951" y="636990"/>
                </a:lnTo>
                <a:lnTo>
                  <a:pt x="11687" y="596881"/>
                </a:lnTo>
                <a:lnTo>
                  <a:pt x="2960" y="555702"/>
                </a:lnTo>
                <a:lnTo>
                  <a:pt x="0" y="513588"/>
                </a:lnTo>
                <a:close/>
              </a:path>
            </a:pathLst>
          </a:custGeom>
          <a:noFill/>
          <a:ln w="1778">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49" name="object 16"/>
          <p:cNvSpPr>
            <a:spLocks/>
          </p:cNvSpPr>
          <p:nvPr/>
        </p:nvSpPr>
        <p:spPr bwMode="auto">
          <a:xfrm>
            <a:off x="3014664" y="3736976"/>
            <a:ext cx="1785937" cy="1027113"/>
          </a:xfrm>
          <a:custGeom>
            <a:avLst/>
            <a:gdLst>
              <a:gd name="T0" fmla="*/ 2960 w 1785874"/>
              <a:gd name="T1" fmla="*/ 471282 h 1027176"/>
              <a:gd name="T2" fmla="*/ 25957 w 1785874"/>
              <a:gd name="T3" fmla="*/ 389999 h 1027176"/>
              <a:gd name="T4" fmla="*/ 70185 w 1785874"/>
              <a:gd name="T5" fmla="*/ 313532 h 1027176"/>
              <a:gd name="T6" fmla="*/ 133815 w 1785874"/>
              <a:gd name="T7" fmla="*/ 242930 h 1027176"/>
              <a:gd name="T8" fmla="*/ 214998 w 1785874"/>
              <a:gd name="T9" fmla="*/ 179255 h 1027176"/>
              <a:gd name="T10" fmla="*/ 311895 w 1785874"/>
              <a:gd name="T11" fmla="*/ 123558 h 1027176"/>
              <a:gd name="T12" fmla="*/ 422672 w 1785874"/>
              <a:gd name="T13" fmla="*/ 76900 h 1027176"/>
              <a:gd name="T14" fmla="*/ 545485 w 1785874"/>
              <a:gd name="T15" fmla="*/ 40338 h 1027176"/>
              <a:gd name="T16" fmla="*/ 678502 w 1785874"/>
              <a:gd name="T17" fmla="*/ 14916 h 1027176"/>
              <a:gd name="T18" fmla="*/ 819878 w 1785874"/>
              <a:gd name="T19" fmla="*/ 1702 h 1027176"/>
              <a:gd name="T20" fmla="*/ 966373 w 1785874"/>
              <a:gd name="T21" fmla="*/ 1702 h 1027176"/>
              <a:gd name="T22" fmla="*/ 1107749 w 1785874"/>
              <a:gd name="T23" fmla="*/ 14916 h 1027176"/>
              <a:gd name="T24" fmla="*/ 1240766 w 1785874"/>
              <a:gd name="T25" fmla="*/ 40338 h 1027176"/>
              <a:gd name="T26" fmla="*/ 1363579 w 1785874"/>
              <a:gd name="T27" fmla="*/ 76900 h 1027176"/>
              <a:gd name="T28" fmla="*/ 1474356 w 1785874"/>
              <a:gd name="T29" fmla="*/ 123558 h 1027176"/>
              <a:gd name="T30" fmla="*/ 1571253 w 1785874"/>
              <a:gd name="T31" fmla="*/ 179255 h 1027176"/>
              <a:gd name="T32" fmla="*/ 1652436 w 1785874"/>
              <a:gd name="T33" fmla="*/ 242930 h 1027176"/>
              <a:gd name="T34" fmla="*/ 1716066 w 1785874"/>
              <a:gd name="T35" fmla="*/ 313532 h 1027176"/>
              <a:gd name="T36" fmla="*/ 1760294 w 1785874"/>
              <a:gd name="T37" fmla="*/ 389999 h 1027176"/>
              <a:gd name="T38" fmla="*/ 1783291 w 1785874"/>
              <a:gd name="T39" fmla="*/ 471282 h 1027176"/>
              <a:gd name="T40" fmla="*/ 1783291 w 1785874"/>
              <a:gd name="T41" fmla="*/ 555498 h 1027176"/>
              <a:gd name="T42" fmla="*/ 1760294 w 1785874"/>
              <a:gd name="T43" fmla="*/ 636756 h 1027176"/>
              <a:gd name="T44" fmla="*/ 1716066 w 1785874"/>
              <a:gd name="T45" fmla="*/ 713212 h 1027176"/>
              <a:gd name="T46" fmla="*/ 1652436 w 1785874"/>
              <a:gd name="T47" fmla="*/ 783811 h 1027176"/>
              <a:gd name="T48" fmla="*/ 1571253 w 1785874"/>
              <a:gd name="T49" fmla="*/ 847490 h 1027176"/>
              <a:gd name="T50" fmla="*/ 1474356 w 1785874"/>
              <a:gd name="T51" fmla="*/ 903197 h 1027176"/>
              <a:gd name="T52" fmla="*/ 1363579 w 1785874"/>
              <a:gd name="T53" fmla="*/ 949867 h 1027176"/>
              <a:gd name="T54" fmla="*/ 1240766 w 1785874"/>
              <a:gd name="T55" fmla="*/ 986441 h 1027176"/>
              <a:gd name="T56" fmla="*/ 1107749 w 1785874"/>
              <a:gd name="T57" fmla="*/ 1011874 h 1027176"/>
              <a:gd name="T58" fmla="*/ 966373 w 1785874"/>
              <a:gd name="T59" fmla="*/ 1025095 h 1027176"/>
              <a:gd name="T60" fmla="*/ 819878 w 1785874"/>
              <a:gd name="T61" fmla="*/ 1025095 h 1027176"/>
              <a:gd name="T62" fmla="*/ 678502 w 1785874"/>
              <a:gd name="T63" fmla="*/ 1011874 h 1027176"/>
              <a:gd name="T64" fmla="*/ 545485 w 1785874"/>
              <a:gd name="T65" fmla="*/ 986441 h 1027176"/>
              <a:gd name="T66" fmla="*/ 422672 w 1785874"/>
              <a:gd name="T67" fmla="*/ 949867 h 1027176"/>
              <a:gd name="T68" fmla="*/ 311895 w 1785874"/>
              <a:gd name="T69" fmla="*/ 903197 h 1027176"/>
              <a:gd name="T70" fmla="*/ 214998 w 1785874"/>
              <a:gd name="T71" fmla="*/ 847490 h 1027176"/>
              <a:gd name="T72" fmla="*/ 133815 w 1785874"/>
              <a:gd name="T73" fmla="*/ 783811 h 1027176"/>
              <a:gd name="T74" fmla="*/ 70185 w 1785874"/>
              <a:gd name="T75" fmla="*/ 713212 h 1027176"/>
              <a:gd name="T76" fmla="*/ 25957 w 1785874"/>
              <a:gd name="T77" fmla="*/ 636756 h 1027176"/>
              <a:gd name="T78" fmla="*/ 2960 w 1785874"/>
              <a:gd name="T79" fmla="*/ 555498 h 1027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85874" h="1027176">
                <a:moveTo>
                  <a:pt x="0" y="513588"/>
                </a:moveTo>
                <a:lnTo>
                  <a:pt x="2960" y="471456"/>
                </a:lnTo>
                <a:lnTo>
                  <a:pt x="11687" y="430264"/>
                </a:lnTo>
                <a:lnTo>
                  <a:pt x="25951" y="390143"/>
                </a:lnTo>
                <a:lnTo>
                  <a:pt x="45523" y="351227"/>
                </a:lnTo>
                <a:lnTo>
                  <a:pt x="70173" y="313646"/>
                </a:lnTo>
                <a:lnTo>
                  <a:pt x="99670" y="277533"/>
                </a:lnTo>
                <a:lnTo>
                  <a:pt x="133785" y="243020"/>
                </a:lnTo>
                <a:lnTo>
                  <a:pt x="172289" y="210238"/>
                </a:lnTo>
                <a:lnTo>
                  <a:pt x="214950" y="179321"/>
                </a:lnTo>
                <a:lnTo>
                  <a:pt x="261540" y="150399"/>
                </a:lnTo>
                <a:lnTo>
                  <a:pt x="311829" y="123606"/>
                </a:lnTo>
                <a:lnTo>
                  <a:pt x="365586" y="99072"/>
                </a:lnTo>
                <a:lnTo>
                  <a:pt x="422582" y="76930"/>
                </a:lnTo>
                <a:lnTo>
                  <a:pt x="482587" y="57312"/>
                </a:lnTo>
                <a:lnTo>
                  <a:pt x="545371" y="40350"/>
                </a:lnTo>
                <a:lnTo>
                  <a:pt x="610705" y="26176"/>
                </a:lnTo>
                <a:lnTo>
                  <a:pt x="678358" y="14922"/>
                </a:lnTo>
                <a:lnTo>
                  <a:pt x="748101" y="6720"/>
                </a:lnTo>
                <a:lnTo>
                  <a:pt x="819704" y="1702"/>
                </a:lnTo>
                <a:lnTo>
                  <a:pt x="892937" y="0"/>
                </a:lnTo>
                <a:lnTo>
                  <a:pt x="966169" y="1702"/>
                </a:lnTo>
                <a:lnTo>
                  <a:pt x="1037772" y="6720"/>
                </a:lnTo>
                <a:lnTo>
                  <a:pt x="1107515" y="14922"/>
                </a:lnTo>
                <a:lnTo>
                  <a:pt x="1175168" y="26176"/>
                </a:lnTo>
                <a:lnTo>
                  <a:pt x="1240502" y="40350"/>
                </a:lnTo>
                <a:lnTo>
                  <a:pt x="1303286" y="57312"/>
                </a:lnTo>
                <a:lnTo>
                  <a:pt x="1363291" y="76930"/>
                </a:lnTo>
                <a:lnTo>
                  <a:pt x="1420287" y="99072"/>
                </a:lnTo>
                <a:lnTo>
                  <a:pt x="1474044" y="123606"/>
                </a:lnTo>
                <a:lnTo>
                  <a:pt x="1524333" y="150399"/>
                </a:lnTo>
                <a:lnTo>
                  <a:pt x="1570923" y="179321"/>
                </a:lnTo>
                <a:lnTo>
                  <a:pt x="1613584" y="210238"/>
                </a:lnTo>
                <a:lnTo>
                  <a:pt x="1652088" y="243020"/>
                </a:lnTo>
                <a:lnTo>
                  <a:pt x="1686203" y="277533"/>
                </a:lnTo>
                <a:lnTo>
                  <a:pt x="1715700" y="313646"/>
                </a:lnTo>
                <a:lnTo>
                  <a:pt x="1740350" y="351227"/>
                </a:lnTo>
                <a:lnTo>
                  <a:pt x="1759922" y="390143"/>
                </a:lnTo>
                <a:lnTo>
                  <a:pt x="1774186" y="430264"/>
                </a:lnTo>
                <a:lnTo>
                  <a:pt x="1782913" y="471456"/>
                </a:lnTo>
                <a:lnTo>
                  <a:pt x="1785874" y="513588"/>
                </a:lnTo>
                <a:lnTo>
                  <a:pt x="1782913" y="555702"/>
                </a:lnTo>
                <a:lnTo>
                  <a:pt x="1774186" y="596881"/>
                </a:lnTo>
                <a:lnTo>
                  <a:pt x="1759922" y="636990"/>
                </a:lnTo>
                <a:lnTo>
                  <a:pt x="1740350" y="675900"/>
                </a:lnTo>
                <a:lnTo>
                  <a:pt x="1715700" y="713476"/>
                </a:lnTo>
                <a:lnTo>
                  <a:pt x="1686203" y="749586"/>
                </a:lnTo>
                <a:lnTo>
                  <a:pt x="1652088" y="784099"/>
                </a:lnTo>
                <a:lnTo>
                  <a:pt x="1613584" y="816882"/>
                </a:lnTo>
                <a:lnTo>
                  <a:pt x="1570923" y="847802"/>
                </a:lnTo>
                <a:lnTo>
                  <a:pt x="1524333" y="876728"/>
                </a:lnTo>
                <a:lnTo>
                  <a:pt x="1474044" y="903527"/>
                </a:lnTo>
                <a:lnTo>
                  <a:pt x="1420287" y="928067"/>
                </a:lnTo>
                <a:lnTo>
                  <a:pt x="1363291" y="950215"/>
                </a:lnTo>
                <a:lnTo>
                  <a:pt x="1303286" y="969839"/>
                </a:lnTo>
                <a:lnTo>
                  <a:pt x="1240502" y="986807"/>
                </a:lnTo>
                <a:lnTo>
                  <a:pt x="1175168" y="1000987"/>
                </a:lnTo>
                <a:lnTo>
                  <a:pt x="1107515" y="1012246"/>
                </a:lnTo>
                <a:lnTo>
                  <a:pt x="1037772" y="1020452"/>
                </a:lnTo>
                <a:lnTo>
                  <a:pt x="966169" y="1025473"/>
                </a:lnTo>
                <a:lnTo>
                  <a:pt x="892937" y="1027176"/>
                </a:lnTo>
                <a:lnTo>
                  <a:pt x="819704" y="1025473"/>
                </a:lnTo>
                <a:lnTo>
                  <a:pt x="748101" y="1020452"/>
                </a:lnTo>
                <a:lnTo>
                  <a:pt x="678358" y="1012246"/>
                </a:lnTo>
                <a:lnTo>
                  <a:pt x="610705" y="1000987"/>
                </a:lnTo>
                <a:lnTo>
                  <a:pt x="545371" y="986807"/>
                </a:lnTo>
                <a:lnTo>
                  <a:pt x="482587" y="969839"/>
                </a:lnTo>
                <a:lnTo>
                  <a:pt x="422582" y="950215"/>
                </a:lnTo>
                <a:lnTo>
                  <a:pt x="365586" y="928067"/>
                </a:lnTo>
                <a:lnTo>
                  <a:pt x="311829" y="903527"/>
                </a:lnTo>
                <a:lnTo>
                  <a:pt x="261540" y="876728"/>
                </a:lnTo>
                <a:lnTo>
                  <a:pt x="214950" y="847802"/>
                </a:lnTo>
                <a:lnTo>
                  <a:pt x="172289" y="816882"/>
                </a:lnTo>
                <a:lnTo>
                  <a:pt x="133785" y="784099"/>
                </a:lnTo>
                <a:lnTo>
                  <a:pt x="99670" y="749586"/>
                </a:lnTo>
                <a:lnTo>
                  <a:pt x="70173" y="713476"/>
                </a:lnTo>
                <a:lnTo>
                  <a:pt x="45523" y="675900"/>
                </a:lnTo>
                <a:lnTo>
                  <a:pt x="25951" y="636990"/>
                </a:lnTo>
                <a:lnTo>
                  <a:pt x="11687" y="596881"/>
                </a:lnTo>
                <a:lnTo>
                  <a:pt x="2960" y="555702"/>
                </a:lnTo>
                <a:lnTo>
                  <a:pt x="0" y="513588"/>
                </a:lnTo>
                <a:close/>
              </a:path>
            </a:pathLst>
          </a:custGeom>
          <a:noFill/>
          <a:ln w="1746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50" name="object 17"/>
          <p:cNvSpPr>
            <a:spLocks/>
          </p:cNvSpPr>
          <p:nvPr/>
        </p:nvSpPr>
        <p:spPr bwMode="auto">
          <a:xfrm>
            <a:off x="3806825" y="3333751"/>
            <a:ext cx="134938" cy="403225"/>
          </a:xfrm>
          <a:custGeom>
            <a:avLst/>
            <a:gdLst>
              <a:gd name="T0" fmla="*/ 56358 w 135000"/>
              <a:gd name="T1" fmla="*/ 297561 h 403225"/>
              <a:gd name="T2" fmla="*/ 56295 w 135000"/>
              <a:gd name="T3" fmla="*/ 268901 h 403225"/>
              <a:gd name="T4" fmla="*/ 507 w 135000"/>
              <a:gd name="T5" fmla="*/ 269113 h 403225"/>
              <a:gd name="T6" fmla="*/ 67886 w 135000"/>
              <a:gd name="T7" fmla="*/ 403225 h 403225"/>
              <a:gd name="T8" fmla="*/ 134628 w 135000"/>
              <a:gd name="T9" fmla="*/ 268604 h 403225"/>
              <a:gd name="T10" fmla="*/ 78714 w 135000"/>
              <a:gd name="T11" fmla="*/ 268816 h 403225"/>
              <a:gd name="T12" fmla="*/ 78777 w 135000"/>
              <a:gd name="T13" fmla="*/ 297433 h 403225"/>
              <a:gd name="T14" fmla="*/ 73709 w 135000"/>
              <a:gd name="T15" fmla="*/ 302387 h 403225"/>
              <a:gd name="T16" fmla="*/ 67505 w 135000"/>
              <a:gd name="T17" fmla="*/ 302387 h 403225"/>
              <a:gd name="T18" fmla="*/ 61300 w 135000"/>
              <a:gd name="T19" fmla="*/ 302641 h 403225"/>
              <a:gd name="T20" fmla="*/ 56358 w 135000"/>
              <a:gd name="T21" fmla="*/ 297561 h 403225"/>
              <a:gd name="T22" fmla="*/ 55914 w 135000"/>
              <a:gd name="T23" fmla="*/ 134535 h 403225"/>
              <a:gd name="T24" fmla="*/ 55850 w 135000"/>
              <a:gd name="T25" fmla="*/ 105790 h 403225"/>
              <a:gd name="T26" fmla="*/ 60792 w 135000"/>
              <a:gd name="T27" fmla="*/ 100964 h 403225"/>
              <a:gd name="T28" fmla="*/ 73202 w 135000"/>
              <a:gd name="T29" fmla="*/ 100837 h 403225"/>
              <a:gd name="T30" fmla="*/ 78270 w 135000"/>
              <a:gd name="T31" fmla="*/ 105790 h 403225"/>
              <a:gd name="T32" fmla="*/ 78333 w 135000"/>
              <a:gd name="T33" fmla="*/ 134450 h 403225"/>
              <a:gd name="T34" fmla="*/ 134121 w 135000"/>
              <a:gd name="T35" fmla="*/ 134238 h 403225"/>
              <a:gd name="T36" fmla="*/ 66743 w 135000"/>
              <a:gd name="T37" fmla="*/ 0 h 403225"/>
              <a:gd name="T38" fmla="*/ 0 w 135000"/>
              <a:gd name="T39" fmla="*/ 134747 h 403225"/>
              <a:gd name="T40" fmla="*/ 55914 w 135000"/>
              <a:gd name="T41" fmla="*/ 134535 h 403225"/>
              <a:gd name="T42" fmla="*/ 78333 w 135000"/>
              <a:gd name="T43" fmla="*/ 134450 h 403225"/>
              <a:gd name="T44" fmla="*/ 55914 w 135000"/>
              <a:gd name="T45" fmla="*/ 134535 h 403225"/>
              <a:gd name="T46" fmla="*/ 56295 w 135000"/>
              <a:gd name="T47" fmla="*/ 268901 h 403225"/>
              <a:gd name="T48" fmla="*/ 78714 w 135000"/>
              <a:gd name="T49" fmla="*/ 268816 h 403225"/>
              <a:gd name="T50" fmla="*/ 78333 w 135000"/>
              <a:gd name="T51" fmla="*/ 134450 h 403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5000" h="403225">
                <a:moveTo>
                  <a:pt x="56514" y="297561"/>
                </a:moveTo>
                <a:lnTo>
                  <a:pt x="56451" y="268901"/>
                </a:lnTo>
                <a:lnTo>
                  <a:pt x="507" y="269113"/>
                </a:lnTo>
                <a:lnTo>
                  <a:pt x="68072" y="403225"/>
                </a:lnTo>
                <a:lnTo>
                  <a:pt x="135000" y="268604"/>
                </a:lnTo>
                <a:lnTo>
                  <a:pt x="78930" y="268816"/>
                </a:lnTo>
                <a:lnTo>
                  <a:pt x="78993" y="297433"/>
                </a:lnTo>
                <a:lnTo>
                  <a:pt x="73913" y="302387"/>
                </a:lnTo>
                <a:lnTo>
                  <a:pt x="67691" y="302387"/>
                </a:lnTo>
                <a:lnTo>
                  <a:pt x="61468" y="302641"/>
                </a:lnTo>
                <a:lnTo>
                  <a:pt x="56514" y="297561"/>
                </a:lnTo>
                <a:close/>
              </a:path>
              <a:path w="135000" h="403225">
                <a:moveTo>
                  <a:pt x="56070" y="134535"/>
                </a:moveTo>
                <a:lnTo>
                  <a:pt x="56006" y="105790"/>
                </a:lnTo>
                <a:lnTo>
                  <a:pt x="60960" y="100964"/>
                </a:lnTo>
                <a:lnTo>
                  <a:pt x="73406" y="100837"/>
                </a:lnTo>
                <a:lnTo>
                  <a:pt x="78486" y="105790"/>
                </a:lnTo>
                <a:lnTo>
                  <a:pt x="78549" y="134450"/>
                </a:lnTo>
                <a:lnTo>
                  <a:pt x="134493" y="134238"/>
                </a:lnTo>
                <a:lnTo>
                  <a:pt x="66929" y="0"/>
                </a:lnTo>
                <a:lnTo>
                  <a:pt x="0" y="134747"/>
                </a:lnTo>
                <a:lnTo>
                  <a:pt x="56070" y="134535"/>
                </a:lnTo>
                <a:close/>
              </a:path>
              <a:path w="135000" h="403225">
                <a:moveTo>
                  <a:pt x="78549" y="134450"/>
                </a:moveTo>
                <a:lnTo>
                  <a:pt x="56070" y="134535"/>
                </a:lnTo>
                <a:lnTo>
                  <a:pt x="56451" y="268901"/>
                </a:lnTo>
                <a:lnTo>
                  <a:pt x="78930" y="268816"/>
                </a:lnTo>
                <a:lnTo>
                  <a:pt x="78549" y="1344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151" name="object 18"/>
          <p:cNvSpPr>
            <a:spLocks/>
          </p:cNvSpPr>
          <p:nvPr/>
        </p:nvSpPr>
        <p:spPr bwMode="auto">
          <a:xfrm>
            <a:off x="3862388" y="3435351"/>
            <a:ext cx="23812" cy="201613"/>
          </a:xfrm>
          <a:custGeom>
            <a:avLst/>
            <a:gdLst>
              <a:gd name="T0" fmla="*/ 27776 w 22987"/>
              <a:gd name="T1" fmla="*/ 11112 h 201803"/>
              <a:gd name="T2" fmla="*/ 28403 w 22987"/>
              <a:gd name="T3" fmla="*/ 189426 h 201803"/>
              <a:gd name="T4" fmla="*/ 28403 w 22987"/>
              <a:gd name="T5" fmla="*/ 195487 h 201803"/>
              <a:gd name="T6" fmla="*/ 22126 w 22987"/>
              <a:gd name="T7" fmla="*/ 200413 h 201803"/>
              <a:gd name="T8" fmla="*/ 14436 w 22987"/>
              <a:gd name="T9" fmla="*/ 200413 h 201803"/>
              <a:gd name="T10" fmla="*/ 6748 w 22987"/>
              <a:gd name="T11" fmla="*/ 200666 h 201803"/>
              <a:gd name="T12" fmla="*/ 627 w 22987"/>
              <a:gd name="T13" fmla="*/ 195614 h 201803"/>
              <a:gd name="T14" fmla="*/ 627 w 22987"/>
              <a:gd name="T15" fmla="*/ 189426 h 201803"/>
              <a:gd name="T16" fmla="*/ 0 w 22987"/>
              <a:gd name="T17" fmla="*/ 11112 h 201803"/>
              <a:gd name="T18" fmla="*/ 0 w 22987"/>
              <a:gd name="T19" fmla="*/ 4922 h 201803"/>
              <a:gd name="T20" fmla="*/ 6121 w 22987"/>
              <a:gd name="T21" fmla="*/ 126 h 201803"/>
              <a:gd name="T22" fmla="*/ 13807 w 22987"/>
              <a:gd name="T23" fmla="*/ 0 h 201803"/>
              <a:gd name="T24" fmla="*/ 21498 w 22987"/>
              <a:gd name="T25" fmla="*/ 0 h 201803"/>
              <a:gd name="T26" fmla="*/ 27776 w 22987"/>
              <a:gd name="T27" fmla="*/ 4922 h 201803"/>
              <a:gd name="T28" fmla="*/ 27776 w 22987"/>
              <a:gd name="T29" fmla="*/ 11112 h 2018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987" h="201803">
                <a:moveTo>
                  <a:pt x="22479" y="11175"/>
                </a:moveTo>
                <a:lnTo>
                  <a:pt x="22987" y="190500"/>
                </a:lnTo>
                <a:lnTo>
                  <a:pt x="22987" y="196595"/>
                </a:lnTo>
                <a:lnTo>
                  <a:pt x="17906" y="201549"/>
                </a:lnTo>
                <a:lnTo>
                  <a:pt x="11684" y="201549"/>
                </a:lnTo>
                <a:lnTo>
                  <a:pt x="5461" y="201803"/>
                </a:lnTo>
                <a:lnTo>
                  <a:pt x="507" y="196723"/>
                </a:lnTo>
                <a:lnTo>
                  <a:pt x="507" y="190500"/>
                </a:lnTo>
                <a:lnTo>
                  <a:pt x="0" y="11175"/>
                </a:lnTo>
                <a:lnTo>
                  <a:pt x="0" y="4952"/>
                </a:lnTo>
                <a:lnTo>
                  <a:pt x="4953" y="126"/>
                </a:lnTo>
                <a:lnTo>
                  <a:pt x="11175" y="0"/>
                </a:lnTo>
                <a:lnTo>
                  <a:pt x="17399" y="0"/>
                </a:lnTo>
                <a:lnTo>
                  <a:pt x="22479" y="4952"/>
                </a:lnTo>
                <a:lnTo>
                  <a:pt x="22479" y="11175"/>
                </a:lnTo>
                <a:close/>
              </a:path>
            </a:pathLst>
          </a:custGeom>
          <a:noFill/>
          <a:ln w="317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52" name="object 19"/>
          <p:cNvSpPr>
            <a:spLocks/>
          </p:cNvSpPr>
          <p:nvPr/>
        </p:nvSpPr>
        <p:spPr bwMode="auto">
          <a:xfrm>
            <a:off x="3806825" y="3333750"/>
            <a:ext cx="134938" cy="134938"/>
          </a:xfrm>
          <a:custGeom>
            <a:avLst/>
            <a:gdLst>
              <a:gd name="T0" fmla="*/ 0 w 134493"/>
              <a:gd name="T1" fmla="*/ 135897 h 134747"/>
              <a:gd name="T2" fmla="*/ 68268 w 134493"/>
              <a:gd name="T3" fmla="*/ 0 h 134747"/>
              <a:gd name="T4" fmla="*/ 137184 w 134493"/>
              <a:gd name="T5" fmla="*/ 135384 h 134747"/>
              <a:gd name="T6" fmla="*/ 0 w 134493"/>
              <a:gd name="T7" fmla="*/ 135897 h 1347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493" h="134747">
                <a:moveTo>
                  <a:pt x="0" y="134747"/>
                </a:moveTo>
                <a:lnTo>
                  <a:pt x="66929" y="0"/>
                </a:lnTo>
                <a:lnTo>
                  <a:pt x="134493" y="134238"/>
                </a:lnTo>
                <a:lnTo>
                  <a:pt x="0" y="13474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53" name="object 20"/>
          <p:cNvSpPr>
            <a:spLocks/>
          </p:cNvSpPr>
          <p:nvPr/>
        </p:nvSpPr>
        <p:spPr bwMode="auto">
          <a:xfrm>
            <a:off x="3806825" y="3602039"/>
            <a:ext cx="134938" cy="134937"/>
          </a:xfrm>
          <a:custGeom>
            <a:avLst/>
            <a:gdLst>
              <a:gd name="T0" fmla="*/ 137184 w 134493"/>
              <a:gd name="T1" fmla="*/ 0 h 134620"/>
              <a:gd name="T2" fmla="*/ 68917 w 134493"/>
              <a:gd name="T3" fmla="*/ 136533 h 134620"/>
              <a:gd name="T4" fmla="*/ 0 w 134493"/>
              <a:gd name="T5" fmla="*/ 514 h 134620"/>
              <a:gd name="T6" fmla="*/ 137184 w 134493"/>
              <a:gd name="T7" fmla="*/ 0 h 134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493" h="134620">
                <a:moveTo>
                  <a:pt x="134493" y="0"/>
                </a:moveTo>
                <a:lnTo>
                  <a:pt x="67564" y="134620"/>
                </a:lnTo>
                <a:lnTo>
                  <a:pt x="0" y="508"/>
                </a:lnTo>
                <a:lnTo>
                  <a:pt x="134493"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54" name="object 21"/>
          <p:cNvSpPr>
            <a:spLocks/>
          </p:cNvSpPr>
          <p:nvPr/>
        </p:nvSpPr>
        <p:spPr bwMode="auto">
          <a:xfrm>
            <a:off x="3032125" y="5200651"/>
            <a:ext cx="1785938" cy="1027113"/>
          </a:xfrm>
          <a:custGeom>
            <a:avLst/>
            <a:gdLst>
              <a:gd name="T0" fmla="*/ 2960 w 1786001"/>
              <a:gd name="T1" fmla="*/ 471434 h 1027112"/>
              <a:gd name="T2" fmla="*/ 25945 w 1786001"/>
              <a:gd name="T3" fmla="*/ 390128 h 1027112"/>
              <a:gd name="T4" fmla="*/ 70161 w 1786001"/>
              <a:gd name="T5" fmla="*/ 313635 h 1027112"/>
              <a:gd name="T6" fmla="*/ 133755 w 1786001"/>
              <a:gd name="T7" fmla="*/ 243013 h 1027112"/>
              <a:gd name="T8" fmla="*/ 214902 w 1786001"/>
              <a:gd name="T9" fmla="*/ 179317 h 1027112"/>
              <a:gd name="T10" fmla="*/ 311763 w 1786001"/>
              <a:gd name="T11" fmla="*/ 123603 h 1027112"/>
              <a:gd name="T12" fmla="*/ 422492 w 1786001"/>
              <a:gd name="T13" fmla="*/ 76929 h 1027112"/>
              <a:gd name="T14" fmla="*/ 545257 w 1786001"/>
              <a:gd name="T15" fmla="*/ 40349 h 1027112"/>
              <a:gd name="T16" fmla="*/ 678214 w 1786001"/>
              <a:gd name="T17" fmla="*/ 14922 h 1027112"/>
              <a:gd name="T18" fmla="*/ 819530 w 1786001"/>
              <a:gd name="T19" fmla="*/ 1702 h 1027112"/>
              <a:gd name="T20" fmla="*/ 965983 w 1786001"/>
              <a:gd name="T21" fmla="*/ 1702 h 1027112"/>
              <a:gd name="T22" fmla="*/ 1107330 w 1786001"/>
              <a:gd name="T23" fmla="*/ 14922 h 1027112"/>
              <a:gd name="T24" fmla="*/ 1240311 w 1786001"/>
              <a:gd name="T25" fmla="*/ 40349 h 1027112"/>
              <a:gd name="T26" fmla="*/ 1363095 w 1786001"/>
              <a:gd name="T27" fmla="*/ 76929 h 1027112"/>
              <a:gd name="T28" fmla="*/ 1473838 w 1786001"/>
              <a:gd name="T29" fmla="*/ 123603 h 1027112"/>
              <a:gd name="T30" fmla="*/ 1570708 w 1786001"/>
              <a:gd name="T31" fmla="*/ 179317 h 1027112"/>
              <a:gd name="T32" fmla="*/ 1651861 w 1786001"/>
              <a:gd name="T33" fmla="*/ 243013 h 1027112"/>
              <a:gd name="T34" fmla="*/ 1715459 w 1786001"/>
              <a:gd name="T35" fmla="*/ 313635 h 1027112"/>
              <a:gd name="T36" fmla="*/ 1759676 w 1786001"/>
              <a:gd name="T37" fmla="*/ 390128 h 1027112"/>
              <a:gd name="T38" fmla="*/ 1782662 w 1786001"/>
              <a:gd name="T39" fmla="*/ 471434 h 1027112"/>
              <a:gd name="T40" fmla="*/ 1782662 w 1786001"/>
              <a:gd name="T41" fmla="*/ 555688 h 1027112"/>
              <a:gd name="T42" fmla="*/ 1759676 w 1786001"/>
              <a:gd name="T43" fmla="*/ 636981 h 1027112"/>
              <a:gd name="T44" fmla="*/ 1715459 w 1786001"/>
              <a:gd name="T45" fmla="*/ 713466 h 1027112"/>
              <a:gd name="T46" fmla="*/ 1651861 w 1786001"/>
              <a:gd name="T47" fmla="*/ 784086 h 1027112"/>
              <a:gd name="T48" fmla="*/ 1570708 w 1786001"/>
              <a:gd name="T49" fmla="*/ 847782 h 1027112"/>
              <a:gd name="T50" fmla="*/ 1473838 w 1786001"/>
              <a:gd name="T51" fmla="*/ 903498 h 1027112"/>
              <a:gd name="T52" fmla="*/ 1363095 w 1786001"/>
              <a:gd name="T53" fmla="*/ 950177 h 1027112"/>
              <a:gd name="T54" fmla="*/ 1240311 w 1786001"/>
              <a:gd name="T55" fmla="*/ 986761 h 1027112"/>
              <a:gd name="T56" fmla="*/ 1107330 w 1786001"/>
              <a:gd name="T57" fmla="*/ 1012193 h 1027112"/>
              <a:gd name="T58" fmla="*/ 965983 w 1786001"/>
              <a:gd name="T59" fmla="*/ 1025416 h 1027112"/>
              <a:gd name="T60" fmla="*/ 819530 w 1786001"/>
              <a:gd name="T61" fmla="*/ 1025416 h 1027112"/>
              <a:gd name="T62" fmla="*/ 678214 w 1786001"/>
              <a:gd name="T63" fmla="*/ 1012193 h 1027112"/>
              <a:gd name="T64" fmla="*/ 545257 w 1786001"/>
              <a:gd name="T65" fmla="*/ 986761 h 1027112"/>
              <a:gd name="T66" fmla="*/ 422492 w 1786001"/>
              <a:gd name="T67" fmla="*/ 950177 h 1027112"/>
              <a:gd name="T68" fmla="*/ 311763 w 1786001"/>
              <a:gd name="T69" fmla="*/ 903498 h 1027112"/>
              <a:gd name="T70" fmla="*/ 214902 w 1786001"/>
              <a:gd name="T71" fmla="*/ 847782 h 1027112"/>
              <a:gd name="T72" fmla="*/ 133755 w 1786001"/>
              <a:gd name="T73" fmla="*/ 784086 h 1027112"/>
              <a:gd name="T74" fmla="*/ 70161 w 1786001"/>
              <a:gd name="T75" fmla="*/ 713466 h 1027112"/>
              <a:gd name="T76" fmla="*/ 25945 w 1786001"/>
              <a:gd name="T77" fmla="*/ 636981 h 1027112"/>
              <a:gd name="T78" fmla="*/ 2960 w 1786001"/>
              <a:gd name="T79" fmla="*/ 555688 h 1027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86001" h="1027112">
                <a:moveTo>
                  <a:pt x="0" y="513562"/>
                </a:moveTo>
                <a:lnTo>
                  <a:pt x="2960" y="471434"/>
                </a:lnTo>
                <a:lnTo>
                  <a:pt x="11687" y="430245"/>
                </a:lnTo>
                <a:lnTo>
                  <a:pt x="25951" y="390128"/>
                </a:lnTo>
                <a:lnTo>
                  <a:pt x="45523" y="351214"/>
                </a:lnTo>
                <a:lnTo>
                  <a:pt x="70173" y="313635"/>
                </a:lnTo>
                <a:lnTo>
                  <a:pt x="99670" y="277524"/>
                </a:lnTo>
                <a:lnTo>
                  <a:pt x="133785" y="243013"/>
                </a:lnTo>
                <a:lnTo>
                  <a:pt x="172289" y="210233"/>
                </a:lnTo>
                <a:lnTo>
                  <a:pt x="214950" y="179317"/>
                </a:lnTo>
                <a:lnTo>
                  <a:pt x="261540" y="150396"/>
                </a:lnTo>
                <a:lnTo>
                  <a:pt x="311829" y="123603"/>
                </a:lnTo>
                <a:lnTo>
                  <a:pt x="365586" y="99070"/>
                </a:lnTo>
                <a:lnTo>
                  <a:pt x="422582" y="76929"/>
                </a:lnTo>
                <a:lnTo>
                  <a:pt x="482587" y="57311"/>
                </a:lnTo>
                <a:lnTo>
                  <a:pt x="545371" y="40349"/>
                </a:lnTo>
                <a:lnTo>
                  <a:pt x="610705" y="26176"/>
                </a:lnTo>
                <a:lnTo>
                  <a:pt x="678358" y="14922"/>
                </a:lnTo>
                <a:lnTo>
                  <a:pt x="748101" y="6720"/>
                </a:lnTo>
                <a:lnTo>
                  <a:pt x="819704" y="1702"/>
                </a:lnTo>
                <a:lnTo>
                  <a:pt x="892937" y="0"/>
                </a:lnTo>
                <a:lnTo>
                  <a:pt x="966187" y="1702"/>
                </a:lnTo>
                <a:lnTo>
                  <a:pt x="1037806" y="6720"/>
                </a:lnTo>
                <a:lnTo>
                  <a:pt x="1107564" y="14922"/>
                </a:lnTo>
                <a:lnTo>
                  <a:pt x="1175230" y="26176"/>
                </a:lnTo>
                <a:lnTo>
                  <a:pt x="1240575" y="40349"/>
                </a:lnTo>
                <a:lnTo>
                  <a:pt x="1303370" y="57311"/>
                </a:lnTo>
                <a:lnTo>
                  <a:pt x="1363383" y="76929"/>
                </a:lnTo>
                <a:lnTo>
                  <a:pt x="1420387" y="99070"/>
                </a:lnTo>
                <a:lnTo>
                  <a:pt x="1474150" y="123603"/>
                </a:lnTo>
                <a:lnTo>
                  <a:pt x="1524444" y="150396"/>
                </a:lnTo>
                <a:lnTo>
                  <a:pt x="1571038" y="179317"/>
                </a:lnTo>
                <a:lnTo>
                  <a:pt x="1613703" y="210233"/>
                </a:lnTo>
                <a:lnTo>
                  <a:pt x="1652209" y="243013"/>
                </a:lnTo>
                <a:lnTo>
                  <a:pt x="1686326" y="277524"/>
                </a:lnTo>
                <a:lnTo>
                  <a:pt x="1715825" y="313635"/>
                </a:lnTo>
                <a:lnTo>
                  <a:pt x="1740476" y="351214"/>
                </a:lnTo>
                <a:lnTo>
                  <a:pt x="1760048" y="390128"/>
                </a:lnTo>
                <a:lnTo>
                  <a:pt x="1774313" y="430245"/>
                </a:lnTo>
                <a:lnTo>
                  <a:pt x="1783040" y="471434"/>
                </a:lnTo>
                <a:lnTo>
                  <a:pt x="1786001" y="513562"/>
                </a:lnTo>
                <a:lnTo>
                  <a:pt x="1783040" y="555682"/>
                </a:lnTo>
                <a:lnTo>
                  <a:pt x="1774313" y="596863"/>
                </a:lnTo>
                <a:lnTo>
                  <a:pt x="1760048" y="636975"/>
                </a:lnTo>
                <a:lnTo>
                  <a:pt x="1740476" y="675885"/>
                </a:lnTo>
                <a:lnTo>
                  <a:pt x="1715825" y="713460"/>
                </a:lnTo>
                <a:lnTo>
                  <a:pt x="1686326" y="749569"/>
                </a:lnTo>
                <a:lnTo>
                  <a:pt x="1652209" y="784080"/>
                </a:lnTo>
                <a:lnTo>
                  <a:pt x="1613703" y="816859"/>
                </a:lnTo>
                <a:lnTo>
                  <a:pt x="1571038" y="847776"/>
                </a:lnTo>
                <a:lnTo>
                  <a:pt x="1524444" y="876698"/>
                </a:lnTo>
                <a:lnTo>
                  <a:pt x="1474150" y="903492"/>
                </a:lnTo>
                <a:lnTo>
                  <a:pt x="1420387" y="928028"/>
                </a:lnTo>
                <a:lnTo>
                  <a:pt x="1363383" y="950171"/>
                </a:lnTo>
                <a:lnTo>
                  <a:pt x="1303370" y="969791"/>
                </a:lnTo>
                <a:lnTo>
                  <a:pt x="1240575" y="986755"/>
                </a:lnTo>
                <a:lnTo>
                  <a:pt x="1175230" y="1000931"/>
                </a:lnTo>
                <a:lnTo>
                  <a:pt x="1107564" y="1012187"/>
                </a:lnTo>
                <a:lnTo>
                  <a:pt x="1037806" y="1020391"/>
                </a:lnTo>
                <a:lnTo>
                  <a:pt x="966187" y="1025410"/>
                </a:lnTo>
                <a:lnTo>
                  <a:pt x="892937" y="1027112"/>
                </a:lnTo>
                <a:lnTo>
                  <a:pt x="819704" y="1025410"/>
                </a:lnTo>
                <a:lnTo>
                  <a:pt x="748101" y="1020391"/>
                </a:lnTo>
                <a:lnTo>
                  <a:pt x="678358" y="1012187"/>
                </a:lnTo>
                <a:lnTo>
                  <a:pt x="610705" y="1000931"/>
                </a:lnTo>
                <a:lnTo>
                  <a:pt x="545371" y="986755"/>
                </a:lnTo>
                <a:lnTo>
                  <a:pt x="482587" y="969791"/>
                </a:lnTo>
                <a:lnTo>
                  <a:pt x="422582" y="950171"/>
                </a:lnTo>
                <a:lnTo>
                  <a:pt x="365586" y="928028"/>
                </a:lnTo>
                <a:lnTo>
                  <a:pt x="311829" y="903492"/>
                </a:lnTo>
                <a:lnTo>
                  <a:pt x="261540" y="876698"/>
                </a:lnTo>
                <a:lnTo>
                  <a:pt x="214950" y="847776"/>
                </a:lnTo>
                <a:lnTo>
                  <a:pt x="172289" y="816859"/>
                </a:lnTo>
                <a:lnTo>
                  <a:pt x="133785" y="784080"/>
                </a:lnTo>
                <a:lnTo>
                  <a:pt x="99670" y="749569"/>
                </a:lnTo>
                <a:lnTo>
                  <a:pt x="70173" y="713460"/>
                </a:lnTo>
                <a:lnTo>
                  <a:pt x="45523" y="675885"/>
                </a:lnTo>
                <a:lnTo>
                  <a:pt x="25951" y="636975"/>
                </a:lnTo>
                <a:lnTo>
                  <a:pt x="11687" y="596863"/>
                </a:lnTo>
                <a:lnTo>
                  <a:pt x="2960" y="555682"/>
                </a:lnTo>
                <a:lnTo>
                  <a:pt x="0" y="513562"/>
                </a:lnTo>
                <a:close/>
              </a:path>
            </a:pathLst>
          </a:custGeom>
          <a:noFill/>
          <a:ln w="1778">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55" name="object 22"/>
          <p:cNvSpPr>
            <a:spLocks/>
          </p:cNvSpPr>
          <p:nvPr/>
        </p:nvSpPr>
        <p:spPr bwMode="auto">
          <a:xfrm>
            <a:off x="3032125" y="5200651"/>
            <a:ext cx="1785938" cy="1027113"/>
          </a:xfrm>
          <a:custGeom>
            <a:avLst/>
            <a:gdLst>
              <a:gd name="T0" fmla="*/ 2960 w 1786001"/>
              <a:gd name="T1" fmla="*/ 471434 h 1027112"/>
              <a:gd name="T2" fmla="*/ 25945 w 1786001"/>
              <a:gd name="T3" fmla="*/ 390128 h 1027112"/>
              <a:gd name="T4" fmla="*/ 70161 w 1786001"/>
              <a:gd name="T5" fmla="*/ 313635 h 1027112"/>
              <a:gd name="T6" fmla="*/ 133755 w 1786001"/>
              <a:gd name="T7" fmla="*/ 243013 h 1027112"/>
              <a:gd name="T8" fmla="*/ 214902 w 1786001"/>
              <a:gd name="T9" fmla="*/ 179317 h 1027112"/>
              <a:gd name="T10" fmla="*/ 311763 w 1786001"/>
              <a:gd name="T11" fmla="*/ 123603 h 1027112"/>
              <a:gd name="T12" fmla="*/ 422492 w 1786001"/>
              <a:gd name="T13" fmla="*/ 76929 h 1027112"/>
              <a:gd name="T14" fmla="*/ 545257 w 1786001"/>
              <a:gd name="T15" fmla="*/ 40349 h 1027112"/>
              <a:gd name="T16" fmla="*/ 678214 w 1786001"/>
              <a:gd name="T17" fmla="*/ 14922 h 1027112"/>
              <a:gd name="T18" fmla="*/ 819530 w 1786001"/>
              <a:gd name="T19" fmla="*/ 1702 h 1027112"/>
              <a:gd name="T20" fmla="*/ 965983 w 1786001"/>
              <a:gd name="T21" fmla="*/ 1702 h 1027112"/>
              <a:gd name="T22" fmla="*/ 1107330 w 1786001"/>
              <a:gd name="T23" fmla="*/ 14922 h 1027112"/>
              <a:gd name="T24" fmla="*/ 1240311 w 1786001"/>
              <a:gd name="T25" fmla="*/ 40349 h 1027112"/>
              <a:gd name="T26" fmla="*/ 1363095 w 1786001"/>
              <a:gd name="T27" fmla="*/ 76929 h 1027112"/>
              <a:gd name="T28" fmla="*/ 1473838 w 1786001"/>
              <a:gd name="T29" fmla="*/ 123603 h 1027112"/>
              <a:gd name="T30" fmla="*/ 1570708 w 1786001"/>
              <a:gd name="T31" fmla="*/ 179317 h 1027112"/>
              <a:gd name="T32" fmla="*/ 1651861 w 1786001"/>
              <a:gd name="T33" fmla="*/ 243013 h 1027112"/>
              <a:gd name="T34" fmla="*/ 1715459 w 1786001"/>
              <a:gd name="T35" fmla="*/ 313635 h 1027112"/>
              <a:gd name="T36" fmla="*/ 1759676 w 1786001"/>
              <a:gd name="T37" fmla="*/ 390128 h 1027112"/>
              <a:gd name="T38" fmla="*/ 1782662 w 1786001"/>
              <a:gd name="T39" fmla="*/ 471434 h 1027112"/>
              <a:gd name="T40" fmla="*/ 1782662 w 1786001"/>
              <a:gd name="T41" fmla="*/ 555688 h 1027112"/>
              <a:gd name="T42" fmla="*/ 1759676 w 1786001"/>
              <a:gd name="T43" fmla="*/ 636981 h 1027112"/>
              <a:gd name="T44" fmla="*/ 1715459 w 1786001"/>
              <a:gd name="T45" fmla="*/ 713466 h 1027112"/>
              <a:gd name="T46" fmla="*/ 1651861 w 1786001"/>
              <a:gd name="T47" fmla="*/ 784086 h 1027112"/>
              <a:gd name="T48" fmla="*/ 1570708 w 1786001"/>
              <a:gd name="T49" fmla="*/ 847782 h 1027112"/>
              <a:gd name="T50" fmla="*/ 1473838 w 1786001"/>
              <a:gd name="T51" fmla="*/ 903498 h 1027112"/>
              <a:gd name="T52" fmla="*/ 1363095 w 1786001"/>
              <a:gd name="T53" fmla="*/ 950177 h 1027112"/>
              <a:gd name="T54" fmla="*/ 1240311 w 1786001"/>
              <a:gd name="T55" fmla="*/ 986761 h 1027112"/>
              <a:gd name="T56" fmla="*/ 1107330 w 1786001"/>
              <a:gd name="T57" fmla="*/ 1012193 h 1027112"/>
              <a:gd name="T58" fmla="*/ 965983 w 1786001"/>
              <a:gd name="T59" fmla="*/ 1025416 h 1027112"/>
              <a:gd name="T60" fmla="*/ 819530 w 1786001"/>
              <a:gd name="T61" fmla="*/ 1025416 h 1027112"/>
              <a:gd name="T62" fmla="*/ 678214 w 1786001"/>
              <a:gd name="T63" fmla="*/ 1012193 h 1027112"/>
              <a:gd name="T64" fmla="*/ 545257 w 1786001"/>
              <a:gd name="T65" fmla="*/ 986761 h 1027112"/>
              <a:gd name="T66" fmla="*/ 422492 w 1786001"/>
              <a:gd name="T67" fmla="*/ 950177 h 1027112"/>
              <a:gd name="T68" fmla="*/ 311763 w 1786001"/>
              <a:gd name="T69" fmla="*/ 903498 h 1027112"/>
              <a:gd name="T70" fmla="*/ 214902 w 1786001"/>
              <a:gd name="T71" fmla="*/ 847782 h 1027112"/>
              <a:gd name="T72" fmla="*/ 133755 w 1786001"/>
              <a:gd name="T73" fmla="*/ 784086 h 1027112"/>
              <a:gd name="T74" fmla="*/ 70161 w 1786001"/>
              <a:gd name="T75" fmla="*/ 713466 h 1027112"/>
              <a:gd name="T76" fmla="*/ 25945 w 1786001"/>
              <a:gd name="T77" fmla="*/ 636981 h 1027112"/>
              <a:gd name="T78" fmla="*/ 2960 w 1786001"/>
              <a:gd name="T79" fmla="*/ 555688 h 1027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86001" h="1027112">
                <a:moveTo>
                  <a:pt x="0" y="513562"/>
                </a:moveTo>
                <a:lnTo>
                  <a:pt x="2960" y="471434"/>
                </a:lnTo>
                <a:lnTo>
                  <a:pt x="11687" y="430245"/>
                </a:lnTo>
                <a:lnTo>
                  <a:pt x="25951" y="390128"/>
                </a:lnTo>
                <a:lnTo>
                  <a:pt x="45523" y="351214"/>
                </a:lnTo>
                <a:lnTo>
                  <a:pt x="70173" y="313635"/>
                </a:lnTo>
                <a:lnTo>
                  <a:pt x="99670" y="277524"/>
                </a:lnTo>
                <a:lnTo>
                  <a:pt x="133785" y="243013"/>
                </a:lnTo>
                <a:lnTo>
                  <a:pt x="172289" y="210233"/>
                </a:lnTo>
                <a:lnTo>
                  <a:pt x="214950" y="179317"/>
                </a:lnTo>
                <a:lnTo>
                  <a:pt x="261540" y="150396"/>
                </a:lnTo>
                <a:lnTo>
                  <a:pt x="311829" y="123603"/>
                </a:lnTo>
                <a:lnTo>
                  <a:pt x="365586" y="99070"/>
                </a:lnTo>
                <a:lnTo>
                  <a:pt x="422582" y="76929"/>
                </a:lnTo>
                <a:lnTo>
                  <a:pt x="482587" y="57311"/>
                </a:lnTo>
                <a:lnTo>
                  <a:pt x="545371" y="40349"/>
                </a:lnTo>
                <a:lnTo>
                  <a:pt x="610705" y="26176"/>
                </a:lnTo>
                <a:lnTo>
                  <a:pt x="678358" y="14922"/>
                </a:lnTo>
                <a:lnTo>
                  <a:pt x="748101" y="6720"/>
                </a:lnTo>
                <a:lnTo>
                  <a:pt x="819704" y="1702"/>
                </a:lnTo>
                <a:lnTo>
                  <a:pt x="892937" y="0"/>
                </a:lnTo>
                <a:lnTo>
                  <a:pt x="966187" y="1702"/>
                </a:lnTo>
                <a:lnTo>
                  <a:pt x="1037806" y="6720"/>
                </a:lnTo>
                <a:lnTo>
                  <a:pt x="1107564" y="14922"/>
                </a:lnTo>
                <a:lnTo>
                  <a:pt x="1175230" y="26176"/>
                </a:lnTo>
                <a:lnTo>
                  <a:pt x="1240575" y="40349"/>
                </a:lnTo>
                <a:lnTo>
                  <a:pt x="1303370" y="57311"/>
                </a:lnTo>
                <a:lnTo>
                  <a:pt x="1363383" y="76929"/>
                </a:lnTo>
                <a:lnTo>
                  <a:pt x="1420387" y="99070"/>
                </a:lnTo>
                <a:lnTo>
                  <a:pt x="1474150" y="123603"/>
                </a:lnTo>
                <a:lnTo>
                  <a:pt x="1524444" y="150396"/>
                </a:lnTo>
                <a:lnTo>
                  <a:pt x="1571038" y="179317"/>
                </a:lnTo>
                <a:lnTo>
                  <a:pt x="1613703" y="210233"/>
                </a:lnTo>
                <a:lnTo>
                  <a:pt x="1652209" y="243013"/>
                </a:lnTo>
                <a:lnTo>
                  <a:pt x="1686326" y="277524"/>
                </a:lnTo>
                <a:lnTo>
                  <a:pt x="1715825" y="313635"/>
                </a:lnTo>
                <a:lnTo>
                  <a:pt x="1740476" y="351214"/>
                </a:lnTo>
                <a:lnTo>
                  <a:pt x="1760048" y="390128"/>
                </a:lnTo>
                <a:lnTo>
                  <a:pt x="1774313" y="430245"/>
                </a:lnTo>
                <a:lnTo>
                  <a:pt x="1783040" y="471434"/>
                </a:lnTo>
                <a:lnTo>
                  <a:pt x="1786001" y="513562"/>
                </a:lnTo>
                <a:lnTo>
                  <a:pt x="1783040" y="555682"/>
                </a:lnTo>
                <a:lnTo>
                  <a:pt x="1774313" y="596863"/>
                </a:lnTo>
                <a:lnTo>
                  <a:pt x="1760048" y="636975"/>
                </a:lnTo>
                <a:lnTo>
                  <a:pt x="1740476" y="675885"/>
                </a:lnTo>
                <a:lnTo>
                  <a:pt x="1715825" y="713460"/>
                </a:lnTo>
                <a:lnTo>
                  <a:pt x="1686326" y="749569"/>
                </a:lnTo>
                <a:lnTo>
                  <a:pt x="1652209" y="784080"/>
                </a:lnTo>
                <a:lnTo>
                  <a:pt x="1613703" y="816859"/>
                </a:lnTo>
                <a:lnTo>
                  <a:pt x="1571038" y="847776"/>
                </a:lnTo>
                <a:lnTo>
                  <a:pt x="1524444" y="876698"/>
                </a:lnTo>
                <a:lnTo>
                  <a:pt x="1474150" y="903492"/>
                </a:lnTo>
                <a:lnTo>
                  <a:pt x="1420387" y="928028"/>
                </a:lnTo>
                <a:lnTo>
                  <a:pt x="1363383" y="950171"/>
                </a:lnTo>
                <a:lnTo>
                  <a:pt x="1303370" y="969791"/>
                </a:lnTo>
                <a:lnTo>
                  <a:pt x="1240575" y="986755"/>
                </a:lnTo>
                <a:lnTo>
                  <a:pt x="1175230" y="1000931"/>
                </a:lnTo>
                <a:lnTo>
                  <a:pt x="1107564" y="1012187"/>
                </a:lnTo>
                <a:lnTo>
                  <a:pt x="1037806" y="1020391"/>
                </a:lnTo>
                <a:lnTo>
                  <a:pt x="966187" y="1025410"/>
                </a:lnTo>
                <a:lnTo>
                  <a:pt x="892937" y="1027112"/>
                </a:lnTo>
                <a:lnTo>
                  <a:pt x="819704" y="1025410"/>
                </a:lnTo>
                <a:lnTo>
                  <a:pt x="748101" y="1020391"/>
                </a:lnTo>
                <a:lnTo>
                  <a:pt x="678358" y="1012187"/>
                </a:lnTo>
                <a:lnTo>
                  <a:pt x="610705" y="1000931"/>
                </a:lnTo>
                <a:lnTo>
                  <a:pt x="545371" y="986755"/>
                </a:lnTo>
                <a:lnTo>
                  <a:pt x="482587" y="969791"/>
                </a:lnTo>
                <a:lnTo>
                  <a:pt x="422582" y="950171"/>
                </a:lnTo>
                <a:lnTo>
                  <a:pt x="365586" y="928028"/>
                </a:lnTo>
                <a:lnTo>
                  <a:pt x="311829" y="903492"/>
                </a:lnTo>
                <a:lnTo>
                  <a:pt x="261540" y="876698"/>
                </a:lnTo>
                <a:lnTo>
                  <a:pt x="214950" y="847776"/>
                </a:lnTo>
                <a:lnTo>
                  <a:pt x="172289" y="816859"/>
                </a:lnTo>
                <a:lnTo>
                  <a:pt x="133785" y="784080"/>
                </a:lnTo>
                <a:lnTo>
                  <a:pt x="99670" y="749569"/>
                </a:lnTo>
                <a:lnTo>
                  <a:pt x="70173" y="713460"/>
                </a:lnTo>
                <a:lnTo>
                  <a:pt x="45523" y="675885"/>
                </a:lnTo>
                <a:lnTo>
                  <a:pt x="25951" y="636975"/>
                </a:lnTo>
                <a:lnTo>
                  <a:pt x="11687" y="596863"/>
                </a:lnTo>
                <a:lnTo>
                  <a:pt x="2960" y="555682"/>
                </a:lnTo>
                <a:lnTo>
                  <a:pt x="0" y="513562"/>
                </a:lnTo>
                <a:close/>
              </a:path>
            </a:pathLst>
          </a:custGeom>
          <a:noFill/>
          <a:ln w="1746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56" name="object 23"/>
          <p:cNvSpPr>
            <a:spLocks/>
          </p:cNvSpPr>
          <p:nvPr/>
        </p:nvSpPr>
        <p:spPr bwMode="auto">
          <a:xfrm>
            <a:off x="3806825" y="4764089"/>
            <a:ext cx="134938" cy="403225"/>
          </a:xfrm>
          <a:custGeom>
            <a:avLst/>
            <a:gdLst>
              <a:gd name="T0" fmla="*/ 56358 w 135000"/>
              <a:gd name="T1" fmla="*/ 297434 h 403225"/>
              <a:gd name="T2" fmla="*/ 56295 w 135000"/>
              <a:gd name="T3" fmla="*/ 268901 h 403225"/>
              <a:gd name="T4" fmla="*/ 381 w 135000"/>
              <a:gd name="T5" fmla="*/ 269113 h 403225"/>
              <a:gd name="T6" fmla="*/ 67758 w 135000"/>
              <a:gd name="T7" fmla="*/ 403225 h 403225"/>
              <a:gd name="T8" fmla="*/ 134628 w 135000"/>
              <a:gd name="T9" fmla="*/ 268605 h 403225"/>
              <a:gd name="T10" fmla="*/ 78587 w 135000"/>
              <a:gd name="T11" fmla="*/ 268817 h 403225"/>
              <a:gd name="T12" fmla="*/ 78651 w 135000"/>
              <a:gd name="T13" fmla="*/ 297306 h 403225"/>
              <a:gd name="T14" fmla="*/ 73709 w 135000"/>
              <a:gd name="T15" fmla="*/ 302387 h 403225"/>
              <a:gd name="T16" fmla="*/ 61426 w 135000"/>
              <a:gd name="T17" fmla="*/ 302513 h 403225"/>
              <a:gd name="T18" fmla="*/ 56358 w 135000"/>
              <a:gd name="T19" fmla="*/ 297434 h 403225"/>
              <a:gd name="T20" fmla="*/ 55914 w 135000"/>
              <a:gd name="T21" fmla="*/ 134461 h 403225"/>
              <a:gd name="T22" fmla="*/ 55850 w 135000"/>
              <a:gd name="T23" fmla="*/ 105791 h 403225"/>
              <a:gd name="T24" fmla="*/ 60792 w 135000"/>
              <a:gd name="T25" fmla="*/ 100965 h 403225"/>
              <a:gd name="T26" fmla="*/ 66996 w 135000"/>
              <a:gd name="T27" fmla="*/ 100711 h 403225"/>
              <a:gd name="T28" fmla="*/ 73202 w 135000"/>
              <a:gd name="T29" fmla="*/ 100711 h 403225"/>
              <a:gd name="T30" fmla="*/ 78142 w 135000"/>
              <a:gd name="T31" fmla="*/ 105791 h 403225"/>
              <a:gd name="T32" fmla="*/ 78206 w 135000"/>
              <a:gd name="T33" fmla="*/ 134398 h 403225"/>
              <a:gd name="T34" fmla="*/ 134247 w 135000"/>
              <a:gd name="T35" fmla="*/ 134238 h 403225"/>
              <a:gd name="T36" fmla="*/ 66615 w 135000"/>
              <a:gd name="T37" fmla="*/ 0 h 403225"/>
              <a:gd name="T38" fmla="*/ 0 w 135000"/>
              <a:gd name="T39" fmla="*/ 134619 h 403225"/>
              <a:gd name="T40" fmla="*/ 55914 w 135000"/>
              <a:gd name="T41" fmla="*/ 134461 h 403225"/>
              <a:gd name="T42" fmla="*/ 78206 w 135000"/>
              <a:gd name="T43" fmla="*/ 134398 h 403225"/>
              <a:gd name="T44" fmla="*/ 55914 w 135000"/>
              <a:gd name="T45" fmla="*/ 134461 h 403225"/>
              <a:gd name="T46" fmla="*/ 56295 w 135000"/>
              <a:gd name="T47" fmla="*/ 268901 h 403225"/>
              <a:gd name="T48" fmla="*/ 78587 w 135000"/>
              <a:gd name="T49" fmla="*/ 268817 h 403225"/>
              <a:gd name="T50" fmla="*/ 78206 w 135000"/>
              <a:gd name="T51" fmla="*/ 134398 h 403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5000" h="403225">
                <a:moveTo>
                  <a:pt x="56514" y="297434"/>
                </a:moveTo>
                <a:lnTo>
                  <a:pt x="56451" y="268901"/>
                </a:lnTo>
                <a:lnTo>
                  <a:pt x="381" y="269113"/>
                </a:lnTo>
                <a:lnTo>
                  <a:pt x="67944" y="403225"/>
                </a:lnTo>
                <a:lnTo>
                  <a:pt x="135000" y="268605"/>
                </a:lnTo>
                <a:lnTo>
                  <a:pt x="78803" y="268817"/>
                </a:lnTo>
                <a:lnTo>
                  <a:pt x="78867" y="297306"/>
                </a:lnTo>
                <a:lnTo>
                  <a:pt x="73913" y="302387"/>
                </a:lnTo>
                <a:lnTo>
                  <a:pt x="61594" y="302513"/>
                </a:lnTo>
                <a:lnTo>
                  <a:pt x="56514" y="297434"/>
                </a:lnTo>
                <a:close/>
              </a:path>
              <a:path w="135000" h="403225">
                <a:moveTo>
                  <a:pt x="56070" y="134461"/>
                </a:moveTo>
                <a:lnTo>
                  <a:pt x="56006" y="105791"/>
                </a:lnTo>
                <a:lnTo>
                  <a:pt x="60960" y="100965"/>
                </a:lnTo>
                <a:lnTo>
                  <a:pt x="67182" y="100711"/>
                </a:lnTo>
                <a:lnTo>
                  <a:pt x="73406" y="100711"/>
                </a:lnTo>
                <a:lnTo>
                  <a:pt x="78358" y="105791"/>
                </a:lnTo>
                <a:lnTo>
                  <a:pt x="78422" y="134398"/>
                </a:lnTo>
                <a:lnTo>
                  <a:pt x="134619" y="134238"/>
                </a:lnTo>
                <a:lnTo>
                  <a:pt x="66801" y="0"/>
                </a:lnTo>
                <a:lnTo>
                  <a:pt x="0" y="134619"/>
                </a:lnTo>
                <a:lnTo>
                  <a:pt x="56070" y="134461"/>
                </a:lnTo>
                <a:close/>
              </a:path>
              <a:path w="135000" h="403225">
                <a:moveTo>
                  <a:pt x="78422" y="134398"/>
                </a:moveTo>
                <a:lnTo>
                  <a:pt x="56070" y="134461"/>
                </a:lnTo>
                <a:lnTo>
                  <a:pt x="56451" y="268901"/>
                </a:lnTo>
                <a:lnTo>
                  <a:pt x="78803" y="268817"/>
                </a:lnTo>
                <a:lnTo>
                  <a:pt x="78422" y="1343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157" name="object 24"/>
          <p:cNvSpPr>
            <a:spLocks/>
          </p:cNvSpPr>
          <p:nvPr/>
        </p:nvSpPr>
        <p:spPr bwMode="auto">
          <a:xfrm>
            <a:off x="3862388" y="4864100"/>
            <a:ext cx="23812" cy="203200"/>
          </a:xfrm>
          <a:custGeom>
            <a:avLst/>
            <a:gdLst>
              <a:gd name="T0" fmla="*/ 28551 w 22860"/>
              <a:gd name="T1" fmla="*/ 11779 h 201802"/>
              <a:gd name="T2" fmla="*/ 29201 w 22860"/>
              <a:gd name="T3" fmla="*/ 198557 h 201802"/>
              <a:gd name="T4" fmla="*/ 29201 w 22860"/>
              <a:gd name="T5" fmla="*/ 204909 h 201802"/>
              <a:gd name="T6" fmla="*/ 22873 w 22860"/>
              <a:gd name="T7" fmla="*/ 210204 h 201802"/>
              <a:gd name="T8" fmla="*/ 14926 w 22860"/>
              <a:gd name="T9" fmla="*/ 210204 h 201802"/>
              <a:gd name="T10" fmla="*/ 7136 w 22860"/>
              <a:gd name="T11" fmla="*/ 210336 h 201802"/>
              <a:gd name="T12" fmla="*/ 648 w 22860"/>
              <a:gd name="T13" fmla="*/ 205043 h 201802"/>
              <a:gd name="T14" fmla="*/ 648 w 22860"/>
              <a:gd name="T15" fmla="*/ 198557 h 201802"/>
              <a:gd name="T16" fmla="*/ 0 w 22860"/>
              <a:gd name="T17" fmla="*/ 11779 h 201802"/>
              <a:gd name="T18" fmla="*/ 0 w 22860"/>
              <a:gd name="T19" fmla="*/ 5294 h 201802"/>
              <a:gd name="T20" fmla="*/ 6327 w 22860"/>
              <a:gd name="T21" fmla="*/ 266 h 201802"/>
              <a:gd name="T22" fmla="*/ 14275 w 22860"/>
              <a:gd name="T23" fmla="*/ 0 h 201802"/>
              <a:gd name="T24" fmla="*/ 22226 w 22860"/>
              <a:gd name="T25" fmla="*/ 0 h 201802"/>
              <a:gd name="T26" fmla="*/ 28551 w 22860"/>
              <a:gd name="T27" fmla="*/ 5294 h 201802"/>
              <a:gd name="T28" fmla="*/ 28551 w 22860"/>
              <a:gd name="T29" fmla="*/ 11779 h 2018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60" h="201802">
                <a:moveTo>
                  <a:pt x="22351" y="11302"/>
                </a:moveTo>
                <a:lnTo>
                  <a:pt x="22860" y="190500"/>
                </a:lnTo>
                <a:lnTo>
                  <a:pt x="22860" y="196595"/>
                </a:lnTo>
                <a:lnTo>
                  <a:pt x="17906" y="201675"/>
                </a:lnTo>
                <a:lnTo>
                  <a:pt x="11684" y="201675"/>
                </a:lnTo>
                <a:lnTo>
                  <a:pt x="5587" y="201802"/>
                </a:lnTo>
                <a:lnTo>
                  <a:pt x="507" y="196723"/>
                </a:lnTo>
                <a:lnTo>
                  <a:pt x="507" y="190500"/>
                </a:lnTo>
                <a:lnTo>
                  <a:pt x="0" y="11302"/>
                </a:lnTo>
                <a:lnTo>
                  <a:pt x="0" y="5080"/>
                </a:lnTo>
                <a:lnTo>
                  <a:pt x="4953" y="254"/>
                </a:lnTo>
                <a:lnTo>
                  <a:pt x="11175" y="0"/>
                </a:lnTo>
                <a:lnTo>
                  <a:pt x="17399" y="0"/>
                </a:lnTo>
                <a:lnTo>
                  <a:pt x="22351" y="5080"/>
                </a:lnTo>
                <a:lnTo>
                  <a:pt x="22351" y="1130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58" name="object 25"/>
          <p:cNvSpPr>
            <a:spLocks/>
          </p:cNvSpPr>
          <p:nvPr/>
        </p:nvSpPr>
        <p:spPr bwMode="auto">
          <a:xfrm>
            <a:off x="3806825" y="4764089"/>
            <a:ext cx="134938" cy="134937"/>
          </a:xfrm>
          <a:custGeom>
            <a:avLst/>
            <a:gdLst>
              <a:gd name="T0" fmla="*/ 0 w 134619"/>
              <a:gd name="T1" fmla="*/ 136532 h 134620"/>
              <a:gd name="T2" fmla="*/ 67756 w 134619"/>
              <a:gd name="T3" fmla="*/ 0 h 134620"/>
              <a:gd name="T4" fmla="*/ 136545 w 134619"/>
              <a:gd name="T5" fmla="*/ 136146 h 134620"/>
              <a:gd name="T6" fmla="*/ 0 w 134619"/>
              <a:gd name="T7" fmla="*/ 136532 h 134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619" h="134620">
                <a:moveTo>
                  <a:pt x="0" y="134619"/>
                </a:moveTo>
                <a:lnTo>
                  <a:pt x="66801" y="0"/>
                </a:lnTo>
                <a:lnTo>
                  <a:pt x="134619" y="134238"/>
                </a:lnTo>
                <a:lnTo>
                  <a:pt x="0" y="13461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59" name="object 26"/>
          <p:cNvSpPr>
            <a:spLocks/>
          </p:cNvSpPr>
          <p:nvPr/>
        </p:nvSpPr>
        <p:spPr bwMode="auto">
          <a:xfrm>
            <a:off x="3806825" y="5032375"/>
            <a:ext cx="134938" cy="134938"/>
          </a:xfrm>
          <a:custGeom>
            <a:avLst/>
            <a:gdLst>
              <a:gd name="T0" fmla="*/ 136545 w 134619"/>
              <a:gd name="T1" fmla="*/ 0 h 134620"/>
              <a:gd name="T2" fmla="*/ 68529 w 134619"/>
              <a:gd name="T3" fmla="*/ 136540 h 134620"/>
              <a:gd name="T4" fmla="*/ 0 w 134619"/>
              <a:gd name="T5" fmla="*/ 514 h 134620"/>
              <a:gd name="T6" fmla="*/ 136545 w 134619"/>
              <a:gd name="T7" fmla="*/ 0 h 134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619" h="134620">
                <a:moveTo>
                  <a:pt x="134619" y="0"/>
                </a:moveTo>
                <a:lnTo>
                  <a:pt x="67563" y="134620"/>
                </a:lnTo>
                <a:lnTo>
                  <a:pt x="0" y="508"/>
                </a:lnTo>
                <a:lnTo>
                  <a:pt x="134619"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60" name="object 27"/>
          <p:cNvSpPr>
            <a:spLocks/>
          </p:cNvSpPr>
          <p:nvPr/>
        </p:nvSpPr>
        <p:spPr bwMode="auto">
          <a:xfrm>
            <a:off x="2830514" y="2828926"/>
            <a:ext cx="149225" cy="2843213"/>
          </a:xfrm>
          <a:custGeom>
            <a:avLst/>
            <a:gdLst>
              <a:gd name="T0" fmla="*/ 71247 w 149225"/>
              <a:gd name="T1" fmla="*/ 2737364 h 2843212"/>
              <a:gd name="T2" fmla="*/ 71247 w 149225"/>
              <a:gd name="T3" fmla="*/ 2731141 h 2843212"/>
              <a:gd name="T4" fmla="*/ 71113 w 149225"/>
              <a:gd name="T5" fmla="*/ 2708798 h 2843212"/>
              <a:gd name="T6" fmla="*/ 14986 w 149225"/>
              <a:gd name="T7" fmla="*/ 2709170 h 2843212"/>
              <a:gd name="T8" fmla="*/ 82931 w 149225"/>
              <a:gd name="T9" fmla="*/ 2843218 h 2843212"/>
              <a:gd name="T10" fmla="*/ 149225 w 149225"/>
              <a:gd name="T11" fmla="*/ 2708281 h 2843212"/>
              <a:gd name="T12" fmla="*/ 93340 w 149225"/>
              <a:gd name="T13" fmla="*/ 2708651 h 2843212"/>
              <a:gd name="T14" fmla="*/ 93472 w 149225"/>
              <a:gd name="T15" fmla="*/ 2731014 h 2843212"/>
              <a:gd name="T16" fmla="*/ 93472 w 149225"/>
              <a:gd name="T17" fmla="*/ 2737237 h 2843212"/>
              <a:gd name="T18" fmla="*/ 88518 w 149225"/>
              <a:gd name="T19" fmla="*/ 2742317 h 2843212"/>
              <a:gd name="T20" fmla="*/ 76200 w 149225"/>
              <a:gd name="T21" fmla="*/ 2742444 h 2843212"/>
              <a:gd name="T22" fmla="*/ 71247 w 149225"/>
              <a:gd name="T23" fmla="*/ 2737364 h 2843212"/>
              <a:gd name="T24" fmla="*/ 55759 w 149225"/>
              <a:gd name="T25" fmla="*/ 134758 h 2843212"/>
              <a:gd name="T26" fmla="*/ 55626 w 149225"/>
              <a:gd name="T27" fmla="*/ 112395 h 2843212"/>
              <a:gd name="T28" fmla="*/ 55626 w 149225"/>
              <a:gd name="T29" fmla="*/ 106172 h 2843212"/>
              <a:gd name="T30" fmla="*/ 60579 w 149225"/>
              <a:gd name="T31" fmla="*/ 101091 h 2843212"/>
              <a:gd name="T32" fmla="*/ 73025 w 149225"/>
              <a:gd name="T33" fmla="*/ 100964 h 2843212"/>
              <a:gd name="T34" fmla="*/ 78105 w 149225"/>
              <a:gd name="T35" fmla="*/ 106045 h 2843212"/>
              <a:gd name="T36" fmla="*/ 78105 w 149225"/>
              <a:gd name="T37" fmla="*/ 112267 h 2843212"/>
              <a:gd name="T38" fmla="*/ 78236 w 149225"/>
              <a:gd name="T39" fmla="*/ 134609 h 2843212"/>
              <a:gd name="T40" fmla="*/ 134112 w 149225"/>
              <a:gd name="T41" fmla="*/ 134238 h 2843212"/>
              <a:gd name="T42" fmla="*/ 66167 w 149225"/>
              <a:gd name="T43" fmla="*/ 0 h 2843212"/>
              <a:gd name="T44" fmla="*/ 0 w 149225"/>
              <a:gd name="T45" fmla="*/ 135127 h 2843212"/>
              <a:gd name="T46" fmla="*/ 55759 w 149225"/>
              <a:gd name="T47" fmla="*/ 134758 h 2843212"/>
              <a:gd name="T48" fmla="*/ 78236 w 149225"/>
              <a:gd name="T49" fmla="*/ 134609 h 2843212"/>
              <a:gd name="T50" fmla="*/ 55759 w 149225"/>
              <a:gd name="T51" fmla="*/ 134758 h 2843212"/>
              <a:gd name="T52" fmla="*/ 71113 w 149225"/>
              <a:gd name="T53" fmla="*/ 2708798 h 2843212"/>
              <a:gd name="T54" fmla="*/ 93340 w 149225"/>
              <a:gd name="T55" fmla="*/ 2708651 h 2843212"/>
              <a:gd name="T56" fmla="*/ 78236 w 149225"/>
              <a:gd name="T57" fmla="*/ 134609 h 28432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9225" h="2843212">
                <a:moveTo>
                  <a:pt x="71247" y="2737358"/>
                </a:moveTo>
                <a:lnTo>
                  <a:pt x="71247" y="2731135"/>
                </a:lnTo>
                <a:lnTo>
                  <a:pt x="71113" y="2708792"/>
                </a:lnTo>
                <a:lnTo>
                  <a:pt x="14986" y="2709164"/>
                </a:lnTo>
                <a:lnTo>
                  <a:pt x="82931" y="2843212"/>
                </a:lnTo>
                <a:lnTo>
                  <a:pt x="149225" y="2708275"/>
                </a:lnTo>
                <a:lnTo>
                  <a:pt x="93340" y="2708645"/>
                </a:lnTo>
                <a:lnTo>
                  <a:pt x="93472" y="2731008"/>
                </a:lnTo>
                <a:lnTo>
                  <a:pt x="93472" y="2737231"/>
                </a:lnTo>
                <a:lnTo>
                  <a:pt x="88518" y="2742311"/>
                </a:lnTo>
                <a:lnTo>
                  <a:pt x="76200" y="2742438"/>
                </a:lnTo>
                <a:lnTo>
                  <a:pt x="71247" y="2737358"/>
                </a:lnTo>
                <a:close/>
              </a:path>
              <a:path w="149225" h="2843212">
                <a:moveTo>
                  <a:pt x="55759" y="134758"/>
                </a:moveTo>
                <a:lnTo>
                  <a:pt x="55626" y="112395"/>
                </a:lnTo>
                <a:lnTo>
                  <a:pt x="55626" y="106172"/>
                </a:lnTo>
                <a:lnTo>
                  <a:pt x="60579" y="101091"/>
                </a:lnTo>
                <a:lnTo>
                  <a:pt x="73025" y="100964"/>
                </a:lnTo>
                <a:lnTo>
                  <a:pt x="78105" y="106045"/>
                </a:lnTo>
                <a:lnTo>
                  <a:pt x="78105" y="112267"/>
                </a:lnTo>
                <a:lnTo>
                  <a:pt x="78236" y="134609"/>
                </a:lnTo>
                <a:lnTo>
                  <a:pt x="134112" y="134238"/>
                </a:lnTo>
                <a:lnTo>
                  <a:pt x="66167" y="0"/>
                </a:lnTo>
                <a:lnTo>
                  <a:pt x="0" y="135127"/>
                </a:lnTo>
                <a:lnTo>
                  <a:pt x="55759" y="134758"/>
                </a:lnTo>
                <a:close/>
              </a:path>
              <a:path w="149225" h="2843212">
                <a:moveTo>
                  <a:pt x="78236" y="134609"/>
                </a:moveTo>
                <a:lnTo>
                  <a:pt x="55759" y="134758"/>
                </a:lnTo>
                <a:lnTo>
                  <a:pt x="71113" y="2708792"/>
                </a:lnTo>
                <a:lnTo>
                  <a:pt x="93340" y="2708645"/>
                </a:lnTo>
                <a:lnTo>
                  <a:pt x="78236" y="1346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161" name="object 28"/>
          <p:cNvSpPr>
            <a:spLocks/>
          </p:cNvSpPr>
          <p:nvPr/>
        </p:nvSpPr>
        <p:spPr bwMode="auto">
          <a:xfrm>
            <a:off x="2886075" y="2930525"/>
            <a:ext cx="38100" cy="2641600"/>
          </a:xfrm>
          <a:custGeom>
            <a:avLst/>
            <a:gdLst>
              <a:gd name="T0" fmla="*/ 23402 w 37845"/>
              <a:gd name="T1" fmla="*/ 11308 h 2641473"/>
              <a:gd name="T2" fmla="*/ 39401 w 37845"/>
              <a:gd name="T3" fmla="*/ 2630799 h 2641473"/>
              <a:gd name="T4" fmla="*/ 39401 w 37845"/>
              <a:gd name="T5" fmla="*/ 2637028 h 2641473"/>
              <a:gd name="T6" fmla="*/ 34245 w 37845"/>
              <a:gd name="T7" fmla="*/ 2642108 h 2641473"/>
              <a:gd name="T8" fmla="*/ 27898 w 37845"/>
              <a:gd name="T9" fmla="*/ 2642235 h 2641473"/>
              <a:gd name="T10" fmla="*/ 21419 w 37845"/>
              <a:gd name="T11" fmla="*/ 2642235 h 2641473"/>
              <a:gd name="T12" fmla="*/ 16262 w 37845"/>
              <a:gd name="T13" fmla="*/ 2637155 h 2641473"/>
              <a:gd name="T14" fmla="*/ 16262 w 37845"/>
              <a:gd name="T15" fmla="*/ 2630926 h 2641473"/>
              <a:gd name="T16" fmla="*/ 0 w 37845"/>
              <a:gd name="T17" fmla="*/ 11436 h 2641473"/>
              <a:gd name="T18" fmla="*/ 0 w 37845"/>
              <a:gd name="T19" fmla="*/ 5207 h 2641473"/>
              <a:gd name="T20" fmla="*/ 5157 w 37845"/>
              <a:gd name="T21" fmla="*/ 126 h 2641473"/>
              <a:gd name="T22" fmla="*/ 11634 w 37845"/>
              <a:gd name="T23" fmla="*/ 0 h 2641473"/>
              <a:gd name="T24" fmla="*/ 18113 w 37845"/>
              <a:gd name="T25" fmla="*/ 0 h 2641473"/>
              <a:gd name="T26" fmla="*/ 23402 w 37845"/>
              <a:gd name="T27" fmla="*/ 5080 h 2641473"/>
              <a:gd name="T28" fmla="*/ 23402 w 37845"/>
              <a:gd name="T29" fmla="*/ 11308 h 26414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845" h="2641473">
                <a:moveTo>
                  <a:pt x="22478" y="11302"/>
                </a:moveTo>
                <a:lnTo>
                  <a:pt x="37845" y="2630043"/>
                </a:lnTo>
                <a:lnTo>
                  <a:pt x="37845" y="2636266"/>
                </a:lnTo>
                <a:lnTo>
                  <a:pt x="32892" y="2641346"/>
                </a:lnTo>
                <a:lnTo>
                  <a:pt x="26796" y="2641473"/>
                </a:lnTo>
                <a:lnTo>
                  <a:pt x="20573" y="2641473"/>
                </a:lnTo>
                <a:lnTo>
                  <a:pt x="15620" y="2636393"/>
                </a:lnTo>
                <a:lnTo>
                  <a:pt x="15620" y="2630170"/>
                </a:lnTo>
                <a:lnTo>
                  <a:pt x="0" y="11430"/>
                </a:lnTo>
                <a:lnTo>
                  <a:pt x="0" y="5207"/>
                </a:lnTo>
                <a:lnTo>
                  <a:pt x="4953" y="126"/>
                </a:lnTo>
                <a:lnTo>
                  <a:pt x="11175" y="0"/>
                </a:lnTo>
                <a:lnTo>
                  <a:pt x="17398" y="0"/>
                </a:lnTo>
                <a:lnTo>
                  <a:pt x="22478" y="5080"/>
                </a:lnTo>
                <a:lnTo>
                  <a:pt x="22478" y="11302"/>
                </a:lnTo>
                <a:close/>
              </a:path>
            </a:pathLst>
          </a:custGeom>
          <a:noFill/>
          <a:ln w="317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62" name="object 29"/>
          <p:cNvSpPr>
            <a:spLocks/>
          </p:cNvSpPr>
          <p:nvPr/>
        </p:nvSpPr>
        <p:spPr bwMode="auto">
          <a:xfrm>
            <a:off x="2830514" y="2828925"/>
            <a:ext cx="134937" cy="134938"/>
          </a:xfrm>
          <a:custGeom>
            <a:avLst/>
            <a:gdLst>
              <a:gd name="T0" fmla="*/ 0 w 134112"/>
              <a:gd name="T1" fmla="*/ 133997 h 135127"/>
              <a:gd name="T2" fmla="*/ 68648 w 134112"/>
              <a:gd name="T3" fmla="*/ 0 h 135127"/>
              <a:gd name="T4" fmla="*/ 139138 w 134112"/>
              <a:gd name="T5" fmla="*/ 133116 h 135127"/>
              <a:gd name="T6" fmla="*/ 0 w 134112"/>
              <a:gd name="T7" fmla="*/ 133997 h 1351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112" h="135127">
                <a:moveTo>
                  <a:pt x="0" y="135127"/>
                </a:moveTo>
                <a:lnTo>
                  <a:pt x="66167" y="0"/>
                </a:lnTo>
                <a:lnTo>
                  <a:pt x="134112" y="134238"/>
                </a:lnTo>
                <a:lnTo>
                  <a:pt x="0" y="13512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63" name="object 30"/>
          <p:cNvSpPr>
            <a:spLocks/>
          </p:cNvSpPr>
          <p:nvPr/>
        </p:nvSpPr>
        <p:spPr bwMode="auto">
          <a:xfrm>
            <a:off x="2844800" y="5537200"/>
            <a:ext cx="134938" cy="134938"/>
          </a:xfrm>
          <a:custGeom>
            <a:avLst/>
            <a:gdLst>
              <a:gd name="T0" fmla="*/ 138493 w 134238"/>
              <a:gd name="T1" fmla="*/ 0 h 134937"/>
              <a:gd name="T2" fmla="*/ 70098 w 134238"/>
              <a:gd name="T3" fmla="*/ 134943 h 134937"/>
              <a:gd name="T4" fmla="*/ 0 w 134238"/>
              <a:gd name="T5" fmla="*/ 888 h 134937"/>
              <a:gd name="T6" fmla="*/ 138493 w 134238"/>
              <a:gd name="T7" fmla="*/ 0 h 1349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238" h="134937">
                <a:moveTo>
                  <a:pt x="134238" y="0"/>
                </a:moveTo>
                <a:lnTo>
                  <a:pt x="67944" y="134937"/>
                </a:lnTo>
                <a:lnTo>
                  <a:pt x="0" y="888"/>
                </a:lnTo>
                <a:lnTo>
                  <a:pt x="134238"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64" name="object 12"/>
          <p:cNvSpPr>
            <a:spLocks/>
          </p:cNvSpPr>
          <p:nvPr/>
        </p:nvSpPr>
        <p:spPr bwMode="auto">
          <a:xfrm>
            <a:off x="5307014" y="2139950"/>
            <a:ext cx="160337" cy="1328738"/>
          </a:xfrm>
          <a:custGeom>
            <a:avLst/>
            <a:gdLst>
              <a:gd name="T0" fmla="*/ 160652 w 160274"/>
              <a:gd name="T1" fmla="*/ 0 h 1328801"/>
              <a:gd name="T2" fmla="*/ 137011 w 160274"/>
              <a:gd name="T3" fmla="*/ 4891 h 1328801"/>
              <a:gd name="T4" fmla="*/ 116146 w 160274"/>
              <a:gd name="T5" fmla="*/ 18585 h 1328801"/>
              <a:gd name="T6" fmla="*/ 99122 w 160274"/>
              <a:gd name="T7" fmla="*/ 39624 h 1328801"/>
              <a:gd name="T8" fmla="*/ 87008 w 160274"/>
              <a:gd name="T9" fmla="*/ 66544 h 1328801"/>
              <a:gd name="T10" fmla="*/ 80872 w 160274"/>
              <a:gd name="T11" fmla="*/ 97876 h 1328801"/>
              <a:gd name="T12" fmla="*/ 80329 w 160274"/>
              <a:gd name="T13" fmla="*/ 110841 h 1328801"/>
              <a:gd name="T14" fmla="*/ 80329 w 160274"/>
              <a:gd name="T15" fmla="*/ 553564 h 1328801"/>
              <a:gd name="T16" fmla="*/ 79413 w 160274"/>
              <a:gd name="T17" fmla="*/ 570295 h 1328801"/>
              <a:gd name="T18" fmla="*/ 76766 w 160274"/>
              <a:gd name="T19" fmla="*/ 586233 h 1328801"/>
              <a:gd name="T20" fmla="*/ 72517 w 160274"/>
              <a:gd name="T21" fmla="*/ 601196 h 1328801"/>
              <a:gd name="T22" fmla="*/ 66803 w 160274"/>
              <a:gd name="T23" fmla="*/ 615008 h 1328801"/>
              <a:gd name="T24" fmla="*/ 59754 w 160274"/>
              <a:gd name="T25" fmla="*/ 627477 h 1328801"/>
              <a:gd name="T26" fmla="*/ 51508 w 160274"/>
              <a:gd name="T27" fmla="*/ 638432 h 1328801"/>
              <a:gd name="T28" fmla="*/ 42199 w 160274"/>
              <a:gd name="T29" fmla="*/ 647681 h 1328801"/>
              <a:gd name="T30" fmla="*/ 31955 w 160274"/>
              <a:gd name="T31" fmla="*/ 655055 h 1328801"/>
              <a:gd name="T32" fmla="*/ 20908 w 160274"/>
              <a:gd name="T33" fmla="*/ 660366 h 1328801"/>
              <a:gd name="T34" fmla="*/ 9205 w 160274"/>
              <a:gd name="T35" fmla="*/ 663432 h 1328801"/>
              <a:gd name="T36" fmla="*/ 0 w 160274"/>
              <a:gd name="T37" fmla="*/ 664151 h 1328801"/>
              <a:gd name="T38" fmla="*/ 12103 w 160274"/>
              <a:gd name="T39" fmla="*/ 665398 h 1328801"/>
              <a:gd name="T40" fmla="*/ 34491 w 160274"/>
              <a:gd name="T41" fmla="*/ 674877 h 1328801"/>
              <a:gd name="T42" fmla="*/ 53565 w 160274"/>
              <a:gd name="T43" fmla="*/ 692426 h 1328801"/>
              <a:gd name="T44" fmla="*/ 68268 w 160274"/>
              <a:gd name="T45" fmla="*/ 716588 h 1328801"/>
              <a:gd name="T46" fmla="*/ 77523 w 160274"/>
              <a:gd name="T47" fmla="*/ 745900 h 1328801"/>
              <a:gd name="T48" fmla="*/ 80329 w 160274"/>
              <a:gd name="T49" fmla="*/ 774986 h 1328801"/>
              <a:gd name="T50" fmla="*/ 80329 w 160274"/>
              <a:gd name="T51" fmla="*/ 1217709 h 1328801"/>
              <a:gd name="T52" fmla="*/ 81237 w 160274"/>
              <a:gd name="T53" fmla="*/ 1234431 h 1328801"/>
              <a:gd name="T54" fmla="*/ 83880 w 160274"/>
              <a:gd name="T55" fmla="*/ 1250372 h 1328801"/>
              <a:gd name="T56" fmla="*/ 88123 w 160274"/>
              <a:gd name="T57" fmla="*/ 1265338 h 1328801"/>
              <a:gd name="T58" fmla="*/ 93828 w 160274"/>
              <a:gd name="T59" fmla="*/ 1279153 h 1328801"/>
              <a:gd name="T60" fmla="*/ 100868 w 160274"/>
              <a:gd name="T61" fmla="*/ 1291640 h 1328801"/>
              <a:gd name="T62" fmla="*/ 109103 w 160274"/>
              <a:gd name="T63" fmla="*/ 1302606 h 1328801"/>
              <a:gd name="T64" fmla="*/ 118402 w 160274"/>
              <a:gd name="T65" fmla="*/ 1311880 h 1328801"/>
              <a:gd name="T66" fmla="*/ 128635 w 160274"/>
              <a:gd name="T67" fmla="*/ 1319268 h 1328801"/>
              <a:gd name="T68" fmla="*/ 139666 w 160274"/>
              <a:gd name="T69" fmla="*/ 1324600 h 1328801"/>
              <a:gd name="T70" fmla="*/ 151356 w 160274"/>
              <a:gd name="T71" fmla="*/ 1327688 h 1328801"/>
              <a:gd name="T72" fmla="*/ 160652 w 160274"/>
              <a:gd name="T73" fmla="*/ 1328423 h 13288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0274" h="1328801">
                <a:moveTo>
                  <a:pt x="160274" y="0"/>
                </a:moveTo>
                <a:lnTo>
                  <a:pt x="136687" y="4891"/>
                </a:lnTo>
                <a:lnTo>
                  <a:pt x="115870" y="18591"/>
                </a:lnTo>
                <a:lnTo>
                  <a:pt x="98888" y="39636"/>
                </a:lnTo>
                <a:lnTo>
                  <a:pt x="86804" y="66562"/>
                </a:lnTo>
                <a:lnTo>
                  <a:pt x="80680" y="97906"/>
                </a:lnTo>
                <a:lnTo>
                  <a:pt x="80137" y="110871"/>
                </a:lnTo>
                <a:lnTo>
                  <a:pt x="80137" y="553720"/>
                </a:lnTo>
                <a:lnTo>
                  <a:pt x="79227" y="570457"/>
                </a:lnTo>
                <a:lnTo>
                  <a:pt x="76586" y="586401"/>
                </a:lnTo>
                <a:lnTo>
                  <a:pt x="72349" y="601370"/>
                </a:lnTo>
                <a:lnTo>
                  <a:pt x="66647" y="615182"/>
                </a:lnTo>
                <a:lnTo>
                  <a:pt x="59616" y="627657"/>
                </a:lnTo>
                <a:lnTo>
                  <a:pt x="51388" y="638612"/>
                </a:lnTo>
                <a:lnTo>
                  <a:pt x="42097" y="647867"/>
                </a:lnTo>
                <a:lnTo>
                  <a:pt x="31877" y="655241"/>
                </a:lnTo>
                <a:lnTo>
                  <a:pt x="20860" y="660552"/>
                </a:lnTo>
                <a:lnTo>
                  <a:pt x="9181" y="663618"/>
                </a:lnTo>
                <a:lnTo>
                  <a:pt x="0" y="664337"/>
                </a:lnTo>
                <a:lnTo>
                  <a:pt x="12073" y="665590"/>
                </a:lnTo>
                <a:lnTo>
                  <a:pt x="34407" y="675069"/>
                </a:lnTo>
                <a:lnTo>
                  <a:pt x="53439" y="692624"/>
                </a:lnTo>
                <a:lnTo>
                  <a:pt x="68106" y="716792"/>
                </a:lnTo>
                <a:lnTo>
                  <a:pt x="77343" y="746110"/>
                </a:lnTo>
                <a:lnTo>
                  <a:pt x="80137" y="775208"/>
                </a:lnTo>
                <a:lnTo>
                  <a:pt x="80137" y="1218057"/>
                </a:lnTo>
                <a:lnTo>
                  <a:pt x="81045" y="1234785"/>
                </a:lnTo>
                <a:lnTo>
                  <a:pt x="83682" y="1250726"/>
                </a:lnTo>
                <a:lnTo>
                  <a:pt x="87913" y="1265698"/>
                </a:lnTo>
                <a:lnTo>
                  <a:pt x="93606" y="1279519"/>
                </a:lnTo>
                <a:lnTo>
                  <a:pt x="100628" y="1292006"/>
                </a:lnTo>
                <a:lnTo>
                  <a:pt x="108845" y="1302978"/>
                </a:lnTo>
                <a:lnTo>
                  <a:pt x="118124" y="1312252"/>
                </a:lnTo>
                <a:lnTo>
                  <a:pt x="128332" y="1319646"/>
                </a:lnTo>
                <a:lnTo>
                  <a:pt x="139336" y="1324978"/>
                </a:lnTo>
                <a:lnTo>
                  <a:pt x="151002" y="1328066"/>
                </a:lnTo>
                <a:lnTo>
                  <a:pt x="160274" y="1328801"/>
                </a:lnTo>
              </a:path>
            </a:pathLst>
          </a:custGeom>
          <a:noFill/>
          <a:ln w="1746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65" name="object 10"/>
          <p:cNvSpPr>
            <a:spLocks/>
          </p:cNvSpPr>
          <p:nvPr/>
        </p:nvSpPr>
        <p:spPr bwMode="auto">
          <a:xfrm>
            <a:off x="5307014" y="3557589"/>
            <a:ext cx="160337" cy="1328737"/>
          </a:xfrm>
          <a:custGeom>
            <a:avLst/>
            <a:gdLst>
              <a:gd name="T0" fmla="*/ 160652 w 160274"/>
              <a:gd name="T1" fmla="*/ 0 h 1328674"/>
              <a:gd name="T2" fmla="*/ 136977 w 160274"/>
              <a:gd name="T3" fmla="*/ 4893 h 1328674"/>
              <a:gd name="T4" fmla="*/ 116089 w 160274"/>
              <a:gd name="T5" fmla="*/ 18604 h 1328674"/>
              <a:gd name="T6" fmla="*/ 99056 w 160274"/>
              <a:gd name="T7" fmla="*/ 39661 h 1328674"/>
              <a:gd name="T8" fmla="*/ 86952 w 160274"/>
              <a:gd name="T9" fmla="*/ 66599 h 1328674"/>
              <a:gd name="T10" fmla="*/ 80851 w 160274"/>
              <a:gd name="T11" fmla="*/ 97958 h 1328674"/>
              <a:gd name="T12" fmla="*/ 80329 w 160274"/>
              <a:gd name="T13" fmla="*/ 110647 h 1328674"/>
              <a:gd name="T14" fmla="*/ 80329 w 160274"/>
              <a:gd name="T15" fmla="*/ 553749 h 1328674"/>
              <a:gd name="T16" fmla="*/ 79414 w 160274"/>
              <a:gd name="T17" fmla="*/ 570454 h 1328674"/>
              <a:gd name="T18" fmla="*/ 76771 w 160274"/>
              <a:gd name="T19" fmla="*/ 586383 h 1328674"/>
              <a:gd name="T20" fmla="*/ 72528 w 160274"/>
              <a:gd name="T21" fmla="*/ 601353 h 1328674"/>
              <a:gd name="T22" fmla="*/ 66823 w 160274"/>
              <a:gd name="T23" fmla="*/ 615173 h 1328674"/>
              <a:gd name="T24" fmla="*/ 59783 w 160274"/>
              <a:gd name="T25" fmla="*/ 627671 h 1328674"/>
              <a:gd name="T26" fmla="*/ 51548 w 160274"/>
              <a:gd name="T27" fmla="*/ 638652 h 1328674"/>
              <a:gd name="T28" fmla="*/ 42251 w 160274"/>
              <a:gd name="T29" fmla="*/ 647943 h 1328674"/>
              <a:gd name="T30" fmla="*/ 32019 w 160274"/>
              <a:gd name="T31" fmla="*/ 655349 h 1328674"/>
              <a:gd name="T32" fmla="*/ 20985 w 160274"/>
              <a:gd name="T33" fmla="*/ 660691 h 1328674"/>
              <a:gd name="T34" fmla="*/ 9295 w 160274"/>
              <a:gd name="T35" fmla="*/ 663786 h 1328674"/>
              <a:gd name="T36" fmla="*/ 0 w 160274"/>
              <a:gd name="T37" fmla="*/ 664529 h 1328674"/>
              <a:gd name="T38" fmla="*/ 12121 w 160274"/>
              <a:gd name="T39" fmla="*/ 665782 h 1328674"/>
              <a:gd name="T40" fmla="*/ 34538 w 160274"/>
              <a:gd name="T41" fmla="*/ 675265 h 1328674"/>
              <a:gd name="T42" fmla="*/ 53629 w 160274"/>
              <a:gd name="T43" fmla="*/ 692832 h 1328674"/>
              <a:gd name="T44" fmla="*/ 68331 w 160274"/>
              <a:gd name="T45" fmla="*/ 717012 h 1328674"/>
              <a:gd name="T46" fmla="*/ 77565 w 160274"/>
              <a:gd name="T47" fmla="*/ 746341 h 1328674"/>
              <a:gd name="T48" fmla="*/ 80329 w 160274"/>
              <a:gd name="T49" fmla="*/ 775176 h 1328674"/>
              <a:gd name="T50" fmla="*/ 80329 w 160274"/>
              <a:gd name="T51" fmla="*/ 1218405 h 1328674"/>
              <a:gd name="T52" fmla="*/ 81238 w 160274"/>
              <a:gd name="T53" fmla="*/ 1235090 h 1328674"/>
              <a:gd name="T54" fmla="*/ 83885 w 160274"/>
              <a:gd name="T55" fmla="*/ 1250998 h 1328674"/>
              <a:gd name="T56" fmla="*/ 88134 w 160274"/>
              <a:gd name="T57" fmla="*/ 1265956 h 1328674"/>
              <a:gd name="T58" fmla="*/ 93848 w 160274"/>
              <a:gd name="T59" fmla="*/ 1279773 h 1328674"/>
              <a:gd name="T60" fmla="*/ 100897 w 160274"/>
              <a:gd name="T61" fmla="*/ 1292258 h 1328674"/>
              <a:gd name="T62" fmla="*/ 109143 w 160274"/>
              <a:gd name="T63" fmla="*/ 1303238 h 1328674"/>
              <a:gd name="T64" fmla="*/ 118455 w 160274"/>
              <a:gd name="T65" fmla="*/ 1312516 h 1328674"/>
              <a:gd name="T66" fmla="*/ 128700 w 160274"/>
              <a:gd name="T67" fmla="*/ 1319919 h 1328674"/>
              <a:gd name="T68" fmla="*/ 139743 w 160274"/>
              <a:gd name="T69" fmla="*/ 1325250 h 1328674"/>
              <a:gd name="T70" fmla="*/ 151447 w 160274"/>
              <a:gd name="T71" fmla="*/ 1328330 h 1328674"/>
              <a:gd name="T72" fmla="*/ 160652 w 160274"/>
              <a:gd name="T73" fmla="*/ 1329052 h 13286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0274" h="1328674">
                <a:moveTo>
                  <a:pt x="160274" y="0"/>
                </a:moveTo>
                <a:lnTo>
                  <a:pt x="136653" y="4893"/>
                </a:lnTo>
                <a:lnTo>
                  <a:pt x="115813" y="18598"/>
                </a:lnTo>
                <a:lnTo>
                  <a:pt x="98822" y="39649"/>
                </a:lnTo>
                <a:lnTo>
                  <a:pt x="86748" y="66581"/>
                </a:lnTo>
                <a:lnTo>
                  <a:pt x="80659" y="97928"/>
                </a:lnTo>
                <a:lnTo>
                  <a:pt x="80137" y="110617"/>
                </a:lnTo>
                <a:lnTo>
                  <a:pt x="80137" y="553593"/>
                </a:lnTo>
                <a:lnTo>
                  <a:pt x="79228" y="570292"/>
                </a:lnTo>
                <a:lnTo>
                  <a:pt x="76591" y="586215"/>
                </a:lnTo>
                <a:lnTo>
                  <a:pt x="72360" y="601179"/>
                </a:lnTo>
                <a:lnTo>
                  <a:pt x="66667" y="614999"/>
                </a:lnTo>
                <a:lnTo>
                  <a:pt x="59645" y="627491"/>
                </a:lnTo>
                <a:lnTo>
                  <a:pt x="51428" y="638472"/>
                </a:lnTo>
                <a:lnTo>
                  <a:pt x="42149" y="647757"/>
                </a:lnTo>
                <a:lnTo>
                  <a:pt x="31941" y="655163"/>
                </a:lnTo>
                <a:lnTo>
                  <a:pt x="20937" y="660505"/>
                </a:lnTo>
                <a:lnTo>
                  <a:pt x="9271" y="663600"/>
                </a:lnTo>
                <a:lnTo>
                  <a:pt x="0" y="664337"/>
                </a:lnTo>
                <a:lnTo>
                  <a:pt x="12091" y="665590"/>
                </a:lnTo>
                <a:lnTo>
                  <a:pt x="34454" y="675073"/>
                </a:lnTo>
                <a:lnTo>
                  <a:pt x="53503" y="692634"/>
                </a:lnTo>
                <a:lnTo>
                  <a:pt x="68169" y="716808"/>
                </a:lnTo>
                <a:lnTo>
                  <a:pt x="77385" y="746131"/>
                </a:lnTo>
                <a:lnTo>
                  <a:pt x="80137" y="774954"/>
                </a:lnTo>
                <a:lnTo>
                  <a:pt x="80137" y="1218057"/>
                </a:lnTo>
                <a:lnTo>
                  <a:pt x="81046" y="1234736"/>
                </a:lnTo>
                <a:lnTo>
                  <a:pt x="83687" y="1250644"/>
                </a:lnTo>
                <a:lnTo>
                  <a:pt x="87924" y="1265596"/>
                </a:lnTo>
                <a:lnTo>
                  <a:pt x="93626" y="1279407"/>
                </a:lnTo>
                <a:lnTo>
                  <a:pt x="100657" y="1291892"/>
                </a:lnTo>
                <a:lnTo>
                  <a:pt x="108885" y="1302866"/>
                </a:lnTo>
                <a:lnTo>
                  <a:pt x="118176" y="1312144"/>
                </a:lnTo>
                <a:lnTo>
                  <a:pt x="128396" y="1319541"/>
                </a:lnTo>
                <a:lnTo>
                  <a:pt x="139413" y="1324872"/>
                </a:lnTo>
                <a:lnTo>
                  <a:pt x="151092" y="1327952"/>
                </a:lnTo>
                <a:lnTo>
                  <a:pt x="160274" y="1328674"/>
                </a:lnTo>
              </a:path>
            </a:pathLst>
          </a:custGeom>
          <a:noFill/>
          <a:ln w="1746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66" name="object 11"/>
          <p:cNvSpPr>
            <a:spLocks/>
          </p:cNvSpPr>
          <p:nvPr/>
        </p:nvSpPr>
        <p:spPr bwMode="auto">
          <a:xfrm>
            <a:off x="5307014" y="4899025"/>
            <a:ext cx="160337" cy="1328738"/>
          </a:xfrm>
          <a:custGeom>
            <a:avLst/>
            <a:gdLst>
              <a:gd name="T0" fmla="*/ 160652 w 160274"/>
              <a:gd name="T1" fmla="*/ 0 h 1328737"/>
              <a:gd name="T2" fmla="*/ 137011 w 160274"/>
              <a:gd name="T3" fmla="*/ 4891 h 1328737"/>
              <a:gd name="T4" fmla="*/ 116146 w 160274"/>
              <a:gd name="T5" fmla="*/ 18591 h 1328737"/>
              <a:gd name="T6" fmla="*/ 99122 w 160274"/>
              <a:gd name="T7" fmla="*/ 39636 h 1328737"/>
              <a:gd name="T8" fmla="*/ 87008 w 160274"/>
              <a:gd name="T9" fmla="*/ 66562 h 1328737"/>
              <a:gd name="T10" fmla="*/ 80872 w 160274"/>
              <a:gd name="T11" fmla="*/ 97906 h 1328737"/>
              <a:gd name="T12" fmla="*/ 80329 w 160274"/>
              <a:gd name="T13" fmla="*/ 110870 h 1328737"/>
              <a:gd name="T14" fmla="*/ 80329 w 160274"/>
              <a:gd name="T15" fmla="*/ 553719 h 1328737"/>
              <a:gd name="T16" fmla="*/ 79413 w 160274"/>
              <a:gd name="T17" fmla="*/ 570457 h 1328737"/>
              <a:gd name="T18" fmla="*/ 76766 w 160274"/>
              <a:gd name="T19" fmla="*/ 586401 h 1328737"/>
              <a:gd name="T20" fmla="*/ 72517 w 160274"/>
              <a:gd name="T21" fmla="*/ 601370 h 1328737"/>
              <a:gd name="T22" fmla="*/ 66803 w 160274"/>
              <a:gd name="T23" fmla="*/ 615182 h 1328737"/>
              <a:gd name="T24" fmla="*/ 59754 w 160274"/>
              <a:gd name="T25" fmla="*/ 627657 h 1328737"/>
              <a:gd name="T26" fmla="*/ 51508 w 160274"/>
              <a:gd name="T27" fmla="*/ 638612 h 1328737"/>
              <a:gd name="T28" fmla="*/ 42199 w 160274"/>
              <a:gd name="T29" fmla="*/ 647867 h 1328737"/>
              <a:gd name="T30" fmla="*/ 31955 w 160274"/>
              <a:gd name="T31" fmla="*/ 655241 h 1328737"/>
              <a:gd name="T32" fmla="*/ 20908 w 160274"/>
              <a:gd name="T33" fmla="*/ 660552 h 1328737"/>
              <a:gd name="T34" fmla="*/ 9205 w 160274"/>
              <a:gd name="T35" fmla="*/ 663618 h 1328737"/>
              <a:gd name="T36" fmla="*/ 0 w 160274"/>
              <a:gd name="T37" fmla="*/ 664337 h 1328737"/>
              <a:gd name="T38" fmla="*/ 12103 w 160274"/>
              <a:gd name="T39" fmla="*/ 665596 h 1328737"/>
              <a:gd name="T40" fmla="*/ 34491 w 160274"/>
              <a:gd name="T41" fmla="*/ 675072 h 1328737"/>
              <a:gd name="T42" fmla="*/ 53565 w 160274"/>
              <a:gd name="T43" fmla="*/ 692625 h 1328737"/>
              <a:gd name="T44" fmla="*/ 68268 w 160274"/>
              <a:gd name="T45" fmla="*/ 716792 h 1328737"/>
              <a:gd name="T46" fmla="*/ 77523 w 160274"/>
              <a:gd name="T47" fmla="*/ 746112 h 1328737"/>
              <a:gd name="T48" fmla="*/ 80329 w 160274"/>
              <a:gd name="T49" fmla="*/ 775214 h 1328737"/>
              <a:gd name="T50" fmla="*/ 80329 w 160274"/>
              <a:gd name="T51" fmla="*/ 1218075 h 1328737"/>
              <a:gd name="T52" fmla="*/ 81238 w 160274"/>
              <a:gd name="T53" fmla="*/ 1234809 h 1328737"/>
              <a:gd name="T54" fmla="*/ 83883 w 160274"/>
              <a:gd name="T55" fmla="*/ 1250752 h 1328737"/>
              <a:gd name="T56" fmla="*/ 88130 w 160274"/>
              <a:gd name="T57" fmla="*/ 1265722 h 1328737"/>
              <a:gd name="T58" fmla="*/ 93840 w 160274"/>
              <a:gd name="T59" fmla="*/ 1279538 h 1328737"/>
              <a:gd name="T60" fmla="*/ 100885 w 160274"/>
              <a:gd name="T61" fmla="*/ 1292017 h 1328737"/>
              <a:gd name="T62" fmla="*/ 109127 w 160274"/>
              <a:gd name="T63" fmla="*/ 1302979 h 1328737"/>
              <a:gd name="T64" fmla="*/ 118433 w 160274"/>
              <a:gd name="T65" fmla="*/ 1312242 h 1328737"/>
              <a:gd name="T66" fmla="*/ 128674 w 160274"/>
              <a:gd name="T67" fmla="*/ 1319624 h 1328737"/>
              <a:gd name="T68" fmla="*/ 139712 w 160274"/>
              <a:gd name="T69" fmla="*/ 1324943 h 1328737"/>
              <a:gd name="T70" fmla="*/ 151410 w 160274"/>
              <a:gd name="T71" fmla="*/ 1328018 h 1328737"/>
              <a:gd name="T72" fmla="*/ 160652 w 160274"/>
              <a:gd name="T73" fmla="*/ 1328743 h 13287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0274" h="1328737">
                <a:moveTo>
                  <a:pt x="160274" y="0"/>
                </a:moveTo>
                <a:lnTo>
                  <a:pt x="136687" y="4891"/>
                </a:lnTo>
                <a:lnTo>
                  <a:pt x="115870" y="18591"/>
                </a:lnTo>
                <a:lnTo>
                  <a:pt x="98888" y="39636"/>
                </a:lnTo>
                <a:lnTo>
                  <a:pt x="86804" y="66562"/>
                </a:lnTo>
                <a:lnTo>
                  <a:pt x="80680" y="97906"/>
                </a:lnTo>
                <a:lnTo>
                  <a:pt x="80137" y="110870"/>
                </a:lnTo>
                <a:lnTo>
                  <a:pt x="80137" y="553719"/>
                </a:lnTo>
                <a:lnTo>
                  <a:pt x="79227" y="570457"/>
                </a:lnTo>
                <a:lnTo>
                  <a:pt x="76586" y="586401"/>
                </a:lnTo>
                <a:lnTo>
                  <a:pt x="72349" y="601370"/>
                </a:lnTo>
                <a:lnTo>
                  <a:pt x="66647" y="615182"/>
                </a:lnTo>
                <a:lnTo>
                  <a:pt x="59616" y="627657"/>
                </a:lnTo>
                <a:lnTo>
                  <a:pt x="51388" y="638612"/>
                </a:lnTo>
                <a:lnTo>
                  <a:pt x="42097" y="647867"/>
                </a:lnTo>
                <a:lnTo>
                  <a:pt x="31877" y="655241"/>
                </a:lnTo>
                <a:lnTo>
                  <a:pt x="20860" y="660552"/>
                </a:lnTo>
                <a:lnTo>
                  <a:pt x="9181" y="663618"/>
                </a:lnTo>
                <a:lnTo>
                  <a:pt x="0" y="664337"/>
                </a:lnTo>
                <a:lnTo>
                  <a:pt x="12073" y="665590"/>
                </a:lnTo>
                <a:lnTo>
                  <a:pt x="34407" y="675066"/>
                </a:lnTo>
                <a:lnTo>
                  <a:pt x="53439" y="692619"/>
                </a:lnTo>
                <a:lnTo>
                  <a:pt x="68106" y="716786"/>
                </a:lnTo>
                <a:lnTo>
                  <a:pt x="77343" y="746106"/>
                </a:lnTo>
                <a:lnTo>
                  <a:pt x="80137" y="775208"/>
                </a:lnTo>
                <a:lnTo>
                  <a:pt x="80137" y="1218069"/>
                </a:lnTo>
                <a:lnTo>
                  <a:pt x="81046" y="1234803"/>
                </a:lnTo>
                <a:lnTo>
                  <a:pt x="83685" y="1250746"/>
                </a:lnTo>
                <a:lnTo>
                  <a:pt x="87920" y="1265716"/>
                </a:lnTo>
                <a:lnTo>
                  <a:pt x="93618" y="1279532"/>
                </a:lnTo>
                <a:lnTo>
                  <a:pt x="100645" y="1292011"/>
                </a:lnTo>
                <a:lnTo>
                  <a:pt x="108869" y="1302973"/>
                </a:lnTo>
                <a:lnTo>
                  <a:pt x="118155" y="1312236"/>
                </a:lnTo>
                <a:lnTo>
                  <a:pt x="128371" y="1319618"/>
                </a:lnTo>
                <a:lnTo>
                  <a:pt x="139382" y="1324937"/>
                </a:lnTo>
                <a:lnTo>
                  <a:pt x="151056" y="1328012"/>
                </a:lnTo>
                <a:lnTo>
                  <a:pt x="160274" y="1328737"/>
                </a:lnTo>
              </a:path>
            </a:pathLst>
          </a:custGeom>
          <a:noFill/>
          <a:ln w="1746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67" name="object 9"/>
          <p:cNvSpPr txBox="1">
            <a:spLocks noChangeArrowheads="1"/>
          </p:cNvSpPr>
          <p:nvPr/>
        </p:nvSpPr>
        <p:spPr bwMode="auto">
          <a:xfrm>
            <a:off x="2133601" y="560388"/>
            <a:ext cx="802163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lnSpc>
                <a:spcPts val="3763"/>
              </a:lnSpc>
              <a:spcBef>
                <a:spcPts val="188"/>
              </a:spcBef>
              <a:buNone/>
            </a:pPr>
            <a:r>
              <a:rPr lang="es-ES_tradnl" altLang="en-US" sz="4400" dirty="0">
                <a:solidFill>
                  <a:schemeClr val="accent1"/>
                </a:solidFill>
              </a:rPr>
              <a:t>¿Qué es el CLASS?</a:t>
            </a:r>
          </a:p>
          <a:p>
            <a:pPr algn="ctr">
              <a:lnSpc>
                <a:spcPct val="102000"/>
              </a:lnSpc>
              <a:spcBef>
                <a:spcPts val="2463"/>
              </a:spcBef>
              <a:buNone/>
            </a:pPr>
            <a:r>
              <a:rPr lang="es-ES_tradnl" altLang="en-US" sz="1800" b="1" u="sng" dirty="0"/>
              <a:t>Instrumento de observación en aula</a:t>
            </a:r>
            <a:endParaRPr lang="es-ES_tradnl" altLang="en-US" sz="1800" dirty="0"/>
          </a:p>
        </p:txBody>
      </p:sp>
      <p:sp>
        <p:nvSpPr>
          <p:cNvPr id="5144" name="object 8"/>
          <p:cNvSpPr txBox="1">
            <a:spLocks noChangeArrowheads="1"/>
          </p:cNvSpPr>
          <p:nvPr/>
        </p:nvSpPr>
        <p:spPr bwMode="auto">
          <a:xfrm>
            <a:off x="5651500" y="2263775"/>
            <a:ext cx="3111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ts val="1938"/>
              </a:lnSpc>
              <a:spcBef>
                <a:spcPts val="100"/>
              </a:spcBef>
              <a:buNone/>
              <a:defRPr/>
            </a:pPr>
            <a:r>
              <a:rPr lang="es-ES_tradnl" altLang="en-US" sz="1800" kern="0" dirty="0">
                <a:latin typeface="+mj-lt"/>
                <a:ea typeface="Calibri"/>
                <a:cs typeface="Times New Roman" pitchFamily="18" charset="0"/>
                <a:sym typeface="Calibri"/>
              </a:rPr>
              <a:t>Ambiente (positivo o negativo),</a:t>
            </a:r>
          </a:p>
          <a:p>
            <a:pPr eaLnBrk="1" hangingPunct="1">
              <a:lnSpc>
                <a:spcPts val="2013"/>
              </a:lnSpc>
              <a:spcBef>
                <a:spcPct val="0"/>
              </a:spcBef>
              <a:buNone/>
              <a:defRPr/>
            </a:pPr>
            <a:r>
              <a:rPr lang="es-ES_tradnl" altLang="en-US" sz="1800" kern="0" dirty="0">
                <a:latin typeface="+mj-lt"/>
                <a:ea typeface="Calibri"/>
                <a:cs typeface="Times New Roman" pitchFamily="18" charset="0"/>
                <a:sym typeface="Calibri"/>
              </a:rPr>
              <a:t>sensibilidad del maestro, y</a:t>
            </a:r>
          </a:p>
          <a:p>
            <a:pPr eaLnBrk="1" hangingPunct="1">
              <a:lnSpc>
                <a:spcPts val="2038"/>
              </a:lnSpc>
              <a:spcBef>
                <a:spcPct val="0"/>
              </a:spcBef>
              <a:buNone/>
              <a:defRPr/>
            </a:pPr>
            <a:r>
              <a:rPr lang="es-ES_tradnl" altLang="en-US" sz="1800" kern="0" dirty="0">
                <a:latin typeface="+mj-lt"/>
                <a:ea typeface="Calibri"/>
                <a:cs typeface="Times New Roman" pitchFamily="18" charset="0"/>
                <a:sym typeface="Calibri"/>
              </a:rPr>
              <a:t>Consideración por las perspectivas de los estudiantes</a:t>
            </a:r>
          </a:p>
        </p:txBody>
      </p:sp>
      <p:sp>
        <p:nvSpPr>
          <p:cNvPr id="5145" name="object 7"/>
          <p:cNvSpPr txBox="1">
            <a:spLocks noChangeArrowheads="1"/>
          </p:cNvSpPr>
          <p:nvPr/>
        </p:nvSpPr>
        <p:spPr bwMode="auto">
          <a:xfrm>
            <a:off x="3486151" y="2509838"/>
            <a:ext cx="9953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1938"/>
              </a:lnSpc>
              <a:spcBef>
                <a:spcPts val="100"/>
              </a:spcBef>
              <a:buNone/>
              <a:defRPr/>
            </a:pPr>
            <a:r>
              <a:rPr lang="es-ES_tradnl" altLang="en-US" sz="1800" kern="0" dirty="0">
                <a:latin typeface="+mj-lt"/>
                <a:ea typeface="Calibri"/>
                <a:cs typeface="Times New Roman" pitchFamily="18" charset="0"/>
                <a:sym typeface="Calibri"/>
              </a:rPr>
              <a:t>Apoyo emocional</a:t>
            </a:r>
          </a:p>
        </p:txBody>
      </p:sp>
      <p:sp>
        <p:nvSpPr>
          <p:cNvPr id="5146" name="object 6"/>
          <p:cNvSpPr txBox="1">
            <a:spLocks noChangeArrowheads="1"/>
          </p:cNvSpPr>
          <p:nvPr/>
        </p:nvSpPr>
        <p:spPr bwMode="auto">
          <a:xfrm>
            <a:off x="5638801" y="3886201"/>
            <a:ext cx="31464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ts val="1938"/>
              </a:lnSpc>
              <a:spcBef>
                <a:spcPts val="100"/>
              </a:spcBef>
              <a:buNone/>
              <a:defRPr/>
            </a:pPr>
            <a:r>
              <a:rPr lang="es-ES_tradnl" altLang="en-US" sz="1800" kern="0">
                <a:latin typeface="+mj-lt"/>
                <a:ea typeface="Calibri"/>
                <a:cs typeface="Times New Roman" pitchFamily="18" charset="0"/>
                <a:sym typeface="Calibri"/>
              </a:rPr>
              <a:t>Manejo de comportamiento,</a:t>
            </a:r>
          </a:p>
          <a:p>
            <a:pPr eaLnBrk="1" hangingPunct="1">
              <a:lnSpc>
                <a:spcPts val="2025"/>
              </a:lnSpc>
              <a:spcBef>
                <a:spcPct val="0"/>
              </a:spcBef>
              <a:buNone/>
              <a:defRPr/>
            </a:pPr>
            <a:r>
              <a:rPr lang="es-ES_tradnl" altLang="en-US" sz="1800" kern="0">
                <a:latin typeface="+mj-lt"/>
                <a:ea typeface="Calibri"/>
                <a:cs typeface="Times New Roman" pitchFamily="18" charset="0"/>
                <a:sym typeface="Calibri"/>
              </a:rPr>
              <a:t>productividad, y formatos pedagógicos de aprendizaje</a:t>
            </a:r>
          </a:p>
        </p:txBody>
      </p:sp>
      <p:sp>
        <p:nvSpPr>
          <p:cNvPr id="5147" name="object 5"/>
          <p:cNvSpPr txBox="1">
            <a:spLocks noChangeArrowheads="1"/>
          </p:cNvSpPr>
          <p:nvPr/>
        </p:nvSpPr>
        <p:spPr bwMode="auto">
          <a:xfrm>
            <a:off x="3276601" y="4044950"/>
            <a:ext cx="12938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651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1938"/>
              </a:lnSpc>
              <a:spcBef>
                <a:spcPts val="100"/>
              </a:spcBef>
              <a:buNone/>
              <a:defRPr/>
            </a:pPr>
            <a:r>
              <a:rPr lang="es-ES_tradnl" altLang="en-US" sz="1800" kern="0">
                <a:latin typeface="+mj-lt"/>
                <a:ea typeface="Calibri"/>
                <a:cs typeface="Times New Roman" pitchFamily="18" charset="0"/>
                <a:sym typeface="Calibri"/>
              </a:rPr>
              <a:t>Organización del aula</a:t>
            </a:r>
          </a:p>
        </p:txBody>
      </p:sp>
      <p:sp>
        <p:nvSpPr>
          <p:cNvPr id="5148" name="object 4"/>
          <p:cNvSpPr txBox="1">
            <a:spLocks noChangeArrowheads="1"/>
          </p:cNvSpPr>
          <p:nvPr/>
        </p:nvSpPr>
        <p:spPr bwMode="auto">
          <a:xfrm>
            <a:off x="5638800" y="5334000"/>
            <a:ext cx="37973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ts val="1938"/>
              </a:lnSpc>
              <a:spcBef>
                <a:spcPts val="100"/>
              </a:spcBef>
              <a:buNone/>
              <a:defRPr/>
            </a:pPr>
            <a:r>
              <a:rPr lang="es-ES_tradnl" altLang="en-US" sz="1800" kern="0">
                <a:latin typeface="+mj-lt"/>
                <a:ea typeface="Calibri"/>
                <a:cs typeface="Times New Roman" pitchFamily="18" charset="0"/>
                <a:sym typeface="Calibri"/>
              </a:rPr>
              <a:t>Desarrollo de conceptos, calidad de la retroalimentación, modelaje lingüistico</a:t>
            </a:r>
          </a:p>
        </p:txBody>
      </p:sp>
      <p:sp>
        <p:nvSpPr>
          <p:cNvPr id="5149" name="object 3"/>
          <p:cNvSpPr txBox="1">
            <a:spLocks noChangeArrowheads="1"/>
          </p:cNvSpPr>
          <p:nvPr/>
        </p:nvSpPr>
        <p:spPr bwMode="auto">
          <a:xfrm>
            <a:off x="3384551" y="5502275"/>
            <a:ext cx="12160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1938"/>
              </a:lnSpc>
              <a:spcBef>
                <a:spcPts val="100"/>
              </a:spcBef>
              <a:buNone/>
              <a:defRPr/>
            </a:pPr>
            <a:r>
              <a:rPr lang="es-ES_tradnl" altLang="en-US" sz="1800" kern="0">
                <a:latin typeface="+mj-lt"/>
                <a:ea typeface="Calibri"/>
                <a:cs typeface="Times New Roman" pitchFamily="18" charset="0"/>
                <a:sym typeface="Calibri"/>
              </a:rPr>
              <a:t>Apoyo pedagógico</a:t>
            </a:r>
          </a:p>
        </p:txBody>
      </p:sp>
      <p:sp>
        <p:nvSpPr>
          <p:cNvPr id="6174" name="object 2"/>
          <p:cNvSpPr txBox="1">
            <a:spLocks noChangeArrowheads="1"/>
          </p:cNvSpPr>
          <p:nvPr/>
        </p:nvSpPr>
        <p:spPr bwMode="auto">
          <a:xfrm>
            <a:off x="9936164" y="6461125"/>
            <a:ext cx="21907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nSpc>
                <a:spcPts val="1325"/>
              </a:lnSpc>
              <a:spcBef>
                <a:spcPts val="63"/>
              </a:spcBef>
              <a:buNone/>
            </a:pPr>
            <a:r>
              <a:rPr lang="en-US" altLang="en-US" sz="1200">
                <a:solidFill>
                  <a:srgbClr val="888888"/>
                </a:solidFill>
                <a:latin typeface="Arial" pitchFamily="34" charset="0"/>
              </a:rPr>
              <a:t>17</a:t>
            </a:r>
            <a:endParaRPr lang="en-US" altLang="en-US" sz="1200">
              <a:latin typeface="Arial" pitchFamily="34" charset="0"/>
            </a:endParaRPr>
          </a:p>
        </p:txBody>
      </p:sp>
      <p:pic>
        <p:nvPicPr>
          <p:cNvPr id="31" name="Picture 2">
            <a:extLst>
              <a:ext uri="{FF2B5EF4-FFF2-40B4-BE49-F238E27FC236}">
                <a16:creationId xmlns:a16="http://schemas.microsoft.com/office/drawing/2014/main" id="{C9080277-A6D9-4029-BD67-316261E03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167" y="5420412"/>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94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632759" y="2297098"/>
            <a:ext cx="6843694" cy="3320863"/>
            <a:chOff x="762000" y="1219200"/>
            <a:chExt cx="7635240" cy="2834640"/>
          </a:xfrm>
        </p:grpSpPr>
        <p:grpSp>
          <p:nvGrpSpPr>
            <p:cNvPr id="6" name="Group 28"/>
            <p:cNvGrpSpPr>
              <a:grpSpLocks/>
            </p:cNvGrpSpPr>
            <p:nvPr/>
          </p:nvGrpSpPr>
          <p:grpSpPr bwMode="auto">
            <a:xfrm>
              <a:off x="4648200" y="1219200"/>
              <a:ext cx="3749040" cy="2834640"/>
              <a:chOff x="0" y="0"/>
              <a:chExt cx="5114925" cy="3743325"/>
            </a:xfrm>
          </p:grpSpPr>
          <p:pic>
            <p:nvPicPr>
              <p:cNvPr id="12"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1149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562639" y="572189"/>
                <a:ext cx="1470505" cy="258218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sp>
            <p:nvSpPr>
              <p:cNvPr id="14" name="Rectangle 13"/>
              <p:cNvSpPr/>
              <p:nvPr/>
            </p:nvSpPr>
            <p:spPr>
              <a:xfrm>
                <a:off x="2028813" y="572189"/>
                <a:ext cx="1416363" cy="2582182"/>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sp>
            <p:nvSpPr>
              <p:cNvPr id="15" name="Rectangle 14"/>
              <p:cNvSpPr/>
              <p:nvPr/>
            </p:nvSpPr>
            <p:spPr>
              <a:xfrm>
                <a:off x="3447342" y="572189"/>
                <a:ext cx="1492161" cy="2582182"/>
              </a:xfrm>
              <a:prstGeom prst="rect">
                <a:avLst/>
              </a:prstGeom>
              <a:solidFill>
                <a:srgbClr val="245794">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grpSp>
        <p:grpSp>
          <p:nvGrpSpPr>
            <p:cNvPr id="7" name="Group 18"/>
            <p:cNvGrpSpPr>
              <a:grpSpLocks/>
            </p:cNvGrpSpPr>
            <p:nvPr/>
          </p:nvGrpSpPr>
          <p:grpSpPr bwMode="auto">
            <a:xfrm>
              <a:off x="762000" y="1219200"/>
              <a:ext cx="3749040" cy="2834640"/>
              <a:chOff x="0" y="0"/>
              <a:chExt cx="5114925" cy="3743325"/>
            </a:xfrm>
          </p:grpSpPr>
          <p:pic>
            <p:nvPicPr>
              <p:cNvPr id="8"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51149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63080" y="580572"/>
                <a:ext cx="1470505" cy="2580085"/>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sp>
            <p:nvSpPr>
              <p:cNvPr id="10" name="Rectangle 9"/>
              <p:cNvSpPr/>
              <p:nvPr/>
            </p:nvSpPr>
            <p:spPr>
              <a:xfrm>
                <a:off x="2029253" y="580572"/>
                <a:ext cx="1416363" cy="2580085"/>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sp>
            <p:nvSpPr>
              <p:cNvPr id="11" name="Rectangle 10"/>
              <p:cNvSpPr/>
              <p:nvPr/>
            </p:nvSpPr>
            <p:spPr>
              <a:xfrm>
                <a:off x="3447782" y="580572"/>
                <a:ext cx="1492161" cy="2580085"/>
              </a:xfrm>
              <a:prstGeom prst="rect">
                <a:avLst/>
              </a:prstGeom>
              <a:solidFill>
                <a:srgbClr val="24579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grpSp>
      </p:grpSp>
      <p:grpSp>
        <p:nvGrpSpPr>
          <p:cNvPr id="16" name="Group 34"/>
          <p:cNvGrpSpPr>
            <a:grpSpLocks/>
          </p:cNvGrpSpPr>
          <p:nvPr/>
        </p:nvGrpSpPr>
        <p:grpSpPr bwMode="auto">
          <a:xfrm>
            <a:off x="7929978" y="2312635"/>
            <a:ext cx="3347854" cy="3305326"/>
            <a:chOff x="-539211" y="-9431"/>
            <a:chExt cx="5114925" cy="3743325"/>
          </a:xfrm>
        </p:grpSpPr>
        <p:pic>
          <p:nvPicPr>
            <p:cNvPr id="17"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211" y="-9431"/>
              <a:ext cx="51149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101411" y="572189"/>
              <a:ext cx="1472543" cy="258008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sp>
          <p:nvSpPr>
            <p:cNvPr id="19" name="Rectangle 18"/>
            <p:cNvSpPr/>
            <p:nvPr/>
          </p:nvSpPr>
          <p:spPr>
            <a:xfrm>
              <a:off x="1501908" y="547380"/>
              <a:ext cx="1418406" cy="2580086"/>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sp>
          <p:nvSpPr>
            <p:cNvPr id="20" name="Rectangle 19"/>
            <p:cNvSpPr/>
            <p:nvPr/>
          </p:nvSpPr>
          <p:spPr>
            <a:xfrm>
              <a:off x="2920314" y="572189"/>
              <a:ext cx="1489868" cy="2580086"/>
            </a:xfrm>
            <a:prstGeom prst="rect">
              <a:avLst/>
            </a:prstGeom>
            <a:solidFill>
              <a:srgbClr val="24579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grpSp>
      <p:sp>
        <p:nvSpPr>
          <p:cNvPr id="21" name="object 9">
            <a:extLst>
              <a:ext uri="{FF2B5EF4-FFF2-40B4-BE49-F238E27FC236}">
                <a16:creationId xmlns:a16="http://schemas.microsoft.com/office/drawing/2014/main" id="{6B53E8B5-2470-4E82-A587-A6DAE1FA4A74}"/>
              </a:ext>
            </a:extLst>
          </p:cNvPr>
          <p:cNvSpPr txBox="1">
            <a:spLocks noChangeArrowheads="1"/>
          </p:cNvSpPr>
          <p:nvPr/>
        </p:nvSpPr>
        <p:spPr bwMode="auto">
          <a:xfrm>
            <a:off x="2186641" y="1094042"/>
            <a:ext cx="802163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lnSpc>
                <a:spcPts val="3763"/>
              </a:lnSpc>
              <a:spcBef>
                <a:spcPts val="188"/>
              </a:spcBef>
              <a:buNone/>
            </a:pPr>
            <a:r>
              <a:rPr lang="es-ES_tradnl" altLang="en-US" sz="4400" dirty="0">
                <a:solidFill>
                  <a:schemeClr val="accent1"/>
                </a:solidFill>
              </a:rPr>
              <a:t>El CLASS en Ecuador</a:t>
            </a:r>
          </a:p>
        </p:txBody>
      </p:sp>
      <p:pic>
        <p:nvPicPr>
          <p:cNvPr id="22" name="Picture 2">
            <a:extLst>
              <a:ext uri="{FF2B5EF4-FFF2-40B4-BE49-F238E27FC236}">
                <a16:creationId xmlns:a16="http://schemas.microsoft.com/office/drawing/2014/main" id="{606FEF06-4037-4C63-8C22-D30C252CF0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9167" y="5420412"/>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243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_tradnl" dirty="0">
                <a:solidFill>
                  <a:srgbClr val="0070C0"/>
                </a:solidFill>
              </a:rPr>
              <a:t>Resultados</a:t>
            </a:r>
          </a:p>
        </p:txBody>
      </p:sp>
      <p:sp>
        <p:nvSpPr>
          <p:cNvPr id="3" name="Content Placeholder 2"/>
          <p:cNvSpPr>
            <a:spLocks noGrp="1"/>
          </p:cNvSpPr>
          <p:nvPr>
            <p:ph idx="1"/>
          </p:nvPr>
        </p:nvSpPr>
        <p:spPr/>
        <p:txBody>
          <a:bodyPr>
            <a:normAutofit lnSpcReduction="10000"/>
          </a:bodyPr>
          <a:lstStyle/>
          <a:p>
            <a:r>
              <a:rPr lang="es-ES_tradnl" dirty="0"/>
              <a:t>Los niños asignados a maestros “novatos” (&lt;3 años de experiencia) aprenden sustancialmente menos (0.17 desviaciones estándar) que aquellos asignados a otros maestros</a:t>
            </a:r>
          </a:p>
          <a:p>
            <a:r>
              <a:rPr lang="es-ES_tradnl" dirty="0"/>
              <a:t>Los maestros que muestran mejor calidad de las interacciones son más efectivos: Un incremento en el CLASS de una desviación estándar conlleva un incremento en el aprendizaje de 0.18 desviaciones estándar</a:t>
            </a:r>
          </a:p>
          <a:p>
            <a:r>
              <a:rPr lang="es-ES_tradnl" dirty="0"/>
              <a:t>Ninguna de las otras características de los maestros—si tienen o no nombramiento, su coeficiente intelectual, su rendimiento en las pruebas que les aplica el Ministerio, su personalidad—predicen el aprendizaje</a:t>
            </a:r>
          </a:p>
          <a:p>
            <a:pPr lvl="2"/>
            <a:endParaRPr lang="es-ES_tradnl" dirty="0"/>
          </a:p>
        </p:txBody>
      </p:sp>
      <p:pic>
        <p:nvPicPr>
          <p:cNvPr id="4" name="Picture 2">
            <a:extLst>
              <a:ext uri="{FF2B5EF4-FFF2-40B4-BE49-F238E27FC236}">
                <a16:creationId xmlns:a16="http://schemas.microsoft.com/office/drawing/2014/main" id="{6FF8236A-A6DC-43D9-9DBD-7762C185E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8532" y="5599521"/>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007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_tradnl" dirty="0">
                <a:solidFill>
                  <a:srgbClr val="0070C0"/>
                </a:solidFill>
              </a:rPr>
              <a:t>El reto</a:t>
            </a:r>
          </a:p>
        </p:txBody>
      </p:sp>
      <p:sp>
        <p:nvSpPr>
          <p:cNvPr id="3" name="Content Placeholder 2"/>
          <p:cNvSpPr>
            <a:spLocks noGrp="1"/>
          </p:cNvSpPr>
          <p:nvPr>
            <p:ph idx="1"/>
          </p:nvPr>
        </p:nvSpPr>
        <p:spPr>
          <a:xfrm>
            <a:off x="1088994" y="1690688"/>
            <a:ext cx="10014012" cy="4708525"/>
          </a:xfrm>
        </p:spPr>
        <p:txBody>
          <a:bodyPr>
            <a:normAutofit/>
          </a:bodyPr>
          <a:lstStyle/>
          <a:p>
            <a:r>
              <a:rPr lang="es-ES_tradnl" dirty="0"/>
              <a:t>En América Latina, </a:t>
            </a:r>
            <a:r>
              <a:rPr lang="es-ES_tradnl" u="sng" dirty="0"/>
              <a:t>el acceso</a:t>
            </a:r>
            <a:r>
              <a:rPr lang="es-ES_tradnl" dirty="0"/>
              <a:t> a la educación para niños de 6 a 11 años ya no es el reto fundamental</a:t>
            </a:r>
          </a:p>
          <a:p>
            <a:r>
              <a:rPr lang="es-ES_tradnl" dirty="0"/>
              <a:t>Los dos retos principales (y relacionados) son:</a:t>
            </a:r>
          </a:p>
          <a:p>
            <a:pPr lvl="1">
              <a:buNone/>
            </a:pPr>
            <a:r>
              <a:rPr lang="es-ES_tradnl" dirty="0"/>
              <a:t>1.	Muchos niños empiezan su educación formal con muy </a:t>
            </a:r>
            <a:r>
              <a:rPr lang="es-ES_tradnl" u="sng" dirty="0"/>
              <a:t>serios rezagos</a:t>
            </a:r>
          </a:p>
          <a:p>
            <a:pPr lvl="2"/>
            <a:r>
              <a:rPr lang="es-ES_tradnl" dirty="0"/>
              <a:t>Por ejemplo, en zonas rurales en el Ecuador, más del 50% de los niños del quintil más pobre tienen &gt;1 ½ años de rezago en su vocabulario al empezar kindergarten</a:t>
            </a:r>
          </a:p>
          <a:p>
            <a:pPr lvl="1">
              <a:buNone/>
            </a:pPr>
            <a:r>
              <a:rPr lang="es-ES_tradnl" dirty="0"/>
              <a:t>2.	A pesar de algunas mejoras, persisten importantes deficiencias en la </a:t>
            </a:r>
            <a:r>
              <a:rPr lang="es-ES_tradnl" u="sng" dirty="0"/>
              <a:t>calidad de la educación</a:t>
            </a:r>
            <a:endParaRPr lang="es-ES_tradnl" dirty="0"/>
          </a:p>
        </p:txBody>
      </p:sp>
      <p:pic>
        <p:nvPicPr>
          <p:cNvPr id="4" name="Picture 2">
            <a:extLst>
              <a:ext uri="{FF2B5EF4-FFF2-40B4-BE49-F238E27FC236}">
                <a16:creationId xmlns:a16="http://schemas.microsoft.com/office/drawing/2014/main" id="{3910EC49-F068-46AB-AC45-1442B7683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167" y="5420412"/>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352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_tradnl" dirty="0">
                <a:solidFill>
                  <a:srgbClr val="0070C0"/>
                </a:solidFill>
              </a:rPr>
              <a:t>Diseñando intervenciones con base a la evidencia</a:t>
            </a:r>
          </a:p>
        </p:txBody>
      </p:sp>
      <p:sp>
        <p:nvSpPr>
          <p:cNvPr id="3" name="Content Placeholder 2"/>
          <p:cNvSpPr>
            <a:spLocks noGrp="1"/>
          </p:cNvSpPr>
          <p:nvPr>
            <p:ph idx="1"/>
          </p:nvPr>
        </p:nvSpPr>
        <p:spPr/>
        <p:txBody>
          <a:bodyPr>
            <a:normAutofit fontScale="92500" lnSpcReduction="20000"/>
          </a:bodyPr>
          <a:lstStyle/>
          <a:p>
            <a:r>
              <a:rPr lang="es-ES_tradnl" dirty="0"/>
              <a:t>Diseño de un piloto de mentorías basado en el CLASS: Ministerio de Educación-BID-Universidad de Virginia</a:t>
            </a:r>
          </a:p>
          <a:p>
            <a:r>
              <a:rPr lang="es-ES_tradnl" dirty="0"/>
              <a:t>Selección de 10 mentores mediante un proceso de evaluación que incluye el CLASS y otros instrumentos</a:t>
            </a:r>
          </a:p>
          <a:p>
            <a:r>
              <a:rPr lang="es-ES_tradnl" dirty="0"/>
              <a:t>Cada mentor asignado a 10 maestros</a:t>
            </a:r>
          </a:p>
          <a:p>
            <a:r>
              <a:rPr lang="es-ES_tradnl" dirty="0"/>
              <a:t>Capacitación inicial de los mentores (3 semanas) y maestros (1 semana)</a:t>
            </a:r>
          </a:p>
          <a:p>
            <a:r>
              <a:rPr lang="es-ES_tradnl" dirty="0"/>
              <a:t>Ciclo bisemanal: </a:t>
            </a:r>
          </a:p>
          <a:p>
            <a:pPr lvl="1"/>
            <a:r>
              <a:rPr lang="es-ES_tradnl" dirty="0"/>
              <a:t>Cada maestro es filmado</a:t>
            </a:r>
          </a:p>
          <a:p>
            <a:pPr lvl="1"/>
            <a:r>
              <a:rPr lang="es-ES_tradnl" dirty="0"/>
              <a:t>El mentor revisa el video y lo compara con otros videos en una “biblioteca”</a:t>
            </a:r>
          </a:p>
          <a:p>
            <a:pPr lvl="1"/>
            <a:r>
              <a:rPr lang="es-ES_tradnl" dirty="0"/>
              <a:t>Mentor y maestro se reúnen, discuten lo observado y acuerdan próximos pasos específicos a ese docente</a:t>
            </a:r>
          </a:p>
          <a:p>
            <a:r>
              <a:rPr lang="es-ES_tradnl" dirty="0"/>
              <a:t>Evaluación basada en un diseño experimental </a:t>
            </a:r>
          </a:p>
          <a:p>
            <a:endParaRPr lang="es-ES_tradnl" dirty="0"/>
          </a:p>
          <a:p>
            <a:endParaRPr lang="es-ES_tradnl" dirty="0"/>
          </a:p>
          <a:p>
            <a:pPr lvl="2"/>
            <a:endParaRPr lang="es-ES_tradnl" dirty="0"/>
          </a:p>
        </p:txBody>
      </p:sp>
      <p:pic>
        <p:nvPicPr>
          <p:cNvPr id="4" name="Picture 2">
            <a:extLst>
              <a:ext uri="{FF2B5EF4-FFF2-40B4-BE49-F238E27FC236}">
                <a16:creationId xmlns:a16="http://schemas.microsoft.com/office/drawing/2014/main" id="{F68F156E-A7AF-43CB-911D-DE8DFF8E4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1971" y="5678144"/>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039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_tradnl" dirty="0">
                <a:solidFill>
                  <a:srgbClr val="0070C0"/>
                </a:solidFill>
              </a:rPr>
              <a:t>Conclusiones de política</a:t>
            </a:r>
          </a:p>
        </p:txBody>
      </p:sp>
      <p:sp>
        <p:nvSpPr>
          <p:cNvPr id="3" name="Content Placeholder 2"/>
          <p:cNvSpPr>
            <a:spLocks noGrp="1"/>
          </p:cNvSpPr>
          <p:nvPr>
            <p:ph idx="1"/>
          </p:nvPr>
        </p:nvSpPr>
        <p:spPr/>
        <p:txBody>
          <a:bodyPr>
            <a:normAutofit/>
          </a:bodyPr>
          <a:lstStyle/>
          <a:p>
            <a:r>
              <a:rPr lang="es-ES_tradnl" dirty="0"/>
              <a:t>En un país como Ecuador (y seguramente en otros en la región), hay una importante variabilidad en la efectividad de los maestros, aun en las mismas escuelas</a:t>
            </a:r>
          </a:p>
          <a:p>
            <a:r>
              <a:rPr lang="es-ES_tradnl" dirty="0"/>
              <a:t>Aunque sería bueno tener maestros como en Finlandia (o Singapur, o Corea) los resultados indican que, simplemente subir el rendimiento de los maestros menos efectivos al de sus pares más efectivos, en las mismas escuelas, con niños comparables, tendría muy altos retornos</a:t>
            </a:r>
          </a:p>
          <a:p>
            <a:pPr marL="0" indent="0">
              <a:buNone/>
            </a:pPr>
            <a:endParaRPr lang="es-ES_tradnl" dirty="0"/>
          </a:p>
          <a:p>
            <a:endParaRPr lang="es-ES_tradnl" dirty="0"/>
          </a:p>
          <a:p>
            <a:pPr lvl="2"/>
            <a:endParaRPr lang="es-ES_tradnl" dirty="0"/>
          </a:p>
        </p:txBody>
      </p:sp>
      <p:pic>
        <p:nvPicPr>
          <p:cNvPr id="4" name="Picture 2">
            <a:extLst>
              <a:ext uri="{FF2B5EF4-FFF2-40B4-BE49-F238E27FC236}">
                <a16:creationId xmlns:a16="http://schemas.microsoft.com/office/drawing/2014/main" id="{E1630C22-FD20-4AF9-A3C4-B948AB6DB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167" y="5420412"/>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748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_tradnl" dirty="0">
                <a:solidFill>
                  <a:srgbClr val="0070C0"/>
                </a:solidFill>
              </a:rPr>
              <a:t>Conclusiones de política</a:t>
            </a:r>
          </a:p>
        </p:txBody>
      </p:sp>
      <p:sp>
        <p:nvSpPr>
          <p:cNvPr id="3" name="Content Placeholder 2"/>
          <p:cNvSpPr>
            <a:spLocks noGrp="1"/>
          </p:cNvSpPr>
          <p:nvPr>
            <p:ph idx="1"/>
          </p:nvPr>
        </p:nvSpPr>
        <p:spPr/>
        <p:txBody>
          <a:bodyPr>
            <a:normAutofit lnSpcReduction="10000"/>
          </a:bodyPr>
          <a:lstStyle/>
          <a:p>
            <a:r>
              <a:rPr lang="es-ES_tradnl" dirty="0"/>
              <a:t>Los sistemas de evaluación docente más avanzados en Estados Unidos usan una combinación de herramientas:</a:t>
            </a:r>
          </a:p>
          <a:p>
            <a:pPr lvl="1"/>
            <a:r>
              <a:rPr lang="es-ES_tradnl" dirty="0"/>
              <a:t>Aprendizaje de los niños</a:t>
            </a:r>
          </a:p>
          <a:p>
            <a:pPr lvl="1"/>
            <a:r>
              <a:rPr lang="es-ES_tradnl" dirty="0"/>
              <a:t>Observación en aula</a:t>
            </a:r>
          </a:p>
          <a:p>
            <a:pPr lvl="1"/>
            <a:r>
              <a:rPr lang="es-ES_tradnl" dirty="0"/>
              <a:t>Otros insumos (evaluación del director y, en algunos casos, de los padres) </a:t>
            </a:r>
          </a:p>
          <a:p>
            <a:r>
              <a:rPr lang="es-ES_tradnl" dirty="0"/>
              <a:t>El mejor predictor de cuánto aprenden los niños asignados a un maestro es cuánto aprendieron otros niños a los que les dio clases este mismo maestro en años anteriores</a:t>
            </a:r>
          </a:p>
          <a:p>
            <a:r>
              <a:rPr lang="es-ES_tradnl" dirty="0"/>
              <a:t>Sin embargo, ningún país en América Latina evalúa el aprendizaje de los niños de manera censal y anual, que es lo que se requiere para calcular el “valor agregado” de los maestros </a:t>
            </a:r>
          </a:p>
          <a:p>
            <a:endParaRPr lang="es-ES_tradnl" dirty="0"/>
          </a:p>
          <a:p>
            <a:pPr lvl="2"/>
            <a:endParaRPr lang="es-ES_tradnl" dirty="0"/>
          </a:p>
        </p:txBody>
      </p:sp>
      <p:pic>
        <p:nvPicPr>
          <p:cNvPr id="4" name="Picture 2">
            <a:extLst>
              <a:ext uri="{FF2B5EF4-FFF2-40B4-BE49-F238E27FC236}">
                <a16:creationId xmlns:a16="http://schemas.microsoft.com/office/drawing/2014/main" id="{B6B9A355-0A85-4308-8FCD-99F4C7369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9105" y="5590094"/>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702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_tradnl" dirty="0">
                <a:solidFill>
                  <a:srgbClr val="0070C0"/>
                </a:solidFill>
              </a:rPr>
              <a:t>Conclusiones de política</a:t>
            </a:r>
          </a:p>
        </p:txBody>
      </p:sp>
      <p:sp>
        <p:nvSpPr>
          <p:cNvPr id="3" name="Content Placeholder 2"/>
          <p:cNvSpPr>
            <a:spLocks noGrp="1"/>
          </p:cNvSpPr>
          <p:nvPr>
            <p:ph idx="1"/>
          </p:nvPr>
        </p:nvSpPr>
        <p:spPr/>
        <p:txBody>
          <a:bodyPr>
            <a:normAutofit/>
          </a:bodyPr>
          <a:lstStyle/>
          <a:p>
            <a:r>
              <a:rPr lang="es-ES_tradnl" dirty="0"/>
              <a:t>Imaginémonos si los hacedores de política en un país—incluido Colombia—tuvieran un </a:t>
            </a:r>
            <a:r>
              <a:rPr lang="es-ES_tradnl" dirty="0" err="1"/>
              <a:t>dashboard</a:t>
            </a:r>
            <a:r>
              <a:rPr lang="es-ES_tradnl" dirty="0"/>
              <a:t> en el cual tuvieran diferentes medidas de efectividad de los docentes</a:t>
            </a:r>
          </a:p>
          <a:p>
            <a:r>
              <a:rPr lang="es-ES_tradnl" dirty="0"/>
              <a:t>Esta información se podría usar de muchas maneras:</a:t>
            </a:r>
          </a:p>
          <a:p>
            <a:pPr lvl="1"/>
            <a:r>
              <a:rPr lang="es-ES_tradnl" dirty="0"/>
              <a:t>Recapacitación docente</a:t>
            </a:r>
          </a:p>
          <a:p>
            <a:pPr lvl="1"/>
            <a:r>
              <a:rPr lang="es-ES_tradnl" dirty="0"/>
              <a:t>Asignación de docentes efectivos a escuelas de bajo rendimiento</a:t>
            </a:r>
          </a:p>
          <a:p>
            <a:pPr lvl="1"/>
            <a:r>
              <a:rPr lang="es-ES_tradnl" dirty="0"/>
              <a:t>Retiro de maestros consistentemente inefectivos</a:t>
            </a:r>
          </a:p>
          <a:p>
            <a:pPr lvl="1"/>
            <a:r>
              <a:rPr lang="es-ES_tradnl" dirty="0"/>
              <a:t>Ascensos en el escalafón para maestros consistentemente efectivos</a:t>
            </a:r>
          </a:p>
          <a:p>
            <a:r>
              <a:rPr lang="es-ES_tradnl" dirty="0"/>
              <a:t>Además, el uso de información como esta tendría impactos sobre la composición de los que ingresan a la carrera docente   </a:t>
            </a:r>
          </a:p>
          <a:p>
            <a:endParaRPr lang="es-ES_tradnl" dirty="0"/>
          </a:p>
          <a:p>
            <a:pPr lvl="2"/>
            <a:endParaRPr lang="es-ES_tradnl" dirty="0"/>
          </a:p>
        </p:txBody>
      </p:sp>
      <p:pic>
        <p:nvPicPr>
          <p:cNvPr id="4" name="Picture 2">
            <a:extLst>
              <a:ext uri="{FF2B5EF4-FFF2-40B4-BE49-F238E27FC236}">
                <a16:creationId xmlns:a16="http://schemas.microsoft.com/office/drawing/2014/main" id="{734BCB99-5E89-41DC-AD93-B3761B508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7843" y="5571332"/>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120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2400" dirty="0">
              <a:solidFill>
                <a:srgbClr val="0070C0"/>
              </a:solidFill>
            </a:endParaRPr>
          </a:p>
          <a:p>
            <a:pPr marL="0" indent="0" algn="ctr">
              <a:buNone/>
            </a:pPr>
            <a:r>
              <a:rPr lang="en-US" sz="8000" dirty="0">
                <a:solidFill>
                  <a:srgbClr val="0070C0"/>
                </a:solidFill>
              </a:rPr>
              <a:t>MUCHAS GRACIAS</a:t>
            </a:r>
          </a:p>
        </p:txBody>
      </p:sp>
      <p:pic>
        <p:nvPicPr>
          <p:cNvPr id="4" name="Picture 2">
            <a:extLst>
              <a:ext uri="{FF2B5EF4-FFF2-40B4-BE49-F238E27FC236}">
                <a16:creationId xmlns:a16="http://schemas.microsoft.com/office/drawing/2014/main" id="{5ECA3E2F-CA33-4AD9-83B8-248CBA8D8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167" y="5420412"/>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15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_tradnl" dirty="0">
                <a:solidFill>
                  <a:srgbClr val="0070C0"/>
                </a:solidFill>
              </a:rPr>
              <a:t>Dos preguntas fundamentales</a:t>
            </a:r>
          </a:p>
        </p:txBody>
      </p:sp>
      <p:sp>
        <p:nvSpPr>
          <p:cNvPr id="3" name="Content Placeholder 2"/>
          <p:cNvSpPr>
            <a:spLocks noGrp="1"/>
          </p:cNvSpPr>
          <p:nvPr>
            <p:ph idx="1"/>
          </p:nvPr>
        </p:nvSpPr>
        <p:spPr/>
        <p:txBody>
          <a:bodyPr>
            <a:normAutofit/>
          </a:bodyPr>
          <a:lstStyle/>
          <a:p>
            <a:r>
              <a:rPr lang="es-ES_tradnl" altLang="en-US" dirty="0"/>
              <a:t>¿</a:t>
            </a:r>
            <a:r>
              <a:rPr lang="es-ES_tradnl" dirty="0"/>
              <a:t>Qué se puede hacer para minimizar los déficits de lenguaje, cognitivos y socio-emocionales de los niños más pobres antes de que ingresen a la educación formal?</a:t>
            </a:r>
          </a:p>
          <a:p>
            <a:endParaRPr lang="es-ES_tradnl" sz="800" dirty="0"/>
          </a:p>
          <a:p>
            <a:r>
              <a:rPr lang="es-ES_tradnl" altLang="en-US" dirty="0"/>
              <a:t>¿Cómo se mejoran los niveles de educación de los niños una vez que se encuentran en el sistema educativo formal?</a:t>
            </a:r>
            <a:endParaRPr lang="es-ES_tradnl" dirty="0"/>
          </a:p>
        </p:txBody>
      </p:sp>
      <p:pic>
        <p:nvPicPr>
          <p:cNvPr id="4" name="Picture 2">
            <a:extLst>
              <a:ext uri="{FF2B5EF4-FFF2-40B4-BE49-F238E27FC236}">
                <a16:creationId xmlns:a16="http://schemas.microsoft.com/office/drawing/2014/main" id="{ED17ED68-9FBD-460F-B215-6F2A68270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167" y="5420412"/>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01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_tradnl" dirty="0">
                <a:solidFill>
                  <a:srgbClr val="0070C0"/>
                </a:solidFill>
              </a:rPr>
              <a:t>Los maestros: evidencia internacional</a:t>
            </a:r>
          </a:p>
        </p:txBody>
      </p:sp>
      <p:sp>
        <p:nvSpPr>
          <p:cNvPr id="3" name="Content Placeholder 2"/>
          <p:cNvSpPr>
            <a:spLocks noGrp="1"/>
          </p:cNvSpPr>
          <p:nvPr>
            <p:ph idx="1"/>
          </p:nvPr>
        </p:nvSpPr>
        <p:spPr>
          <a:xfrm>
            <a:off x="838200" y="1690687"/>
            <a:ext cx="10515600" cy="4426027"/>
          </a:xfrm>
        </p:spPr>
        <p:txBody>
          <a:bodyPr>
            <a:normAutofit/>
          </a:bodyPr>
          <a:lstStyle/>
          <a:p>
            <a:r>
              <a:rPr lang="es-ES_tradnl" dirty="0"/>
              <a:t>Evidencia de muchos países (especialmente de países desarrollados), indica que los maestros son un insumo crítico en el aprendizaje de los niños en la escuela</a:t>
            </a:r>
          </a:p>
          <a:p>
            <a:r>
              <a:rPr lang="es-ES_tradnl" dirty="0"/>
              <a:t>Sin embargo, hay serios retos que hacen difícil estimar la efectividad docente de manera creíble</a:t>
            </a:r>
          </a:p>
          <a:p>
            <a:pPr lvl="1"/>
            <a:r>
              <a:rPr lang="es-ES_tradnl" dirty="0"/>
              <a:t>Es posible que los niños con </a:t>
            </a:r>
            <a:r>
              <a:rPr lang="es-ES_tradnl" u="sng" dirty="0"/>
              <a:t>mayor</a:t>
            </a:r>
            <a:r>
              <a:rPr lang="es-ES_tradnl" dirty="0"/>
              <a:t> capacidad de aprendizaje sean asignados de manera sistemática a mejores maestros: en este caso, estaríamos sobre-estimando la importancia de los maestros</a:t>
            </a:r>
          </a:p>
          <a:p>
            <a:pPr lvl="1"/>
            <a:r>
              <a:rPr lang="es-ES_tradnl" dirty="0"/>
              <a:t>Es posible que los niños con </a:t>
            </a:r>
            <a:r>
              <a:rPr lang="es-ES_tradnl" u="sng" dirty="0"/>
              <a:t>menor</a:t>
            </a:r>
            <a:r>
              <a:rPr lang="es-ES_tradnl" dirty="0"/>
              <a:t> capacidad de aprendizaje sean asignados de manera sistemática a mejores maestros: en este caso, las estimaciones de los efectos maestro en general estarían sesgadas hacia abajo</a:t>
            </a:r>
          </a:p>
        </p:txBody>
      </p:sp>
      <p:pic>
        <p:nvPicPr>
          <p:cNvPr id="4" name="Picture 2">
            <a:extLst>
              <a:ext uri="{FF2B5EF4-FFF2-40B4-BE49-F238E27FC236}">
                <a16:creationId xmlns:a16="http://schemas.microsoft.com/office/drawing/2014/main" id="{7E95A492-C7D4-4AB0-AFAF-0480DE074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167" y="5420412"/>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44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_tradnl" dirty="0">
                <a:solidFill>
                  <a:srgbClr val="0070C0"/>
                </a:solidFill>
              </a:rPr>
              <a:t>El proyecto Cerrando Brechas</a:t>
            </a:r>
          </a:p>
        </p:txBody>
      </p:sp>
      <p:sp>
        <p:nvSpPr>
          <p:cNvPr id="3" name="Content Placeholder 2"/>
          <p:cNvSpPr>
            <a:spLocks noGrp="1"/>
          </p:cNvSpPr>
          <p:nvPr>
            <p:ph idx="1"/>
          </p:nvPr>
        </p:nvSpPr>
        <p:spPr/>
        <p:txBody>
          <a:bodyPr>
            <a:normAutofit/>
          </a:bodyPr>
          <a:lstStyle/>
          <a:p>
            <a:r>
              <a:rPr lang="es-ES_tradnl" dirty="0"/>
              <a:t>El proyecto Cerrando Brechas, trabajo conjunto del Ministerio de Educación de Ecuador y el BID desde el 2011, es un proyecto muy ambicioso para medir las efectividad docente</a:t>
            </a:r>
          </a:p>
          <a:p>
            <a:pPr marL="0" indent="0">
              <a:buFont typeface="Arial" charset="0"/>
              <a:buNone/>
              <a:defRPr/>
            </a:pPr>
            <a:endParaRPr lang="es-ES_tradnl" sz="900" dirty="0">
              <a:solidFill>
                <a:srgbClr val="0070C0"/>
              </a:solidFill>
            </a:endParaRPr>
          </a:p>
          <a:p>
            <a:pPr lvl="1"/>
            <a:endParaRPr lang="es-ES_tradnl" dirty="0"/>
          </a:p>
          <a:p>
            <a:pPr lvl="2"/>
            <a:endParaRPr lang="es-ES_tradnl" dirty="0"/>
          </a:p>
        </p:txBody>
      </p:sp>
      <p:pic>
        <p:nvPicPr>
          <p:cNvPr id="4" name="Picture 2">
            <a:extLst>
              <a:ext uri="{FF2B5EF4-FFF2-40B4-BE49-F238E27FC236}">
                <a16:creationId xmlns:a16="http://schemas.microsoft.com/office/drawing/2014/main" id="{D61B2469-806C-43CD-8BE8-73FADEEFF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167" y="5420412"/>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856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_tradnl" dirty="0">
                <a:solidFill>
                  <a:srgbClr val="0070C0"/>
                </a:solidFill>
              </a:rPr>
              <a:t>El proyecto Cerrando Brechas</a:t>
            </a:r>
          </a:p>
        </p:txBody>
      </p:sp>
      <p:sp>
        <p:nvSpPr>
          <p:cNvPr id="3" name="Content Placeholder 2"/>
          <p:cNvSpPr>
            <a:spLocks noGrp="1"/>
          </p:cNvSpPr>
          <p:nvPr>
            <p:ph idx="1"/>
          </p:nvPr>
        </p:nvSpPr>
        <p:spPr/>
        <p:txBody>
          <a:bodyPr>
            <a:normAutofit/>
          </a:bodyPr>
          <a:lstStyle/>
          <a:p>
            <a:pPr marL="514350" indent="-514350">
              <a:buFont typeface="Arial" charset="0"/>
              <a:buAutoNum type="arabicPeriod"/>
              <a:defRPr/>
            </a:pPr>
            <a:r>
              <a:rPr lang="es-ES_tradnl" dirty="0"/>
              <a:t>Asignación al azar (por sorteo) de ~13.500 niños a salones de kindergarten en 202 escuelas (452 salones)</a:t>
            </a:r>
          </a:p>
          <a:p>
            <a:pPr marL="514350" indent="-514350">
              <a:buFont typeface="Arial" charset="0"/>
              <a:buAutoNum type="arabicPeriod"/>
              <a:defRPr/>
            </a:pPr>
            <a:r>
              <a:rPr lang="es-ES_tradnl" dirty="0"/>
              <a:t>Reasignación de niños al azar a salones de primer, segundo, tercer y cuarto grado</a:t>
            </a:r>
          </a:p>
          <a:p>
            <a:pPr marL="514350" indent="-514350">
              <a:buFont typeface="Arial" charset="0"/>
              <a:buAutoNum type="arabicPeriod"/>
              <a:defRPr/>
            </a:pPr>
            <a:r>
              <a:rPr lang="es-ES_tradnl" dirty="0"/>
              <a:t>Tasas de cumplimiento de ~99%</a:t>
            </a:r>
          </a:p>
          <a:p>
            <a:pPr marL="514350" indent="-514350">
              <a:buFont typeface="Arial" charset="0"/>
              <a:buAutoNum type="arabicPeriod"/>
              <a:defRPr/>
            </a:pPr>
            <a:r>
              <a:rPr lang="es-ES_tradnl" dirty="0"/>
              <a:t>Levantamiento de información muy rica sobre maestros (incluyendo filmaciones)</a:t>
            </a:r>
          </a:p>
          <a:p>
            <a:pPr marL="514350" indent="-514350">
              <a:buFont typeface="Arial" charset="0"/>
              <a:buAutoNum type="arabicPeriod"/>
              <a:defRPr/>
            </a:pPr>
            <a:r>
              <a:rPr lang="es-ES_tradnl" dirty="0"/>
              <a:t>Pruebas de aprendizaje en lenguaje y matemáticas a los niños al finalizar cada año lectivo</a:t>
            </a:r>
          </a:p>
          <a:p>
            <a:pPr lvl="1"/>
            <a:endParaRPr lang="es-ES_tradnl" dirty="0"/>
          </a:p>
          <a:p>
            <a:pPr lvl="2"/>
            <a:endParaRPr lang="es-ES_tradnl" dirty="0"/>
          </a:p>
        </p:txBody>
      </p:sp>
      <p:pic>
        <p:nvPicPr>
          <p:cNvPr id="4" name="Picture 2">
            <a:extLst>
              <a:ext uri="{FF2B5EF4-FFF2-40B4-BE49-F238E27FC236}">
                <a16:creationId xmlns:a16="http://schemas.microsoft.com/office/drawing/2014/main" id="{D55E8E2A-04CA-4745-B290-EEBF2235A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167" y="5420412"/>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99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ATA.IDB\norbert\trash\IMG_1189.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147045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norberts\Documents\IMG_07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98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_tradnl" dirty="0">
                <a:solidFill>
                  <a:srgbClr val="0070C0"/>
                </a:solidFill>
              </a:rPr>
              <a:t>Estimación: Primera parte</a:t>
            </a:r>
          </a:p>
        </p:txBody>
      </p:sp>
      <p:sp>
        <p:nvSpPr>
          <p:cNvPr id="3" name="Content Placeholder 2"/>
          <p:cNvSpPr>
            <a:spLocks noGrp="1"/>
          </p:cNvSpPr>
          <p:nvPr>
            <p:ph idx="1"/>
          </p:nvPr>
        </p:nvSpPr>
        <p:spPr>
          <a:xfrm>
            <a:off x="838200" y="1825624"/>
            <a:ext cx="10515600" cy="4406499"/>
          </a:xfrm>
        </p:spPr>
        <p:txBody>
          <a:bodyPr>
            <a:normAutofit/>
          </a:bodyPr>
          <a:lstStyle/>
          <a:p>
            <a:pPr>
              <a:defRPr/>
            </a:pPr>
            <a:r>
              <a:rPr lang="es-ES_tradnl" sz="2600" dirty="0"/>
              <a:t>Definimos a un maestro como de “alta efectividad” (“baja efectividad”) si el aprendizaje promedio en su salón es mayor (menor) al aprendizaje promedio en otros salones en ese grado en su escuela</a:t>
            </a:r>
          </a:p>
          <a:p>
            <a:pPr>
              <a:defRPr/>
            </a:pPr>
            <a:r>
              <a:rPr lang="es-ES_tradnl" sz="2600" dirty="0"/>
              <a:t>Cada niño puede haber tenido un maestro de alta o baja efectividad en kindergarten, primer grado … cuarto grado (32 posibles combinaciones)</a:t>
            </a:r>
          </a:p>
          <a:p>
            <a:pPr>
              <a:defRPr/>
            </a:pPr>
            <a:r>
              <a:rPr lang="es-ES_tradnl" sz="2600" dirty="0"/>
              <a:t>Estimamos el efecto acumulado de tener más o menos maestros de alta efectividad sobre el aprendizaje</a:t>
            </a:r>
          </a:p>
          <a:p>
            <a:pPr>
              <a:defRPr/>
            </a:pPr>
            <a:r>
              <a:rPr lang="es-ES_tradnl" sz="2600" dirty="0"/>
              <a:t>Analizamos si el impacto de tener un maestro de alta efectividad en un grado (digamos, kindergarten) es mayor o menor que el efecto de tenerlo en otro grado (digamos, cuarto)</a:t>
            </a:r>
          </a:p>
          <a:p>
            <a:pPr lvl="1"/>
            <a:endParaRPr lang="es-ES_tradnl" dirty="0"/>
          </a:p>
          <a:p>
            <a:pPr lvl="2"/>
            <a:endParaRPr lang="es-ES_tradnl" dirty="0"/>
          </a:p>
        </p:txBody>
      </p:sp>
      <p:pic>
        <p:nvPicPr>
          <p:cNvPr id="4" name="Picture 2">
            <a:extLst>
              <a:ext uri="{FF2B5EF4-FFF2-40B4-BE49-F238E27FC236}">
                <a16:creationId xmlns:a16="http://schemas.microsoft.com/office/drawing/2014/main" id="{E31F9C8A-3C41-433D-BB06-718ABC464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1143" y="5678144"/>
            <a:ext cx="1827159" cy="9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273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1332</Words>
  <Application>Microsoft Office PowerPoint</Application>
  <PresentationFormat>Widescreen</PresentationFormat>
  <Paragraphs>124</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Calidad docente y aprendizaje en primaria</vt:lpstr>
      <vt:lpstr>El reto</vt:lpstr>
      <vt:lpstr>Dos preguntas fundamentales</vt:lpstr>
      <vt:lpstr>Los maestros: evidencia internacional</vt:lpstr>
      <vt:lpstr>El proyecto Cerrando Brechas</vt:lpstr>
      <vt:lpstr>El proyecto Cerrando Brechas</vt:lpstr>
      <vt:lpstr>PowerPoint Presentation</vt:lpstr>
      <vt:lpstr>PowerPoint Presentation</vt:lpstr>
      <vt:lpstr>Estimación: Primera parte</vt:lpstr>
      <vt:lpstr>Resultados: Impacto de tener buenos maestros</vt:lpstr>
      <vt:lpstr>PowerPoint Presentation</vt:lpstr>
      <vt:lpstr>PowerPoint Presentation</vt:lpstr>
      <vt:lpstr>Resultados: Impacto de tener buenos maestros</vt:lpstr>
      <vt:lpstr>PowerPoint Presentation</vt:lpstr>
      <vt:lpstr>Estimación: Segunda parte</vt:lpstr>
      <vt:lpstr>Data sobre maestros</vt:lpstr>
      <vt:lpstr>PowerPoint Presentation</vt:lpstr>
      <vt:lpstr>PowerPoint Presentation</vt:lpstr>
      <vt:lpstr>Resultados</vt:lpstr>
      <vt:lpstr>Diseñando intervenciones con base a la evidencia</vt:lpstr>
      <vt:lpstr>Conclusiones de política</vt:lpstr>
      <vt:lpstr>Conclusiones de política</vt:lpstr>
      <vt:lpstr>Conclusiones de política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Calidad docente y aprendizaje en primaria</dc:title>
  <dc:creator>Schady, Norbert Rudiger</dc:creator>
  <cp:lastModifiedBy>Schady, Norbert Rudiger</cp:lastModifiedBy>
  <cp:revision>47</cp:revision>
  <dcterms:created xsi:type="dcterms:W3CDTF">2017-11-01T15:38:45Z</dcterms:created>
  <dcterms:modified xsi:type="dcterms:W3CDTF">2017-11-02T18:30:04Z</dcterms:modified>
</cp:coreProperties>
</file>