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1" r:id="rId3"/>
    <p:sldId id="257" r:id="rId4"/>
    <p:sldId id="272" r:id="rId5"/>
    <p:sldId id="279" r:id="rId6"/>
    <p:sldId id="259" r:id="rId7"/>
    <p:sldId id="273" r:id="rId8"/>
    <p:sldId id="276" r:id="rId9"/>
    <p:sldId id="280" r:id="rId10"/>
    <p:sldId id="267" r:id="rId11"/>
    <p:sldId id="274" r:id="rId12"/>
    <p:sldId id="264" r:id="rId13"/>
    <p:sldId id="268" r:id="rId14"/>
    <p:sldId id="270" r:id="rId15"/>
    <p:sldId id="271" r:id="rId16"/>
    <p:sldId id="261" r:id="rId17"/>
    <p:sldId id="263" r:id="rId18"/>
    <p:sldId id="269" r:id="rId19"/>
    <p:sldId id="265" r:id="rId20"/>
    <p:sldId id="278" r:id="rId21"/>
  </p:sldIdLst>
  <p:sldSz cx="9144000" cy="6858000" type="screen4x3"/>
  <p:notesSz cx="68580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dirty="0"/>
              <a:t>Puntaje promedio registrado en las tres asignaturas evaluadas. PISA 2003-2015</a:t>
            </a:r>
          </a:p>
        </c:rich>
      </c:tx>
      <c:layout>
        <c:manualLayout>
          <c:xMode val="edge"/>
          <c:yMode val="edge"/>
          <c:x val="0.10715480269305412"/>
          <c:y val="1.3666070301527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'gráficas puntajes, H, I y HI'!$B$11</c:f>
              <c:strCache>
                <c:ptCount val="1"/>
                <c:pt idx="0">
                  <c:v>MATEMÁTICAS-MÉXICO</c:v>
                </c:pt>
              </c:strCache>
            </c:strRef>
          </c:tx>
          <c:spPr>
            <a:ln w="3492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4"/>
              <c:tx>
                <c:rich>
                  <a:bodyPr/>
                  <a:lstStyle/>
                  <a:p>
                    <a:fld id="{2905C5F9-2927-4521-BDDF-F836ACEA3362}" type="VALUE">
                      <a:rPr lang="en-US" b="1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03-4389-BA0E-55E0B4689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'gráficas puntajes, H, I y HI'!$C$9:$G$9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'gráficas puntajes, H, I y HI'!$C$11:$G$11</c:f>
              <c:numCache>
                <c:formatCode>0.0</c:formatCode>
                <c:ptCount val="5"/>
                <c:pt idx="0">
                  <c:v>385.21829999999972</c:v>
                </c:pt>
                <c:pt idx="1">
                  <c:v>405.65460000000002</c:v>
                </c:pt>
                <c:pt idx="2">
                  <c:v>418.50909999999999</c:v>
                </c:pt>
                <c:pt idx="3">
                  <c:v>413.28149999999971</c:v>
                </c:pt>
                <c:pt idx="4">
                  <c:v>408.02350000000001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EE-4846-8E5E-25AE147C3850}"/>
            </c:ext>
          </c:extLst>
        </c:ser>
        <c:ser>
          <c:idx val="2"/>
          <c:order val="2"/>
          <c:tx>
            <c:strRef>
              <c:f>'gráficas puntajes, H, I y HI'!$B$12</c:f>
              <c:strCache>
                <c:ptCount val="1"/>
                <c:pt idx="0">
                  <c:v>CIENCIAS-MÉXICO</c:v>
                </c:pt>
              </c:strCache>
            </c:strRef>
          </c:tx>
          <c:spPr>
            <a:ln w="3492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triangle"/>
            <c:size val="6"/>
            <c:spPr>
              <a:solidFill>
                <a:srgbClr val="00B050"/>
              </a:solidFill>
              <a:ln w="9525">
                <a:solidFill>
                  <a:srgbClr val="00B050"/>
                </a:solidFill>
                <a:round/>
              </a:ln>
              <a:effectLst/>
            </c:spPr>
          </c:marker>
          <c:dLbls>
            <c:dLbl>
              <c:idx val="4"/>
              <c:tx>
                <c:rich>
                  <a:bodyPr/>
                  <a:lstStyle/>
                  <a:p>
                    <a:fld id="{34D6ED51-4D2B-4E0F-B154-F931BECBB6AD}" type="VALUE">
                      <a:rPr lang="en-US" b="1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03-4389-BA0E-55E0B4689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'gráficas puntajes, H, I y HI'!$C$9:$G$9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'gráficas puntajes, H, I y HI'!$C$12:$G$12</c:f>
              <c:numCache>
                <c:formatCode>0.0</c:formatCode>
                <c:ptCount val="5"/>
                <c:pt idx="0">
                  <c:v>404.89620000000002</c:v>
                </c:pt>
                <c:pt idx="1">
                  <c:v>409.65199999999999</c:v>
                </c:pt>
                <c:pt idx="2">
                  <c:v>415.90870000000001</c:v>
                </c:pt>
                <c:pt idx="3">
                  <c:v>414.92009999999971</c:v>
                </c:pt>
                <c:pt idx="4">
                  <c:v>415.7099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EE-4846-8E5E-25AE147C3850}"/>
            </c:ext>
          </c:extLst>
        </c:ser>
        <c:ser>
          <c:idx val="3"/>
          <c:order val="3"/>
          <c:tx>
            <c:strRef>
              <c:f>'gráficas puntajes, H, I y HI'!$B$13</c:f>
              <c:strCache>
                <c:ptCount val="1"/>
                <c:pt idx="0">
                  <c:v>LECTURA-MÉXICO</c:v>
                </c:pt>
              </c:strCache>
            </c:strRef>
          </c:tx>
          <c:spPr>
            <a:ln w="34925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diamond"/>
            <c:size val="8"/>
            <c:spPr>
              <a:solidFill>
                <a:srgbClr val="7030A0"/>
              </a:solidFill>
              <a:ln w="9525">
                <a:solidFill>
                  <a:srgbClr val="7030A0"/>
                </a:solidFill>
                <a:round/>
              </a:ln>
              <a:effectLst/>
            </c:spPr>
          </c:marker>
          <c:dLbls>
            <c:dLbl>
              <c:idx val="4"/>
              <c:tx>
                <c:rich>
                  <a:bodyPr/>
                  <a:lstStyle/>
                  <a:p>
                    <a:fld id="{56B16618-38E1-4C7C-A135-3D957DD8CEF2}" type="VALUE">
                      <a:rPr lang="en-US" b="1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203-4389-BA0E-55E0B4689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'gráficas puntajes, H, I y HI'!$C$9:$G$9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'gráficas puntajes, H, I y HI'!$C$13:$G$13</c:f>
              <c:numCache>
                <c:formatCode>0.0</c:formatCode>
                <c:ptCount val="5"/>
                <c:pt idx="0">
                  <c:v>399.72189999999972</c:v>
                </c:pt>
                <c:pt idx="1">
                  <c:v>410.49649999999991</c:v>
                </c:pt>
                <c:pt idx="2">
                  <c:v>425.26530000000002</c:v>
                </c:pt>
                <c:pt idx="3">
                  <c:v>423.55380000000002</c:v>
                </c:pt>
                <c:pt idx="4">
                  <c:v>423.27649999999971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EE-4846-8E5E-25AE147C3850}"/>
            </c:ext>
          </c:extLst>
        </c:ser>
        <c:ser>
          <c:idx val="4"/>
          <c:order val="4"/>
          <c:tx>
            <c:strRef>
              <c:f>'gráficas puntajes, H, I y HI'!$B$14</c:f>
              <c:strCache>
                <c:ptCount val="1"/>
                <c:pt idx="0">
                  <c:v>MATEMÁTICAS-OCDE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'gráficas puntajes, H, I y HI'!$C$9:$G$9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'gráficas puntajes, H, I y HI'!$C$14:$G$14</c:f>
              <c:numCache>
                <c:formatCode>0.0</c:formatCode>
                <c:ptCount val="5"/>
                <c:pt idx="0">
                  <c:v>503.27170333333351</c:v>
                </c:pt>
                <c:pt idx="1">
                  <c:v>496.55961764705899</c:v>
                </c:pt>
                <c:pt idx="2">
                  <c:v>497.57729117647051</c:v>
                </c:pt>
                <c:pt idx="3">
                  <c:v>496.31307941176459</c:v>
                </c:pt>
                <c:pt idx="4">
                  <c:v>492.62097647058812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EE-4846-8E5E-25AE147C3850}"/>
            </c:ext>
          </c:extLst>
        </c:ser>
        <c:ser>
          <c:idx val="5"/>
          <c:order val="5"/>
          <c:tx>
            <c:strRef>
              <c:f>'gráficas puntajes, H, I y HI'!$B$15</c:f>
              <c:strCache>
                <c:ptCount val="1"/>
                <c:pt idx="0">
                  <c:v>CIENCIAS-OCDE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00B050"/>
              </a:solidFill>
              <a:ln w="9525">
                <a:solidFill>
                  <a:srgbClr val="00B050"/>
                </a:solidFill>
                <a:round/>
              </a:ln>
              <a:effectLst/>
            </c:spPr>
          </c:marker>
          <c:cat>
            <c:numRef>
              <c:f>'gráficas puntajes, H, I y HI'!$C$9:$G$9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'gráficas puntajes, H, I y HI'!$C$15:$G$15</c:f>
              <c:numCache>
                <c:formatCode>0.0</c:formatCode>
                <c:ptCount val="5"/>
                <c:pt idx="0">
                  <c:v>502.42102333333332</c:v>
                </c:pt>
                <c:pt idx="1">
                  <c:v>500.65102352941182</c:v>
                </c:pt>
                <c:pt idx="2">
                  <c:v>503.13724705882362</c:v>
                </c:pt>
                <c:pt idx="3">
                  <c:v>503.70851470588212</c:v>
                </c:pt>
                <c:pt idx="4">
                  <c:v>495.48088529411768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EE-4846-8E5E-25AE147C3850}"/>
            </c:ext>
          </c:extLst>
        </c:ser>
        <c:ser>
          <c:idx val="6"/>
          <c:order val="6"/>
          <c:tx>
            <c:strRef>
              <c:f>'gráficas puntajes, H, I y HI'!$B$16</c:f>
              <c:strCache>
                <c:ptCount val="1"/>
                <c:pt idx="0">
                  <c:v>LECTURA-OCDE</c:v>
                </c:pt>
              </c:strCache>
            </c:strRef>
          </c:tx>
          <c:spPr>
            <a:ln w="34925" cap="rnd">
              <a:solidFill>
                <a:srgbClr val="7030A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7030A0"/>
              </a:solidFill>
              <a:ln w="9525">
                <a:solidFill>
                  <a:srgbClr val="7030A0"/>
                </a:solidFill>
                <a:round/>
              </a:ln>
              <a:effectLst/>
            </c:spPr>
          </c:marker>
          <c:cat>
            <c:numRef>
              <c:f>'gráficas puntajes, H, I y HI'!$C$9:$G$9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'gráficas puntajes, H, I y HI'!$C$16:$G$16</c:f>
              <c:numCache>
                <c:formatCode>0.0</c:formatCode>
                <c:ptCount val="5"/>
                <c:pt idx="0">
                  <c:v>497.23143333333348</c:v>
                </c:pt>
                <c:pt idx="1">
                  <c:v>491.116803030303</c:v>
                </c:pt>
                <c:pt idx="2">
                  <c:v>495.96998235294109</c:v>
                </c:pt>
                <c:pt idx="3">
                  <c:v>498.3645617647058</c:v>
                </c:pt>
                <c:pt idx="4">
                  <c:v>494.58632941176461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AEE-4846-8E5E-25AE147C3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387648"/>
        <c:axId val="2073958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'gráficas puntajes, H, I y HI'!$B$10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222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'gráficas puntajes, H, I y HI'!$C$9:$G$9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2003</c:v>
                      </c:pt>
                      <c:pt idx="1">
                        <c:v>2006</c:v>
                      </c:pt>
                      <c:pt idx="2">
                        <c:v>2009</c:v>
                      </c:pt>
                      <c:pt idx="3">
                        <c:v>2012</c:v>
                      </c:pt>
                      <c:pt idx="4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'gráficas puntajes, H, I y HI'!$C$10:$G$10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5AEE-4846-8E5E-25AE147C3850}"/>
                  </c:ext>
                </c:extLst>
              </c15:ser>
            </c15:filteredLineSeries>
          </c:ext>
        </c:extLst>
      </c:lineChart>
      <c:catAx>
        <c:axId val="20738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7395808"/>
        <c:crosses val="autoZero"/>
        <c:auto val="1"/>
        <c:lblAlgn val="ctr"/>
        <c:lblOffset val="100"/>
        <c:noMultiLvlLbl val="0"/>
      </c:catAx>
      <c:valAx>
        <c:axId val="207395808"/>
        <c:scaling>
          <c:orientation val="minMax"/>
          <c:max val="505"/>
          <c:min val="38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7387648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 dirty="0">
                <a:effectLst/>
                <a:latin typeface="Arial Narrow" panose="020B0606020202030204" pitchFamily="34" charset="0"/>
              </a:rPr>
              <a:t>Brecha </a:t>
            </a:r>
            <a:r>
              <a:rPr lang="es-MX" sz="1400" b="0" i="0" baseline="0" dirty="0">
                <a:effectLst/>
                <a:latin typeface="Arial Narrow" panose="020B0606020202030204" pitchFamily="34" charset="0"/>
              </a:rPr>
              <a:t>de competencias agregada (</a:t>
            </a:r>
            <a:r>
              <a:rPr lang="es-MX" sz="1400" b="1" i="0" baseline="0" dirty="0">
                <a:effectLst/>
                <a:latin typeface="Arial Narrow" panose="020B0606020202030204" pitchFamily="34" charset="0"/>
              </a:rPr>
              <a:t>I</a:t>
            </a:r>
            <a:r>
              <a:rPr lang="es-MX" sz="1400" b="0" i="0" baseline="0" dirty="0">
                <a:effectLst/>
                <a:latin typeface="Arial Narrow" panose="020B0606020202030204" pitchFamily="34" charset="0"/>
              </a:rPr>
              <a:t>). PISA 2003-2015</a:t>
            </a:r>
            <a:endParaRPr lang="es-MX" sz="1400" dirty="0">
              <a:effectLst/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'H, I y HI 03-15 SEL 3 ECU'!$AF$31</c:f>
              <c:strCache>
                <c:ptCount val="1"/>
                <c:pt idx="0">
                  <c:v>México</c:v>
                </c:pt>
              </c:strCache>
            </c:strRef>
          </c:tx>
          <c:spPr>
            <a:ln w="38100" cap="rnd" cmpd="sng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'H, I y HI 03-15 SEL 3 ECU'!$AG$30:$AK$30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'H, I y HI 03-15 SEL 3 ECU'!$AG$31:$AK$31</c:f>
              <c:numCache>
                <c:formatCode>0.000</c:formatCode>
                <c:ptCount val="5"/>
                <c:pt idx="0">
                  <c:v>0.14860000000000001</c:v>
                </c:pt>
                <c:pt idx="1">
                  <c:v>0.1469</c:v>
                </c:pt>
                <c:pt idx="2">
                  <c:v>0.13469999999999999</c:v>
                </c:pt>
                <c:pt idx="3">
                  <c:v>0.12280000000000001</c:v>
                </c:pt>
                <c:pt idx="4">
                  <c:v>0.1205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4C-47E5-A2BF-937C491ACA63}"/>
            </c:ext>
          </c:extLst>
        </c:ser>
        <c:ser>
          <c:idx val="1"/>
          <c:order val="1"/>
          <c:tx>
            <c:strRef>
              <c:f>'H, I y HI 03-15 SEL 3 ECU'!$AF$32</c:f>
              <c:strCache>
                <c:ptCount val="1"/>
                <c:pt idx="0">
                  <c:v>LATAM</c:v>
                </c:pt>
              </c:strCache>
            </c:strRef>
          </c:tx>
          <c:spPr>
            <a:ln w="38100" cap="rnd" cmpd="sng">
              <a:solidFill>
                <a:schemeClr val="accent2">
                  <a:lumMod val="5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cat>
            <c:numRef>
              <c:f>'H, I y HI 03-15 SEL 3 ECU'!$AG$30:$AK$30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'H, I y HI 03-15 SEL 3 ECU'!$AG$32:$AK$32</c:f>
              <c:numCache>
                <c:formatCode>0.000</c:formatCode>
                <c:ptCount val="5"/>
                <c:pt idx="0">
                  <c:v>0.17515</c:v>
                </c:pt>
                <c:pt idx="1">
                  <c:v>0.17213999999999999</c:v>
                </c:pt>
                <c:pt idx="2">
                  <c:v>0.157585714285714</c:v>
                </c:pt>
                <c:pt idx="3">
                  <c:v>0.14707142857142899</c:v>
                </c:pt>
                <c:pt idx="4">
                  <c:v>0.13591666666666699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4C-47E5-A2BF-937C491ACA63}"/>
            </c:ext>
          </c:extLst>
        </c:ser>
        <c:ser>
          <c:idx val="2"/>
          <c:order val="2"/>
          <c:tx>
            <c:strRef>
              <c:f>'H, I y HI 03-15 SEL 3 ECU'!$AF$33</c:f>
              <c:strCache>
                <c:ptCount val="1"/>
                <c:pt idx="0">
                  <c:v>OCDE</c:v>
                </c:pt>
              </c:strCache>
            </c:strRef>
          </c:tx>
          <c:spPr>
            <a:ln w="38100" cap="rnd" cmpd="sng">
              <a:solidFill>
                <a:srgbClr val="0070C0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'H, I y HI 03-15 SEL 3 ECU'!$AG$30:$AK$30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'H, I y HI 03-15 SEL 3 ECU'!$AG$33:$AK$33</c:f>
              <c:numCache>
                <c:formatCode>0.000</c:formatCode>
                <c:ptCount val="5"/>
                <c:pt idx="0">
                  <c:v>0.12508666666666701</c:v>
                </c:pt>
                <c:pt idx="1">
                  <c:v>0.120447058823529</c:v>
                </c:pt>
                <c:pt idx="2">
                  <c:v>0.123629411764706</c:v>
                </c:pt>
                <c:pt idx="3">
                  <c:v>0.12020882352941201</c:v>
                </c:pt>
                <c:pt idx="4">
                  <c:v>0.114523529411765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4C-47E5-A2BF-937C491AC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393632"/>
        <c:axId val="207396352"/>
      </c:lineChart>
      <c:catAx>
        <c:axId val="20739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7396352"/>
        <c:crosses val="autoZero"/>
        <c:auto val="1"/>
        <c:lblAlgn val="ctr"/>
        <c:lblOffset val="100"/>
        <c:noMultiLvlLbl val="0"/>
      </c:catAx>
      <c:valAx>
        <c:axId val="207396352"/>
        <c:scaling>
          <c:orientation val="minMax"/>
          <c:max val="0.2"/>
          <c:min val="0.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7393632"/>
        <c:crosses val="autoZero"/>
        <c:crossBetween val="between"/>
        <c:majorUnit val="0.0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 dirty="0">
                <a:effectLst/>
                <a:latin typeface="Arial Narrow" panose="020B0606020202030204" pitchFamily="34" charset="0"/>
              </a:rPr>
              <a:t>Incidencia</a:t>
            </a:r>
            <a:r>
              <a:rPr lang="es-MX" sz="1400" b="0" i="0" baseline="0" dirty="0">
                <a:effectLst/>
                <a:latin typeface="Arial Narrow" panose="020B0606020202030204" pitchFamily="34" charset="0"/>
              </a:rPr>
              <a:t> del bajo desempeño (</a:t>
            </a:r>
            <a:r>
              <a:rPr lang="es-MX" sz="1400" b="1" i="0" baseline="0" dirty="0">
                <a:effectLst/>
                <a:latin typeface="Arial Narrow" panose="020B0606020202030204" pitchFamily="34" charset="0"/>
              </a:rPr>
              <a:t>H</a:t>
            </a:r>
            <a:r>
              <a:rPr lang="es-MX" sz="1400" b="0" i="0" baseline="0" dirty="0">
                <a:effectLst/>
                <a:latin typeface="Arial Narrow" panose="020B0606020202030204" pitchFamily="34" charset="0"/>
              </a:rPr>
              <a:t>).PISA 2003- 2015</a:t>
            </a:r>
            <a:endParaRPr lang="es-MX" sz="1400" dirty="0">
              <a:effectLst/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44562900273950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1440154930300273"/>
          <c:y val="0.10330736831778292"/>
          <c:w val="0.85375667552596901"/>
          <c:h val="0.75983768821971132"/>
        </c:manualLayout>
      </c:layout>
      <c:lineChart>
        <c:grouping val="standard"/>
        <c:varyColors val="0"/>
        <c:ser>
          <c:idx val="0"/>
          <c:order val="0"/>
          <c:tx>
            <c:strRef>
              <c:f>'H, I y HI 03-15 SEL 3 ECU'!$Q$31</c:f>
              <c:strCache>
                <c:ptCount val="1"/>
                <c:pt idx="0">
                  <c:v>México</c:v>
                </c:pt>
              </c:strCache>
            </c:strRef>
          </c:tx>
          <c:spPr>
            <a:ln w="38100" cap="rnd" cmpd="sng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'H, I y HI 03-15 SEL 3 ECU'!$R$30:$V$30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'H, I y HI 03-15 SEL 3 ECU'!$R$31:$V$31</c:f>
              <c:numCache>
                <c:formatCode>0.000</c:formatCode>
                <c:ptCount val="5"/>
                <c:pt idx="0">
                  <c:v>0.54123174543927599</c:v>
                </c:pt>
                <c:pt idx="1">
                  <c:v>0.51586750894642197</c:v>
                </c:pt>
                <c:pt idx="2">
                  <c:v>0.47316501463085803</c:v>
                </c:pt>
                <c:pt idx="3">
                  <c:v>0.46811374739258499</c:v>
                </c:pt>
                <c:pt idx="4">
                  <c:v>0.48493821949237498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BA-4B34-84E8-71D5897BA739}"/>
            </c:ext>
          </c:extLst>
        </c:ser>
        <c:ser>
          <c:idx val="1"/>
          <c:order val="1"/>
          <c:tx>
            <c:strRef>
              <c:f>'H, I y HI 03-15 SEL 3 ECU'!$Q$32</c:f>
              <c:strCache>
                <c:ptCount val="1"/>
                <c:pt idx="0">
                  <c:v>LATAM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cat>
            <c:numRef>
              <c:f>'H, I y HI 03-15 SEL 3 ECU'!$R$30:$V$30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'H, I y HI 03-15 SEL 3 ECU'!$R$32:$V$32</c:f>
              <c:numCache>
                <c:formatCode>0.000</c:formatCode>
                <c:ptCount val="5"/>
                <c:pt idx="0">
                  <c:v>0.50601052486276099</c:v>
                </c:pt>
                <c:pt idx="1">
                  <c:v>0.524546282229436</c:v>
                </c:pt>
                <c:pt idx="2">
                  <c:v>0.49259760650905998</c:v>
                </c:pt>
                <c:pt idx="3">
                  <c:v>0.50423214856060605</c:v>
                </c:pt>
                <c:pt idx="4">
                  <c:v>0.48381335963719901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BA-4B34-84E8-71D5897BA739}"/>
            </c:ext>
          </c:extLst>
        </c:ser>
        <c:ser>
          <c:idx val="2"/>
          <c:order val="2"/>
          <c:tx>
            <c:strRef>
              <c:f>'H, I y HI 03-15 SEL 3 ECU'!$Q$33</c:f>
              <c:strCache>
                <c:ptCount val="1"/>
                <c:pt idx="0">
                  <c:v>OCDE</c:v>
                </c:pt>
              </c:strCache>
            </c:strRef>
          </c:tx>
          <c:spPr>
            <a:ln w="38100" cap="rnd" cmpd="sng">
              <a:solidFill>
                <a:srgbClr val="0070C0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'H, I y HI 03-15 SEL 3 ECU'!$R$30:$V$30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'H, I y HI 03-15 SEL 3 ECU'!$R$33:$V$33</c:f>
              <c:numCache>
                <c:formatCode>0.000</c:formatCode>
                <c:ptCount val="5"/>
                <c:pt idx="0">
                  <c:v>0.17890142537939799</c:v>
                </c:pt>
                <c:pt idx="1">
                  <c:v>0.18409150236145899</c:v>
                </c:pt>
                <c:pt idx="2">
                  <c:v>0.163025869139721</c:v>
                </c:pt>
                <c:pt idx="3">
                  <c:v>0.16033649186516999</c:v>
                </c:pt>
                <c:pt idx="4">
                  <c:v>0.201755808636292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BA-4B34-84E8-71D5897BA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392000"/>
        <c:axId val="207386560"/>
      </c:lineChart>
      <c:catAx>
        <c:axId val="20739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7386560"/>
        <c:crosses val="autoZero"/>
        <c:auto val="1"/>
        <c:lblAlgn val="ctr"/>
        <c:lblOffset val="100"/>
        <c:noMultiLvlLbl val="0"/>
      </c:catAx>
      <c:valAx>
        <c:axId val="207386560"/>
        <c:scaling>
          <c:orientation val="minMax"/>
          <c:max val="0.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739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52657004830898E-2"/>
          <c:y val="5.5086715913058498E-2"/>
          <c:w val="0.93864734299516905"/>
          <c:h val="0.80831459642807801"/>
        </c:manualLayout>
      </c:layout>
      <c:lineChart>
        <c:grouping val="standard"/>
        <c:varyColors val="0"/>
        <c:ser>
          <c:idx val="0"/>
          <c:order val="0"/>
          <c:tx>
            <c:strRef>
              <c:f>'H, I y HI 03-15 SEL 3 ECU'!$BD$31</c:f>
              <c:strCache>
                <c:ptCount val="1"/>
                <c:pt idx="0">
                  <c:v>México</c:v>
                </c:pt>
              </c:strCache>
            </c:strRef>
          </c:tx>
          <c:spPr>
            <a:ln w="57150" cap="rnd" cmpd="sng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'H, I y HI 03-15 SEL 3 ECU'!$BE$30:$BI$30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'H, I y HI 03-15 SEL 3 ECU'!$BE$31:$BI$31</c:f>
              <c:numCache>
                <c:formatCode>0.000</c:formatCode>
                <c:ptCount val="5"/>
                <c:pt idx="0">
                  <c:v>8.0427037372276397E-2</c:v>
                </c:pt>
                <c:pt idx="1">
                  <c:v>7.5780937064229406E-2</c:v>
                </c:pt>
                <c:pt idx="2">
                  <c:v>6.3735327470776607E-2</c:v>
                </c:pt>
                <c:pt idx="3">
                  <c:v>5.7484368179809398E-2</c:v>
                </c:pt>
                <c:pt idx="4">
                  <c:v>5.8435055448831097E-2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06-4493-9D5B-0B16AD3ADC8D}"/>
            </c:ext>
          </c:extLst>
        </c:ser>
        <c:ser>
          <c:idx val="1"/>
          <c:order val="1"/>
          <c:tx>
            <c:strRef>
              <c:f>'H, I y HI 03-15 SEL 3 ECU'!$BD$32</c:f>
              <c:strCache>
                <c:ptCount val="1"/>
                <c:pt idx="0">
                  <c:v>LATAM</c:v>
                </c:pt>
              </c:strCache>
            </c:strRef>
          </c:tx>
          <c:spPr>
            <a:ln w="38100" cap="rnd" cmpd="sng">
              <a:solidFill>
                <a:schemeClr val="accent2">
                  <a:lumMod val="5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cat>
            <c:numRef>
              <c:f>'H, I y HI 03-15 SEL 3 ECU'!$BE$30:$BI$30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'H, I y HI 03-15 SEL 3 ECU'!$BE$32:$BI$32</c:f>
              <c:numCache>
                <c:formatCode>0.000</c:formatCode>
                <c:ptCount val="5"/>
                <c:pt idx="0">
                  <c:v>8.8627743429712705E-2</c:v>
                </c:pt>
                <c:pt idx="1">
                  <c:v>9.0295397022975205E-2</c:v>
                </c:pt>
                <c:pt idx="2">
                  <c:v>7.7626345677163394E-2</c:v>
                </c:pt>
                <c:pt idx="3">
                  <c:v>7.41581424204492E-2</c:v>
                </c:pt>
                <c:pt idx="4">
                  <c:v>6.5758299130689202E-2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06-4493-9D5B-0B16AD3ADC8D}"/>
            </c:ext>
          </c:extLst>
        </c:ser>
        <c:ser>
          <c:idx val="2"/>
          <c:order val="2"/>
          <c:tx>
            <c:strRef>
              <c:f>'H, I y HI 03-15 SEL 3 ECU'!$BD$33</c:f>
              <c:strCache>
                <c:ptCount val="1"/>
                <c:pt idx="0">
                  <c:v>OCDE</c:v>
                </c:pt>
              </c:strCache>
            </c:strRef>
          </c:tx>
          <c:spPr>
            <a:ln w="57150" cap="rnd" cmpd="sng">
              <a:solidFill>
                <a:srgbClr val="0070C0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'H, I y HI 03-15 SEL 3 ECU'!$BE$30:$BI$30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'H, I y HI 03-15 SEL 3 ECU'!$BE$33:$BI$33</c:f>
              <c:numCache>
                <c:formatCode>0.000</c:formatCode>
                <c:ptCount val="5"/>
                <c:pt idx="0">
                  <c:v>2.23781829626243E-2</c:v>
                </c:pt>
                <c:pt idx="1">
                  <c:v>2.2173280013842601E-2</c:v>
                </c:pt>
                <c:pt idx="2">
                  <c:v>2.0154792304173601E-2</c:v>
                </c:pt>
                <c:pt idx="3">
                  <c:v>1.92738610559452E-2</c:v>
                </c:pt>
                <c:pt idx="4">
                  <c:v>2.31057872843527E-2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06-4493-9D5B-0B16AD3AD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392544"/>
        <c:axId val="207388736"/>
      </c:lineChart>
      <c:catAx>
        <c:axId val="20739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7388736"/>
        <c:crosses val="autoZero"/>
        <c:auto val="1"/>
        <c:lblAlgn val="ctr"/>
        <c:lblOffset val="100"/>
        <c:noMultiLvlLbl val="0"/>
      </c:catAx>
      <c:valAx>
        <c:axId val="207388736"/>
        <c:scaling>
          <c:orientation val="minMax"/>
          <c:max val="0.1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7392544"/>
        <c:crosses val="autoZero"/>
        <c:crossBetween val="between"/>
        <c:majorUnit val="0.0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17860448603299"/>
          <c:y val="0.92283883630736097"/>
          <c:w val="0.43564279102793302"/>
          <c:h val="5.5371737054807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DD40D13-80EA-49C8-AA11-EAAAEA4C7B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B766E8-E418-4E28-80AD-9B3CBDB693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F2353-4908-40EC-8680-7797E39DDF0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DE44E-E14A-4429-B001-27FA91651F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B043E4-CE06-4251-9C13-021993006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DBF66-74C3-4EA8-A1C3-463BCB08D5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3141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99F5-FB0F-4F46-9B1E-A77D99E61860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59353-BBBA-46C1-AB24-35B23901F7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362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otro lado, investigaciones previas muestran la relación causal entre las habilidades y conocimientos de la población en un país o economía y su tasa de crecimiento a largo plazo; lo que permite estimar como han afectado las políticas educativas de cada Estado o Gobierno en su desempeño económico esperado. Así, en el transcurso del tiempo, si el capital de conocimiento de una nación mejora conforme jóvenes mejor educados se incorporan a la fuerza laboral. Esta fuerza laboral con mejores competencias incrementa el crecimiento económico y favorece otros resultados sociales positivos.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El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axiomas</a:t>
            </a:r>
            <a:r>
              <a:rPr lang="en-US" dirty="0"/>
              <a:t> de Sen</a:t>
            </a:r>
            <a:r>
              <a:rPr lang="en-US" baseline="0" dirty="0"/>
              <a:t> produce </a:t>
            </a:r>
            <a:r>
              <a:rPr lang="en-US" baseline="0" dirty="0" err="1"/>
              <a:t>una</a:t>
            </a:r>
            <a:r>
              <a:rPr lang="en-US" baseline="0" dirty="0"/>
              <a:t> </a:t>
            </a:r>
            <a:r>
              <a:rPr lang="en-US" baseline="0" dirty="0" err="1"/>
              <a:t>medida</a:t>
            </a:r>
            <a:r>
              <a:rPr lang="en-US" baseline="0" dirty="0"/>
              <a:t> </a:t>
            </a:r>
            <a:r>
              <a:rPr lang="en-US" baseline="0" dirty="0" err="1"/>
              <a:t>más</a:t>
            </a:r>
            <a:r>
              <a:rPr lang="en-US" baseline="0" dirty="0"/>
              <a:t> </a:t>
            </a:r>
            <a:r>
              <a:rPr lang="en-US" baseline="0" dirty="0" err="1"/>
              <a:t>parsimoniosa</a:t>
            </a:r>
            <a:r>
              <a:rPr lang="en-US" baseline="0" dirty="0"/>
              <a:t> que lo que </a:t>
            </a:r>
            <a:r>
              <a:rPr lang="en-US" baseline="0" dirty="0" err="1"/>
              <a:t>produciría</a:t>
            </a:r>
            <a:r>
              <a:rPr lang="en-US" baseline="0" dirty="0"/>
              <a:t> la </a:t>
            </a:r>
            <a:r>
              <a:rPr lang="en-US" baseline="0" dirty="0" err="1"/>
              <a:t>medición</a:t>
            </a:r>
            <a:r>
              <a:rPr lang="en-US" baseline="0" dirty="0"/>
              <a:t> </a:t>
            </a:r>
            <a:r>
              <a:rPr lang="en-US" baseline="0" dirty="0" err="1"/>
              <a:t>ocn</a:t>
            </a:r>
            <a:r>
              <a:rPr lang="en-US" baseline="0" dirty="0"/>
              <a:t> </a:t>
            </a:r>
            <a:r>
              <a:rPr lang="en-US" baseline="0" dirty="0" err="1"/>
              <a:t>inclusión</a:t>
            </a:r>
            <a:r>
              <a:rPr lang="en-US" baseline="0" dirty="0"/>
              <a:t> del </a:t>
            </a:r>
            <a:r>
              <a:rPr lang="en-US" baseline="0" dirty="0" err="1"/>
              <a:t>indice</a:t>
            </a:r>
            <a:r>
              <a:rPr lang="en-US" baseline="0" dirty="0"/>
              <a:t> Gini: Pero </a:t>
            </a:r>
            <a:r>
              <a:rPr lang="en-US" baseline="0" dirty="0" err="1"/>
              <a:t>tomamos</a:t>
            </a:r>
            <a:r>
              <a:rPr lang="en-US" baseline="0" dirty="0"/>
              <a:t> </a:t>
            </a:r>
            <a:r>
              <a:rPr lang="en-US" baseline="0" dirty="0" err="1"/>
              <a:t>como</a:t>
            </a:r>
            <a:r>
              <a:rPr lang="en-US" baseline="0" dirty="0"/>
              <a:t> </a:t>
            </a:r>
            <a:r>
              <a:rPr lang="en-US" baseline="0" dirty="0" err="1"/>
              <a:t>ventaja</a:t>
            </a:r>
            <a:r>
              <a:rPr lang="en-US" baseline="0" dirty="0"/>
              <a:t> que en las </a:t>
            </a:r>
            <a:r>
              <a:rPr lang="en-US" baseline="0" dirty="0" err="1"/>
              <a:t>competencias</a:t>
            </a:r>
            <a:r>
              <a:rPr lang="en-US" baseline="0" dirty="0"/>
              <a:t> (en </a:t>
            </a:r>
            <a:r>
              <a:rPr lang="en-US" baseline="0" dirty="0" err="1"/>
              <a:t>formación</a:t>
            </a:r>
            <a:r>
              <a:rPr lang="en-US" baseline="0" dirty="0"/>
              <a:t>, en </a:t>
            </a:r>
            <a:r>
              <a:rPr lang="en-US" baseline="0" dirty="0" err="1"/>
              <a:t>educación</a:t>
            </a:r>
            <a:r>
              <a:rPr lang="en-US" baseline="0" dirty="0"/>
              <a:t>….) no </a:t>
            </a:r>
            <a:r>
              <a:rPr lang="en-US" baseline="0" dirty="0" err="1"/>
              <a:t>existen</a:t>
            </a:r>
            <a:r>
              <a:rPr lang="en-US" baseline="0" dirty="0"/>
              <a:t> </a:t>
            </a:r>
            <a:r>
              <a:rPr lang="en-US" baseline="0" dirty="0" err="1"/>
              <a:t>transferencia</a:t>
            </a:r>
            <a:r>
              <a:rPr lang="en-US" baseline="0" dirty="0"/>
              <a:t> de </a:t>
            </a:r>
            <a:r>
              <a:rPr lang="en-US" baseline="0" dirty="0" err="1"/>
              <a:t>competencias</a:t>
            </a:r>
            <a:r>
              <a:rPr lang="en-US" baseline="0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EDFB-A71B-7742-B528-5D625D78732E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508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INCIDENCIA ES UNA MEDIA COMÚN</a:t>
            </a:r>
            <a:r>
              <a:rPr lang="es-MX" baseline="0" dirty="0"/>
              <a:t> EN LAS PRESENTACIONES DE RESULTADOS PISA</a:t>
            </a:r>
          </a:p>
          <a:p>
            <a:r>
              <a:rPr lang="es-MX" baseline="0" dirty="0"/>
              <a:t>Pero si sólo nos quedamos con ese número, podríamos ingeniárnosle para “mover” a quienes están más cerca de cruzar el nivel II, y pareciera entonces que “estamos mejorando”</a:t>
            </a:r>
          </a:p>
          <a:p>
            <a:r>
              <a:rPr lang="es-MX" baseline="0" dirty="0"/>
              <a:t>Por eso, la necesidad de ponderar por la intensidad. Se trata de “mover” a todos, cuan lejos estén de alcanzar el nivel de competencias básicas. </a:t>
            </a:r>
          </a:p>
          <a:p>
            <a:r>
              <a:rPr lang="es-MX" baseline="0" dirty="0"/>
              <a:t>De hecho, más adelante Foster y Foster con Sen, proponen maximizar la podneración de la intensidad, elevando la medida de brecha al cuadrado!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EDFB-A71B-7742-B528-5D625D78732E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257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EDFB-A71B-7742-B528-5D625D78732E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777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El puntaje promedio registrado en la prueba PISA por los países integrantes de la OECD (sin considerar a México) muestra una tendencia moderada a disminuir; mientras que en México la tendencia es a hacia la mejora en el desempeño durante el periodo 2003–2009, para después sufrir una caída en matemáticas, y estancarse tanto en ciencias como en lectura.  </a:t>
            </a:r>
          </a:p>
          <a:p>
            <a:r>
              <a:rPr lang="es-MX" dirty="0"/>
              <a:t>ESTA ES LA INFORMACIÓN TÌPICA QUE SE OFRECE AL PRESENTAR LOS RESULTADOS: LA INTERPRETACIÓN MÀS COMÚN ES “YA NOS ESTANCAMOS”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EDFB-A71B-7742-B528-5D625D78732E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536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8EDFB-A71B-7742-B528-5D625D78732E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573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8A1-37E5-4521-9190-1003E55AC296}" type="datetime1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5924-7067-4E10-88A7-0E7BE477E0AA}" type="datetime1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83C6-E12D-4229-BE04-033CCE403CA1}" type="datetime1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A5B3-7A7F-41DF-BE41-E3BB221901FD}" type="datetime1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F31F-474C-43AF-B578-D156B88064C8}" type="datetime1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8D23-37F7-4A0C-81C9-FC0DD7265A62}" type="datetime1">
              <a:rPr lang="es-CO" smtClean="0"/>
              <a:t>30/10/2017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6BA5-41B2-4F32-8216-E5C481059B25}" type="datetime1">
              <a:rPr lang="es-CO" smtClean="0"/>
              <a:t>30/10/2017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3008-4D48-4C27-AFC7-D0A77346C25E}" type="datetime1">
              <a:rPr lang="es-CO" smtClean="0"/>
              <a:t>30/10/2017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E0CD-91B3-4C3C-BE8C-6F61421ADF2B}" type="datetime1">
              <a:rPr lang="es-CO" smtClean="0"/>
              <a:t>30/10/2017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67DC-5776-4305-9310-67777339104E}" type="datetime1">
              <a:rPr lang="es-CO" smtClean="0"/>
              <a:t>30/10/2017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C3A1-2AFA-4A43-A597-016A2B0D2FB5}" type="datetime1">
              <a:rPr lang="es-CO" smtClean="0"/>
              <a:t>30/10/2017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8CFE-591E-43E5-8FFC-AD9B7C936B5F}" type="datetime1">
              <a:rPr lang="es-CO" smtClean="0"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.bracho@inee.edu.m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figueroa@inee.edu.m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1650" y="4213910"/>
            <a:ext cx="7886700" cy="158273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br>
              <a:rPr lang="es-CO" sz="4200" dirty="0"/>
            </a:br>
            <a:br>
              <a:rPr lang="es-CO" sz="4200" dirty="0"/>
            </a:br>
            <a:br>
              <a:rPr lang="es-CO" sz="4200" dirty="0"/>
            </a:br>
            <a:r>
              <a:rPr lang="es-CO" sz="4000" b="1" dirty="0"/>
              <a:t>Desarrollo de capacidades: la medición del déficit en competencias</a:t>
            </a:r>
            <a:br>
              <a:rPr lang="es-CO" sz="4000" dirty="0"/>
            </a:br>
            <a:br>
              <a:rPr lang="es-CO" sz="4000" dirty="0"/>
            </a:br>
            <a:r>
              <a:rPr lang="es-CO" sz="2400" dirty="0"/>
              <a:t>Dra. Teresa Bracho, Consejera de la Junta de Gobierno del INEE</a:t>
            </a:r>
            <a:br>
              <a:rPr lang="es-CO" sz="2400" dirty="0"/>
            </a:br>
            <a:r>
              <a:rPr lang="es-CO" sz="2400" dirty="0" err="1"/>
              <a:t>Act</a:t>
            </a:r>
            <a:r>
              <a:rPr lang="es-CO" sz="2400" dirty="0"/>
              <a:t>. Héctor Figueroa, Director de Área, INEE</a:t>
            </a:r>
            <a:br>
              <a:rPr lang="es-CO" sz="2400" dirty="0"/>
            </a:br>
            <a:br>
              <a:rPr lang="es-CO" sz="2400" dirty="0"/>
            </a:br>
            <a:r>
              <a:rPr lang="es-CO" sz="2400" dirty="0"/>
              <a:t>Cartagena, Colombia a 2 de noviembre de 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96" y="5317067"/>
            <a:ext cx="1648469" cy="108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"/>
          <p:cNvSpPr txBox="1">
            <a:spLocks/>
          </p:cNvSpPr>
          <p:nvPr/>
        </p:nvSpPr>
        <p:spPr>
          <a:xfrm>
            <a:off x="823923" y="875897"/>
            <a:ext cx="81354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  <a:p>
            <a:endParaRPr lang="es-MX" dirty="0"/>
          </a:p>
        </p:txBody>
      </p:sp>
      <p:sp>
        <p:nvSpPr>
          <p:cNvPr id="26" name="Flecha derecha 25"/>
          <p:cNvSpPr/>
          <p:nvPr/>
        </p:nvSpPr>
        <p:spPr>
          <a:xfrm>
            <a:off x="5603777" y="2476864"/>
            <a:ext cx="2241618" cy="52228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Flecha derecha 26"/>
          <p:cNvSpPr/>
          <p:nvPr/>
        </p:nvSpPr>
        <p:spPr>
          <a:xfrm rot="10800000">
            <a:off x="1865514" y="2438306"/>
            <a:ext cx="2351422" cy="52228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9" name="Conector recto de flecha 28"/>
          <p:cNvCxnSpPr/>
          <p:nvPr/>
        </p:nvCxnSpPr>
        <p:spPr>
          <a:xfrm flipV="1">
            <a:off x="4747428" y="2174377"/>
            <a:ext cx="1" cy="1206838"/>
          </a:xfrm>
          <a:prstGeom prst="straightConnector1">
            <a:avLst/>
          </a:prstGeom>
          <a:ln w="76200" cmpd="sng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968697" y="1627364"/>
            <a:ext cx="258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NIVEL DE DESEMPEÑO </a:t>
            </a:r>
          </a:p>
          <a:p>
            <a:r>
              <a:rPr lang="es-MX" sz="2000" b="1" dirty="0"/>
              <a:t>INSUFICIENTE 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575292" y="1507775"/>
            <a:ext cx="3017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/>
              <a:t>NIVELES DE DESEMPEÑO </a:t>
            </a:r>
          </a:p>
          <a:p>
            <a:pPr algn="r"/>
            <a:r>
              <a:rPr lang="es-MX" sz="2000" dirty="0"/>
              <a:t>BÁSICO, ADECUADO, AVANZADO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348124" y="5095844"/>
            <a:ext cx="8611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INTENSIDAD, I</a:t>
            </a:r>
            <a:r>
              <a:rPr lang="es-MX" dirty="0"/>
              <a:t>: </a:t>
            </a:r>
            <a:r>
              <a:rPr lang="es-MX" sz="2000" b="1" dirty="0"/>
              <a:t>¿Qué tan alejados están del nivel básico de competencias? </a:t>
            </a:r>
          </a:p>
          <a:p>
            <a:r>
              <a:rPr lang="es-MX" sz="2000" dirty="0"/>
              <a:t>Es el déficit agregado de los estudiantes con bajo desempeño, es decir, la b</a:t>
            </a:r>
            <a:r>
              <a:rPr lang="es-ES" sz="2000" dirty="0"/>
              <a:t>recha de desempeño promedio con respecto al Nivel II.</a:t>
            </a:r>
            <a:r>
              <a:rPr lang="es-ES" sz="2000" dirty="0">
                <a:solidFill>
                  <a:srgbClr val="FF0000"/>
                </a:solidFill>
              </a:rPr>
              <a:t>	</a:t>
            </a:r>
            <a:r>
              <a:rPr lang="es-MX" sz="2000" dirty="0"/>
              <a:t> 		  </a:t>
            </a:r>
            <a:r>
              <a:rPr lang="es-ES" dirty="0">
                <a:solidFill>
                  <a:srgbClr val="FF0000"/>
                </a:solidFill>
              </a:rPr>
              <a:t>	</a:t>
            </a:r>
            <a:endParaRPr lang="es-MX" dirty="0"/>
          </a:p>
        </p:txBody>
      </p:sp>
      <p:sp>
        <p:nvSpPr>
          <p:cNvPr id="33" name="CuadroTexto 32"/>
          <p:cNvSpPr txBox="1"/>
          <p:nvPr/>
        </p:nvSpPr>
        <p:spPr>
          <a:xfrm>
            <a:off x="348123" y="4063995"/>
            <a:ext cx="845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INCIDENCIA, H</a:t>
            </a:r>
            <a:r>
              <a:rPr lang="es-MX" sz="2000" dirty="0"/>
              <a:t>: </a:t>
            </a:r>
            <a:r>
              <a:rPr lang="es-MX" sz="2000" b="1" dirty="0"/>
              <a:t>¿Cuántos son? </a:t>
            </a:r>
          </a:p>
          <a:p>
            <a:pPr algn="just"/>
            <a:r>
              <a:rPr lang="es-MX" sz="2000" dirty="0"/>
              <a:t>Cantidad de alumnos sin las competencias básicas. Proporción de alumnos que están por debajo del nivel básico de competencias (Nivel II). </a:t>
            </a:r>
          </a:p>
        </p:txBody>
      </p:sp>
      <p:sp>
        <p:nvSpPr>
          <p:cNvPr id="34" name="Elipse 33"/>
          <p:cNvSpPr/>
          <p:nvPr/>
        </p:nvSpPr>
        <p:spPr>
          <a:xfrm>
            <a:off x="3135653" y="408251"/>
            <a:ext cx="3115807" cy="14172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Nivel II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</a:rPr>
              <a:t>Competencias Básicas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97" y="3051566"/>
            <a:ext cx="2124075" cy="7239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142" y="3043032"/>
            <a:ext cx="3009900" cy="647700"/>
          </a:xfrm>
          <a:prstGeom prst="rect">
            <a:avLst/>
          </a:prstGeom>
        </p:spPr>
      </p:pic>
      <p:sp>
        <p:nvSpPr>
          <p:cNvPr id="3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057523" y="6339771"/>
            <a:ext cx="2743200" cy="365125"/>
          </a:xfrm>
        </p:spPr>
        <p:txBody>
          <a:bodyPr/>
          <a:lstStyle/>
          <a:p>
            <a:fld id="{5285A90B-6683-3B48-BDE2-2FC3B7B8FF34}" type="slidenum">
              <a:rPr lang="es-ES_tradnl" smtClean="0"/>
              <a:t>10</a:t>
            </a:fld>
            <a:endParaRPr lang="es-ES_tradnl"/>
          </a:p>
        </p:txBody>
      </p:sp>
      <p:cxnSp>
        <p:nvCxnSpPr>
          <p:cNvPr id="38" name="Conector angular 37"/>
          <p:cNvCxnSpPr/>
          <p:nvPr/>
        </p:nvCxnSpPr>
        <p:spPr>
          <a:xfrm flipV="1">
            <a:off x="3876251" y="3394622"/>
            <a:ext cx="888550" cy="312296"/>
          </a:xfrm>
          <a:prstGeom prst="bentConnector3">
            <a:avLst>
              <a:gd name="adj1" fmla="val 99549"/>
            </a:avLst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r 38"/>
          <p:cNvCxnSpPr/>
          <p:nvPr/>
        </p:nvCxnSpPr>
        <p:spPr>
          <a:xfrm flipV="1">
            <a:off x="1426116" y="3597538"/>
            <a:ext cx="3341158" cy="384850"/>
          </a:xfrm>
          <a:prstGeom prst="bentConnector3">
            <a:avLst>
              <a:gd name="adj1" fmla="val 99921"/>
            </a:avLst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3884686" y="3535257"/>
            <a:ext cx="0" cy="155475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1419523" y="3550770"/>
            <a:ext cx="6592" cy="447804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342E0D-32C9-48B4-A4E5-1DB34206A303}"/>
              </a:ext>
            </a:extLst>
          </p:cNvPr>
          <p:cNvSpPr txBox="1"/>
          <p:nvPr/>
        </p:nvSpPr>
        <p:spPr>
          <a:xfrm>
            <a:off x="379351" y="6330851"/>
            <a:ext cx="2579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Fuente: Bracho y Figueroa, 2017.</a:t>
            </a:r>
          </a:p>
        </p:txBody>
      </p:sp>
    </p:spTree>
    <p:extLst>
      <p:ext uri="{BB962C8B-B14F-4D97-AF65-F5344CB8AC3E}">
        <p14:creationId xmlns:p14="http://schemas.microsoft.com/office/powerpoint/2010/main" val="346325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41848"/>
          </a:xfrm>
        </p:spPr>
        <p:txBody>
          <a:bodyPr>
            <a:noAutofit/>
          </a:bodyPr>
          <a:lstStyle/>
          <a:p>
            <a:r>
              <a:rPr lang="es-MX" sz="3400" dirty="0"/>
              <a:t>El Índice del Déficit en Competencias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12022"/>
            <a:ext cx="7886700" cy="44581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altLang="en-US" sz="2100" dirty="0"/>
              <a:t>Si </a:t>
            </a:r>
            <a:r>
              <a:rPr lang="es-ES" altLang="en-US" sz="2100" b="1" dirty="0"/>
              <a:t>q</a:t>
            </a:r>
            <a:r>
              <a:rPr lang="es-ES" altLang="en-US" sz="2100" dirty="0"/>
              <a:t> es el número de estudiantes con bajo desempeño y </a:t>
            </a:r>
            <a:r>
              <a:rPr lang="es-ES" altLang="en-US" sz="2100" b="1" dirty="0"/>
              <a:t>n</a:t>
            </a:r>
            <a:r>
              <a:rPr lang="es-ES" altLang="en-US" sz="2100" dirty="0"/>
              <a:t> el número total de estudiantes: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S" altLang="en-US" sz="2100" b="1" dirty="0">
                <a:solidFill>
                  <a:srgbClr val="0070C0"/>
                </a:solidFill>
              </a:rPr>
              <a:t>H</a:t>
            </a:r>
            <a:r>
              <a:rPr lang="es-ES" altLang="en-US" sz="2100" dirty="0">
                <a:solidFill>
                  <a:srgbClr val="0070C0"/>
                </a:solidFill>
              </a:rPr>
              <a:t> = q / n</a:t>
            </a:r>
          </a:p>
          <a:p>
            <a:pPr>
              <a:lnSpc>
                <a:spcPct val="100000"/>
              </a:lnSpc>
            </a:pPr>
            <a:r>
              <a:rPr lang="es-ES" altLang="en-US" sz="2100" dirty="0"/>
              <a:t>Si </a:t>
            </a:r>
            <a:r>
              <a:rPr lang="es-ES" altLang="en-US" sz="2100" b="1" dirty="0"/>
              <a:t>P</a:t>
            </a:r>
            <a:r>
              <a:rPr lang="es-ES" altLang="en-US" sz="2100" dirty="0"/>
              <a:t> es el puntaje obtenido por un estudiante de bajo desempeño y </a:t>
            </a:r>
            <a:r>
              <a:rPr lang="es-ES" altLang="en-US" sz="2100" b="1" dirty="0"/>
              <a:t>N2</a:t>
            </a:r>
            <a:r>
              <a:rPr lang="es-ES" altLang="en-US" sz="2100" dirty="0"/>
              <a:t> el puntaje mínimo para ser clasificado en el Nivel 2: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S" altLang="en-US" sz="2100" b="1" dirty="0">
                <a:solidFill>
                  <a:srgbClr val="0070C0"/>
                </a:solidFill>
              </a:rPr>
              <a:t>i</a:t>
            </a:r>
            <a:r>
              <a:rPr lang="es-ES" altLang="en-US" sz="2100" dirty="0">
                <a:solidFill>
                  <a:srgbClr val="0070C0"/>
                </a:solidFill>
              </a:rPr>
              <a:t> = (N2 - P) / N2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100" dirty="0"/>
              <a:t>    La brecha de competencias agregada </a:t>
            </a:r>
            <a:r>
              <a:rPr lang="es-MX" sz="2100" b="1" dirty="0"/>
              <a:t>(I)</a:t>
            </a:r>
            <a:r>
              <a:rPr lang="es-MX" sz="2100" dirty="0"/>
              <a:t> es el déficit agregado de la    carencia de logro entre los estudiantes con bajo desempeño. </a:t>
            </a:r>
          </a:p>
          <a:p>
            <a:pPr>
              <a:lnSpc>
                <a:spcPct val="100000"/>
              </a:lnSpc>
            </a:pPr>
            <a:r>
              <a:rPr lang="es-MX" altLang="en-US" sz="2100" dirty="0"/>
              <a:t>Incidencia </a:t>
            </a:r>
            <a:r>
              <a:rPr lang="es-MX" altLang="en-US" sz="2100" b="1" dirty="0"/>
              <a:t>(H)</a:t>
            </a:r>
            <a:r>
              <a:rPr lang="es-MX" altLang="en-US" sz="2100" dirty="0"/>
              <a:t> y brecha de competencias agregada </a:t>
            </a:r>
            <a:r>
              <a:rPr lang="es-MX" altLang="en-US" sz="2100" b="1" dirty="0"/>
              <a:t>(I)</a:t>
            </a:r>
            <a:r>
              <a:rPr lang="es-MX" altLang="en-US" sz="2100" dirty="0"/>
              <a:t> componen el IDC:</a:t>
            </a:r>
            <a:endParaRPr lang="es-ES" altLang="en-US" sz="2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s-ES" sz="2100" b="1" dirty="0">
                <a:solidFill>
                  <a:schemeClr val="accent1">
                    <a:lumMod val="50000"/>
                  </a:schemeClr>
                </a:solidFill>
              </a:rPr>
              <a:t>IDC = HI</a:t>
            </a:r>
            <a:endParaRPr lang="es-MX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11</a:t>
            </a:fld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D31462F-7976-413C-8183-4DF72981F3B8}"/>
              </a:ext>
            </a:extLst>
          </p:cNvPr>
          <p:cNvSpPr txBox="1"/>
          <p:nvPr/>
        </p:nvSpPr>
        <p:spPr>
          <a:xfrm>
            <a:off x="379351" y="6330851"/>
            <a:ext cx="2579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Fuente: Bracho y Figueroa, 2017.</a:t>
            </a:r>
          </a:p>
        </p:txBody>
      </p:sp>
    </p:spTree>
    <p:extLst>
      <p:ext uri="{BB962C8B-B14F-4D97-AF65-F5344CB8AC3E}">
        <p14:creationId xmlns:p14="http://schemas.microsoft.com/office/powerpoint/2010/main" val="330168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FA028-F2E4-41BE-BF76-E6BC9CB5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6949"/>
            <a:ext cx="7886700" cy="558720"/>
          </a:xfrm>
        </p:spPr>
        <p:txBody>
          <a:bodyPr>
            <a:normAutofit/>
          </a:bodyPr>
          <a:lstStyle/>
          <a:p>
            <a:r>
              <a:rPr lang="es-MX" sz="3400" dirty="0"/>
              <a:t>El IDC con PISA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5EEDD6-BADB-4116-AB3D-E1BAC740E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669"/>
            <a:ext cx="7886700" cy="494013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2700" dirty="0"/>
              <a:t>Considerando que: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s-ES" sz="2700" dirty="0"/>
              <a:t>La evaluación del logro académico y su expresión en competencias, capacidades o habilidades es un buen indicador de la calidad de la educación impartida.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s-ES" sz="2700" dirty="0"/>
              <a:t>La periodicidad de la prueba permite examinar las trayectorias y efectos de las acciones gubernamentales a través del tiempo.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s-ES" sz="2700" dirty="0"/>
              <a:t>Se han mostrado los beneficios económicos y de participación en el desarrollo, en caso de garantizar el nivel mínimo de competencias a todos los evaluados (</a:t>
            </a:r>
            <a:r>
              <a:rPr lang="es-ES" sz="2700" dirty="0" err="1"/>
              <a:t>Hanushek</a:t>
            </a:r>
            <a:r>
              <a:rPr lang="es-ES" sz="2700" dirty="0"/>
              <a:t> y </a:t>
            </a:r>
            <a:r>
              <a:rPr lang="es-ES" sz="2700" dirty="0" err="1"/>
              <a:t>Woessman</a:t>
            </a:r>
            <a:r>
              <a:rPr lang="es-ES" sz="2700" dirty="0"/>
              <a:t>, 2015).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2700" dirty="0"/>
              <a:t>Se presentan los resultados del cálculo del IDC con los datos de PISA 2003 - 2015, utilizando como referencia el caso de México.</a:t>
            </a:r>
          </a:p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E3765E-CC3C-4101-91C8-4C9D7FB5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5683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843CF92-C9CE-4EE8-ABDC-1F0782D73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935446"/>
              </p:ext>
            </p:extLst>
          </p:nvPr>
        </p:nvGraphicFramePr>
        <p:xfrm>
          <a:off x="379350" y="1006679"/>
          <a:ext cx="8347400" cy="532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79351" y="6330851"/>
            <a:ext cx="2579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Fuente: Bracho y Figueroa, 2017.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590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7943316-56F9-4DD9-A786-85D4E2FCD1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208967"/>
              </p:ext>
            </p:extLst>
          </p:nvPr>
        </p:nvGraphicFramePr>
        <p:xfrm>
          <a:off x="4376691" y="1551963"/>
          <a:ext cx="4767309" cy="462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6B8C53A8-2AD8-4607-BBDB-53700BD76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269721"/>
              </p:ext>
            </p:extLst>
          </p:nvPr>
        </p:nvGraphicFramePr>
        <p:xfrm>
          <a:off x="0" y="1551963"/>
          <a:ext cx="4442772" cy="462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entágono 1"/>
          <p:cNvSpPr/>
          <p:nvPr/>
        </p:nvSpPr>
        <p:spPr>
          <a:xfrm>
            <a:off x="55490" y="984480"/>
            <a:ext cx="2354893" cy="4634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Ciencias</a:t>
            </a:r>
            <a:endParaRPr lang="en-US" sz="2000" b="1" dirty="0"/>
          </a:p>
        </p:txBody>
      </p:sp>
      <p:sp>
        <p:nvSpPr>
          <p:cNvPr id="3" name="Elipse 2"/>
          <p:cNvSpPr/>
          <p:nvPr/>
        </p:nvSpPr>
        <p:spPr>
          <a:xfrm flipV="1">
            <a:off x="8305102" y="3355594"/>
            <a:ext cx="514362" cy="528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14</a:t>
            </a:fld>
            <a:endParaRPr lang="es-ES_tradn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93AA5E-2C91-4942-9042-776F8CD04E47}"/>
              </a:ext>
            </a:extLst>
          </p:cNvPr>
          <p:cNvSpPr txBox="1"/>
          <p:nvPr/>
        </p:nvSpPr>
        <p:spPr>
          <a:xfrm>
            <a:off x="379351" y="6330851"/>
            <a:ext cx="2579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Fuente: Bracho y Figueroa, 2017.</a:t>
            </a:r>
          </a:p>
        </p:txBody>
      </p:sp>
    </p:spTree>
    <p:extLst>
      <p:ext uri="{BB962C8B-B14F-4D97-AF65-F5344CB8AC3E}">
        <p14:creationId xmlns:p14="http://schemas.microsoft.com/office/powerpoint/2010/main" val="108313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571" y="1568742"/>
            <a:ext cx="7886700" cy="427838"/>
          </a:xfrm>
        </p:spPr>
        <p:txBody>
          <a:bodyPr>
            <a:noAutofit/>
          </a:bodyPr>
          <a:lstStyle/>
          <a:p>
            <a:r>
              <a:rPr lang="es-ES" sz="2800" dirty="0">
                <a:latin typeface="Arial Narrow" panose="020B0606020202030204" pitchFamily="34" charset="0"/>
              </a:rPr>
              <a:t>Índice del Déficit en Competencias (</a:t>
            </a:r>
            <a:r>
              <a:rPr lang="es-ES" sz="2800" b="1" dirty="0">
                <a:latin typeface="Arial Narrow" panose="020B0606020202030204" pitchFamily="34" charset="0"/>
              </a:rPr>
              <a:t>HI</a:t>
            </a:r>
            <a:r>
              <a:rPr lang="es-ES" sz="2800" dirty="0">
                <a:latin typeface="Arial Narrow" panose="020B0606020202030204" pitchFamily="34" charset="0"/>
              </a:rPr>
              <a:t>). PISA 2003 - 2015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9B735E1-143C-41FF-A0C2-306B1F3E5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721607"/>
              </p:ext>
            </p:extLst>
          </p:nvPr>
        </p:nvGraphicFramePr>
        <p:xfrm>
          <a:off x="378219" y="1905917"/>
          <a:ext cx="8276051" cy="442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entágono 5"/>
          <p:cNvSpPr/>
          <p:nvPr/>
        </p:nvSpPr>
        <p:spPr>
          <a:xfrm>
            <a:off x="378219" y="1023005"/>
            <a:ext cx="2354893" cy="4634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Ciencias</a:t>
            </a:r>
            <a:endParaRPr lang="en-US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DCB14A-B355-4E64-AE35-8749D74D99C0}"/>
              </a:ext>
            </a:extLst>
          </p:cNvPr>
          <p:cNvSpPr txBox="1"/>
          <p:nvPr/>
        </p:nvSpPr>
        <p:spPr>
          <a:xfrm>
            <a:off x="379351" y="6330851"/>
            <a:ext cx="2579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Fuente: Bracho y Figueroa, 2017.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273810-F1B9-408E-AC54-D3BB0CE5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573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2E254-45C3-4EDF-B91C-6E2AA476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4459"/>
            <a:ext cx="7886700" cy="562062"/>
          </a:xfrm>
        </p:spPr>
        <p:txBody>
          <a:bodyPr>
            <a:normAutofit/>
          </a:bodyPr>
          <a:lstStyle/>
          <a:p>
            <a:r>
              <a:rPr lang="es-MX" sz="3400" dirty="0"/>
              <a:t>Características del IDC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A895B4-3109-4649-81D8-F73F3B13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0744"/>
            <a:ext cx="7886700" cy="45803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100" dirty="0"/>
              <a:t>Puede utilizarse como </a:t>
            </a:r>
            <a:r>
              <a:rPr lang="es-ES" sz="2100" b="1" dirty="0"/>
              <a:t>indicador de la Calidad en la Educación</a:t>
            </a:r>
            <a:r>
              <a:rPr lang="es-ES" sz="2100" dirty="0"/>
              <a:t>.</a:t>
            </a:r>
          </a:p>
          <a:p>
            <a:pPr>
              <a:lnSpc>
                <a:spcPct val="100000"/>
              </a:lnSpc>
            </a:pPr>
            <a:r>
              <a:rPr lang="es-ES" sz="2100" b="1" dirty="0"/>
              <a:t>Ordena unidades agregadas de observación</a:t>
            </a:r>
            <a:r>
              <a:rPr lang="es-ES" sz="2100" dirty="0"/>
              <a:t>. </a:t>
            </a:r>
          </a:p>
          <a:p>
            <a:pPr>
              <a:lnSpc>
                <a:spcPct val="100000"/>
              </a:lnSpc>
            </a:pPr>
            <a:r>
              <a:rPr lang="es-ES" sz="2100" b="1" dirty="0"/>
              <a:t>Orienta la selección de acciones </a:t>
            </a:r>
            <a:r>
              <a:rPr lang="es-ES" sz="2100" dirty="0"/>
              <a:t>en cada unidad de observación.</a:t>
            </a:r>
          </a:p>
          <a:p>
            <a:pPr>
              <a:lnSpc>
                <a:spcPct val="100000"/>
              </a:lnSpc>
            </a:pPr>
            <a:r>
              <a:rPr lang="es-ES" sz="2100" b="1" dirty="0"/>
              <a:t>Se puede calcular con los datos de cualquier prueba </a:t>
            </a:r>
            <a:r>
              <a:rPr lang="es-ES" sz="2100" dirty="0"/>
              <a:t>que presente sus resultados a partir de una escala numérica continua de puntajes logrados.</a:t>
            </a:r>
          </a:p>
          <a:p>
            <a:pPr>
              <a:lnSpc>
                <a:spcPct val="100000"/>
              </a:lnSpc>
            </a:pPr>
            <a:r>
              <a:rPr lang="es-ES" sz="2100" dirty="0"/>
              <a:t>Al proveer resultados estandarizados, éstos </a:t>
            </a:r>
            <a:r>
              <a:rPr lang="es-ES" sz="2100" b="1" dirty="0"/>
              <a:t>se pueden comparar (e incluso integrar) respetando</a:t>
            </a:r>
            <a:r>
              <a:rPr lang="es-ES" sz="2100" dirty="0"/>
              <a:t> el diseño, criterios normativos y objetivos de </a:t>
            </a:r>
            <a:r>
              <a:rPr lang="es-ES" sz="2100" b="1" dirty="0"/>
              <a:t>cada prueba</a:t>
            </a:r>
            <a:r>
              <a:rPr lang="es-ES" sz="2100" dirty="0"/>
              <a:t>, sin forzar su </a:t>
            </a:r>
            <a:r>
              <a:rPr lang="es-ES" sz="2100" dirty="0" err="1"/>
              <a:t>equiparamiento</a:t>
            </a:r>
            <a:r>
              <a:rPr lang="es-ES" sz="2100" dirty="0"/>
              <a:t>.</a:t>
            </a:r>
          </a:p>
          <a:p>
            <a:pPr>
              <a:lnSpc>
                <a:spcPct val="100000"/>
              </a:lnSpc>
            </a:pPr>
            <a:endParaRPr lang="es-MX" sz="21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161C93-762D-4F86-8B81-0771C681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412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E7B9B-FB97-454F-933B-949DACAC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96949"/>
            <a:ext cx="8070733" cy="563404"/>
          </a:xfrm>
        </p:spPr>
        <p:txBody>
          <a:bodyPr>
            <a:noAutofit/>
          </a:bodyPr>
          <a:lstStyle/>
          <a:p>
            <a:r>
              <a:rPr lang="es-MX" sz="3400" dirty="0"/>
              <a:t>Evidencias para las políticas públicas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071398-7D69-4381-B667-64E4BE79F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1560353"/>
            <a:ext cx="8506435" cy="49830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ES" sz="2100" b="1" dirty="0"/>
              <a:t>La investigación debe producir información que coadyuve a la toma de decisiones y a la mejora de políticas </a:t>
            </a:r>
            <a:r>
              <a:rPr lang="es-ES" sz="2100" dirty="0"/>
              <a:t>y programas bajo marcos que permitan integrar la misión y el significado de las acciones públicas, de acuerdo a un conjunto de valores congruentes con las necesidades y demandas sociales.</a:t>
            </a:r>
          </a:p>
          <a:p>
            <a:pPr>
              <a:lnSpc>
                <a:spcPct val="120000"/>
              </a:lnSpc>
            </a:pPr>
            <a:r>
              <a:rPr lang="es-ES" sz="2100" b="1" dirty="0"/>
              <a:t>El IDC proporciona evidencia para determinar la relevancia de la acción pública </a:t>
            </a:r>
            <a:r>
              <a:rPr lang="es-ES" sz="2100" dirty="0"/>
              <a:t>y contribuye a visualizar la situación para la cual se decidió la intervención pública.</a:t>
            </a:r>
          </a:p>
          <a:p>
            <a:pPr>
              <a:lnSpc>
                <a:spcPct val="120000"/>
              </a:lnSpc>
            </a:pPr>
            <a:r>
              <a:rPr lang="es-ES" sz="2100" b="1" dirty="0"/>
              <a:t>Este índice sirve para generar un nuevo ciclo de políticas basadas en mediciones más precisas y marcos teóricos específicos</a:t>
            </a:r>
            <a:r>
              <a:rPr lang="es-ES" sz="2100" dirty="0"/>
              <a:t>, desde un enfoque sistémico y multidisciplinario y bajo la convicción de que las acciones públicas deben orientarse a impulsar condiciones de mayor igualdad.</a:t>
            </a:r>
            <a:endParaRPr lang="es-MX" sz="21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24A958-4897-49D0-9AC3-04BCB56E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3019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B7AFF-C588-4E9B-BFC0-B0D46215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6947"/>
            <a:ext cx="7886700" cy="588571"/>
          </a:xfrm>
        </p:spPr>
        <p:txBody>
          <a:bodyPr>
            <a:normAutofit fontScale="90000"/>
          </a:bodyPr>
          <a:lstStyle/>
          <a:p>
            <a:r>
              <a:rPr lang="es-MX" sz="3800" dirty="0"/>
              <a:t>Comentarios finales </a:t>
            </a:r>
            <a:r>
              <a:rPr lang="es-MX" sz="1600" dirty="0"/>
              <a:t>(1)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BDC538-F1A1-42F3-AF34-AC234460B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61" y="1585518"/>
            <a:ext cx="8305100" cy="494950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s-ES" sz="3800" b="1" dirty="0"/>
              <a:t>La evaluación del sistema educativo con enfoque de derechos implica la identificación de las brechas de desempeño</a:t>
            </a:r>
            <a:r>
              <a:rPr lang="es-ES" sz="3800" dirty="0"/>
              <a:t>, su trayectoria y la tasa de progreso de quienes se encuentran en mayor desventaja. </a:t>
            </a:r>
          </a:p>
          <a:p>
            <a:pPr>
              <a:lnSpc>
                <a:spcPct val="120000"/>
              </a:lnSpc>
            </a:pPr>
            <a:r>
              <a:rPr lang="es-ES" sz="3800" dirty="0"/>
              <a:t>No basta identificar cómo nos movemos, pues </a:t>
            </a:r>
            <a:r>
              <a:rPr lang="es-ES" sz="3800" b="1" dirty="0"/>
              <a:t>hay que establecer </a:t>
            </a:r>
            <a:r>
              <a:rPr lang="es-ES" sz="3800" dirty="0"/>
              <a:t>también </a:t>
            </a:r>
            <a:r>
              <a:rPr lang="es-ES" sz="3800" b="1" dirty="0"/>
              <a:t>si la dinámica identificada es congruente con el aseguramiento del desarrollo de capacidades normativas</a:t>
            </a:r>
            <a:r>
              <a:rPr lang="es-ES" sz="3800" dirty="0"/>
              <a:t>. </a:t>
            </a:r>
          </a:p>
          <a:p>
            <a:pPr>
              <a:lnSpc>
                <a:spcPct val="120000"/>
              </a:lnSpc>
            </a:pPr>
            <a:r>
              <a:rPr lang="es-ES" sz="3800" dirty="0"/>
              <a:t>Esta medición sirve para pensar y discutir políticas educativas distintas, al </a:t>
            </a:r>
            <a:r>
              <a:rPr lang="es-ES" sz="3800" b="1" dirty="0"/>
              <a:t>plantear como objetivo explícito </a:t>
            </a:r>
            <a:r>
              <a:rPr lang="es-ES" sz="3800" dirty="0"/>
              <a:t>de las políticas públicas </a:t>
            </a:r>
            <a:r>
              <a:rPr lang="es-ES" sz="3800" b="1" dirty="0"/>
              <a:t>la distribución de la educación de calidad</a:t>
            </a:r>
            <a:r>
              <a:rPr lang="es-ES" sz="3800" dirty="0"/>
              <a:t> entre todos los grupos sociales.</a:t>
            </a:r>
          </a:p>
          <a:p>
            <a:pPr>
              <a:lnSpc>
                <a:spcPct val="120000"/>
              </a:lnSpc>
            </a:pPr>
            <a:r>
              <a:rPr lang="es-ES" sz="3800" b="1" dirty="0"/>
              <a:t>Para su uso adecuado </a:t>
            </a:r>
            <a:r>
              <a:rPr lang="es-ES" sz="3800" dirty="0"/>
              <a:t>en procesos de mejora, </a:t>
            </a:r>
            <a:r>
              <a:rPr lang="es-ES" sz="3800" b="1" dirty="0"/>
              <a:t>se requiere modificar previamente el enfoque de análisis de las políticas educativas</a:t>
            </a:r>
            <a:r>
              <a:rPr lang="es-ES" sz="3800" dirty="0"/>
              <a:t>, para incluir en sus evaluaciones los niveles sistémicos y </a:t>
            </a:r>
            <a:r>
              <a:rPr lang="es-ES" sz="3800" dirty="0" err="1"/>
              <a:t>valoral</a:t>
            </a:r>
            <a:r>
              <a:rPr lang="es-ES" sz="3800" dirty="0"/>
              <a:t>, que son los que dan sentido a las acciones públicas.</a:t>
            </a:r>
          </a:p>
          <a:p>
            <a:pPr>
              <a:lnSpc>
                <a:spcPct val="120000"/>
              </a:lnSpc>
            </a:pPr>
            <a:endParaRPr lang="es-ES" sz="2700" dirty="0"/>
          </a:p>
          <a:p>
            <a:pPr>
              <a:lnSpc>
                <a:spcPct val="120000"/>
              </a:lnSpc>
            </a:pPr>
            <a:endParaRPr lang="es-ES" dirty="0"/>
          </a:p>
          <a:p>
            <a:pPr>
              <a:lnSpc>
                <a:spcPct val="120000"/>
              </a:lnSpc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960B4D-5BB8-48C5-B309-7149CD43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8604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DC635-207C-49B8-9831-F6291446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588571"/>
          </a:xfrm>
        </p:spPr>
        <p:txBody>
          <a:bodyPr/>
          <a:lstStyle/>
          <a:p>
            <a:r>
              <a:rPr lang="es-MX" sz="3400" dirty="0"/>
              <a:t>Comentarios finales </a:t>
            </a:r>
            <a:r>
              <a:rPr lang="es-MX" sz="1400" dirty="0"/>
              <a:t>(2)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91D7E1-A68D-43A8-AB73-2B7038BB5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1688"/>
            <a:ext cx="7886700" cy="43874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2100" dirty="0"/>
              <a:t>El índice propuesto puede ayudar a </a:t>
            </a:r>
            <a:r>
              <a:rPr lang="es-ES" sz="2100" b="1" dirty="0"/>
              <a:t>hacer visible la deuda con la garantía del Derecho a una Educación de Calidad</a:t>
            </a:r>
            <a:r>
              <a:rPr lang="es-ES" sz="2100" dirty="0"/>
              <a:t>. </a:t>
            </a:r>
          </a:p>
          <a:p>
            <a:pPr>
              <a:lnSpc>
                <a:spcPct val="100000"/>
              </a:lnSpc>
            </a:pPr>
            <a:r>
              <a:rPr lang="es-ES" sz="2100" b="1" dirty="0"/>
              <a:t>Los esfuerzos deben concentrarse en que todos los estudiantes con bajo desempeño alcancen al menos el nivel de habilidades básicas</a:t>
            </a:r>
            <a:r>
              <a:rPr lang="es-ES" sz="2100" dirty="0"/>
              <a:t>. </a:t>
            </a:r>
          </a:p>
          <a:p>
            <a:pPr>
              <a:lnSpc>
                <a:spcPct val="100000"/>
              </a:lnSpc>
            </a:pPr>
            <a:r>
              <a:rPr lang="es-ES" sz="2100" dirty="0"/>
              <a:t>Esto </a:t>
            </a:r>
            <a:r>
              <a:rPr lang="es-ES" sz="2100" b="1" dirty="0"/>
              <a:t>les permitirá participar activa y plenamente en la sociedad actual y contribuir al desarrollo de la misma</a:t>
            </a:r>
            <a:r>
              <a:rPr lang="es-ES" sz="2100" dirty="0"/>
              <a:t>, lo que implica enormes beneficios económicos, bajo supuestos de crecimiento (</a:t>
            </a:r>
            <a:r>
              <a:rPr lang="es-ES" sz="2100" dirty="0" err="1"/>
              <a:t>Hanushek</a:t>
            </a:r>
            <a:r>
              <a:rPr lang="es-ES" sz="2100" dirty="0"/>
              <a:t> y </a:t>
            </a:r>
            <a:r>
              <a:rPr lang="es-ES" sz="2100" dirty="0" err="1"/>
              <a:t>Woesmann</a:t>
            </a:r>
            <a:r>
              <a:rPr lang="es-ES" sz="2100" dirty="0"/>
              <a:t>, 2015).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24A892-8F25-4B34-9107-9DB5DF51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979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83485-7B37-4ECA-9C50-3D45E68E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400" dirty="0"/>
              <a:t>Contenido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DF829A0-BC4E-4890-AAEB-5DACFC0ED3E9}"/>
              </a:ext>
            </a:extLst>
          </p:cNvPr>
          <p:cNvSpPr/>
          <p:nvPr/>
        </p:nvSpPr>
        <p:spPr>
          <a:xfrm>
            <a:off x="628651" y="1689099"/>
            <a:ext cx="2089382" cy="1867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/>
              <a:t>Supuestos y premisas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67C30A-A790-41B6-B124-4EB2E8382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775043"/>
            <a:ext cx="2089383" cy="1677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dirty="0"/>
              <a:t>El IDC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37446F81-2057-44EE-BD29-439C86043368}"/>
              </a:ext>
            </a:extLst>
          </p:cNvPr>
          <p:cNvSpPr txBox="1">
            <a:spLocks/>
          </p:cNvSpPr>
          <p:nvPr/>
        </p:nvSpPr>
        <p:spPr>
          <a:xfrm>
            <a:off x="3045202" y="1689101"/>
            <a:ext cx="5470147" cy="18678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MX" sz="2100" dirty="0"/>
              <a:t>Consensos básicos</a:t>
            </a:r>
          </a:p>
          <a:p>
            <a:pPr algn="just">
              <a:lnSpc>
                <a:spcPct val="100000"/>
              </a:lnSpc>
            </a:pPr>
            <a:r>
              <a:rPr lang="es-MX" sz="2100" dirty="0"/>
              <a:t>De la medición de la cobertura a la evaluación de calidad</a:t>
            </a:r>
          </a:p>
          <a:p>
            <a:pPr algn="just">
              <a:lnSpc>
                <a:spcPct val="100000"/>
              </a:lnSpc>
            </a:pPr>
            <a:r>
              <a:rPr lang="es-MX" sz="2100" dirty="0"/>
              <a:t>Construcción de indicadores para entender los problemas públicos</a:t>
            </a:r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9F7C6A49-4DDB-4A66-90FC-DDCDDB8677C1}"/>
              </a:ext>
            </a:extLst>
          </p:cNvPr>
          <p:cNvSpPr txBox="1">
            <a:spLocks/>
          </p:cNvSpPr>
          <p:nvPr/>
        </p:nvSpPr>
        <p:spPr>
          <a:xfrm>
            <a:off x="628651" y="5670958"/>
            <a:ext cx="2089382" cy="75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dirty="0"/>
              <a:t>Discusión y conclusiones</a:t>
            </a:r>
          </a:p>
        </p:txBody>
      </p:sp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id="{6F4BCA24-9DD2-4A5C-BC87-93EEA1D80182}"/>
              </a:ext>
            </a:extLst>
          </p:cNvPr>
          <p:cNvSpPr txBox="1">
            <a:spLocks/>
          </p:cNvSpPr>
          <p:nvPr/>
        </p:nvSpPr>
        <p:spPr>
          <a:xfrm>
            <a:off x="3045203" y="3775044"/>
            <a:ext cx="5470146" cy="167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100" dirty="0"/>
              <a:t>Propuesta para medir calidad en la educación</a:t>
            </a:r>
          </a:p>
          <a:p>
            <a:pPr algn="just"/>
            <a:r>
              <a:rPr lang="es-MX" sz="2100" dirty="0"/>
              <a:t>El Índice del Déficit en Competencias (IDC)</a:t>
            </a:r>
          </a:p>
          <a:p>
            <a:pPr algn="just"/>
            <a:r>
              <a:rPr lang="es-MX" sz="2100" dirty="0"/>
              <a:t>El IDC con PISA</a:t>
            </a:r>
          </a:p>
          <a:p>
            <a:pPr algn="just"/>
            <a:r>
              <a:rPr lang="es-MX" sz="2100" dirty="0"/>
              <a:t>Características del IDC</a:t>
            </a:r>
          </a:p>
        </p:txBody>
      </p:sp>
      <p:sp>
        <p:nvSpPr>
          <p:cNvPr id="10" name="Marcador de contenido 5">
            <a:extLst>
              <a:ext uri="{FF2B5EF4-FFF2-40B4-BE49-F238E27FC236}">
                <a16:creationId xmlns:a16="http://schemas.microsoft.com/office/drawing/2014/main" id="{EB1A5B32-8DA9-48EE-80ED-3FE86CFE4AF1}"/>
              </a:ext>
            </a:extLst>
          </p:cNvPr>
          <p:cNvSpPr txBox="1">
            <a:spLocks/>
          </p:cNvSpPr>
          <p:nvPr/>
        </p:nvSpPr>
        <p:spPr>
          <a:xfrm>
            <a:off x="3045201" y="5670958"/>
            <a:ext cx="5470147" cy="755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100" dirty="0"/>
              <a:t>Evidencias para las políticas públicas</a:t>
            </a:r>
          </a:p>
          <a:p>
            <a:pPr algn="just"/>
            <a:r>
              <a:rPr lang="es-MX" sz="2100" dirty="0"/>
              <a:t>Comentarios finales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0CF78A-019F-4F36-A99F-38D323ED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291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18" y="3075945"/>
            <a:ext cx="5473600" cy="326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95244" y="721453"/>
            <a:ext cx="555397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100" dirty="0"/>
          </a:p>
          <a:p>
            <a:pPr algn="ctr"/>
            <a:r>
              <a:rPr lang="es-ES" sz="2800" dirty="0"/>
              <a:t>Muchas gracias!</a:t>
            </a:r>
          </a:p>
          <a:p>
            <a:pPr algn="ctr"/>
            <a:endParaRPr lang="es-ES" sz="2100" dirty="0"/>
          </a:p>
          <a:p>
            <a:pPr algn="ctr"/>
            <a:r>
              <a:rPr lang="es-ES" sz="2800" dirty="0">
                <a:hlinkClick r:id="rId3"/>
              </a:rPr>
              <a:t>tbracho@inee.edu.mx</a:t>
            </a:r>
            <a:endParaRPr lang="es-ES" sz="2800" dirty="0"/>
          </a:p>
          <a:p>
            <a:pPr algn="ctr"/>
            <a:r>
              <a:rPr lang="es-ES" sz="2800" dirty="0">
                <a:hlinkClick r:id="rId4"/>
              </a:rPr>
              <a:t>hfigueroa@inee.edu.mx</a:t>
            </a:r>
            <a:endParaRPr lang="es-ES" sz="2800" dirty="0"/>
          </a:p>
          <a:p>
            <a:endParaRPr lang="es-ES" sz="21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931FC1-C347-4697-ACDB-560A189E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66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529848"/>
          </a:xfrm>
        </p:spPr>
        <p:txBody>
          <a:bodyPr>
            <a:normAutofit fontScale="90000"/>
          </a:bodyPr>
          <a:lstStyle/>
          <a:p>
            <a:r>
              <a:rPr lang="es-CO" sz="3800" dirty="0"/>
              <a:t>Consensos básicos </a:t>
            </a:r>
            <a:r>
              <a:rPr lang="es-CO" sz="1600" dirty="0"/>
              <a:t>(1)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8799"/>
            <a:ext cx="7886700" cy="439387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S" sz="2100" dirty="0"/>
              <a:t>La educación es uno de los principales determinantes del bienestar personal y los beneficios sociales.</a:t>
            </a:r>
          </a:p>
          <a:p>
            <a:pPr algn="just">
              <a:lnSpc>
                <a:spcPct val="120000"/>
              </a:lnSpc>
            </a:pPr>
            <a:r>
              <a:rPr lang="es-ES" sz="2100" dirty="0"/>
              <a:t>La desigualdad educativa merma las oportunidades, privando a las personas de participar del desarrollo social.</a:t>
            </a:r>
          </a:p>
          <a:p>
            <a:pPr algn="just">
              <a:lnSpc>
                <a:spcPct val="120000"/>
              </a:lnSpc>
            </a:pPr>
            <a:r>
              <a:rPr lang="es-ES" sz="2100" dirty="0"/>
              <a:t>Representa derechos no cubiertos, por lo que el Estado debe combatirla desde las políticas públicas.</a:t>
            </a:r>
          </a:p>
          <a:p>
            <a:pPr algn="just">
              <a:lnSpc>
                <a:spcPct val="120000"/>
              </a:lnSpc>
            </a:pPr>
            <a:r>
              <a:rPr lang="es-ES" sz="2100" dirty="0"/>
              <a:t>El derecho a la educación únicamente se puede considerar garantizado si ésta se ofrece con calidad.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8DB231-2695-44F2-978E-51E284CA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A75A6-047F-4D7F-A491-C9C45B6C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8290"/>
            <a:ext cx="7886700" cy="640505"/>
          </a:xfrm>
        </p:spPr>
        <p:txBody>
          <a:bodyPr>
            <a:normAutofit/>
          </a:bodyPr>
          <a:lstStyle/>
          <a:p>
            <a:r>
              <a:rPr lang="es-MX" sz="3400" dirty="0"/>
              <a:t>Consensos básicos </a:t>
            </a:r>
            <a:r>
              <a:rPr lang="es-MX" sz="1400" dirty="0"/>
              <a:t>(2)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210905-3D5F-46BE-A087-A209A52A1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1688"/>
            <a:ext cx="7886700" cy="430426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ES" sz="2100" dirty="0"/>
              <a:t>El Derecho a la Educación de Calidad es un derecho humano clave y fundamental, ya que es condición esencial y potenciadora del desarrollo individual y del disfrute de otros derechos, y al no garantizarse resulta imposible resarcir el daño originado al individuo. </a:t>
            </a:r>
          </a:p>
          <a:p>
            <a:pPr algn="just">
              <a:lnSpc>
                <a:spcPct val="120000"/>
              </a:lnSpc>
            </a:pPr>
            <a:r>
              <a:rPr lang="es-ES" sz="2100" dirty="0"/>
              <a:t>Es obligación del Estado promover, respetar, y proteger el Derecho a la Educación de Calidad.</a:t>
            </a:r>
          </a:p>
          <a:p>
            <a:pPr algn="just">
              <a:lnSpc>
                <a:spcPct val="120000"/>
              </a:lnSpc>
            </a:pPr>
            <a:r>
              <a:rPr lang="es-ES" sz="2100" dirty="0"/>
              <a:t>Se requieren mecanismos certeros y confiables para monitorear que la educación es la adecuada para garantizar la calidad de sus resultados.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68B7F1-79F0-41F1-9D54-93FFA084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723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>
            <a:cxnSpLocks/>
          </p:cNvCxnSpPr>
          <p:nvPr/>
        </p:nvCxnSpPr>
        <p:spPr>
          <a:xfrm flipV="1">
            <a:off x="1326357" y="3664621"/>
            <a:ext cx="6868859" cy="77326"/>
          </a:xfrm>
          <a:prstGeom prst="line">
            <a:avLst/>
          </a:prstGeom>
          <a:ln w="177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1912690" y="2364582"/>
            <a:ext cx="12835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Antes</a:t>
            </a:r>
          </a:p>
          <a:p>
            <a:pPr algn="ctr"/>
            <a:endParaRPr lang="es-MX" sz="2100" dirty="0"/>
          </a:p>
          <a:p>
            <a:pPr algn="ctr"/>
            <a:r>
              <a:rPr lang="es-MX" sz="2100" dirty="0"/>
              <a:t>Cobertura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384022" y="2364582"/>
            <a:ext cx="11744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Ahora</a:t>
            </a:r>
          </a:p>
          <a:p>
            <a:pPr algn="ctr"/>
            <a:endParaRPr lang="es-MX" sz="2100" dirty="0"/>
          </a:p>
          <a:p>
            <a:pPr algn="ctr"/>
            <a:r>
              <a:rPr lang="es-MX" sz="2100" dirty="0"/>
              <a:t>Calidad</a:t>
            </a:r>
          </a:p>
        </p:txBody>
      </p:sp>
      <p:sp>
        <p:nvSpPr>
          <p:cNvPr id="6" name="Flecha abajo 5"/>
          <p:cNvSpPr/>
          <p:nvPr/>
        </p:nvSpPr>
        <p:spPr>
          <a:xfrm>
            <a:off x="4460238" y="2959100"/>
            <a:ext cx="374650" cy="647700"/>
          </a:xfrm>
          <a:prstGeom prst="downArrow">
            <a:avLst>
              <a:gd name="adj1" fmla="val 43221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sp>
        <p:nvSpPr>
          <p:cNvPr id="8" name="CuadroTexto 7"/>
          <p:cNvSpPr txBox="1"/>
          <p:nvPr/>
        </p:nvSpPr>
        <p:spPr>
          <a:xfrm>
            <a:off x="1635853" y="4270375"/>
            <a:ext cx="233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dirty="0"/>
              <a:t>Bienestar económico y social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8682D6-1F49-4652-A208-405D8F9400B6}"/>
              </a:ext>
            </a:extLst>
          </p:cNvPr>
          <p:cNvSpPr txBox="1"/>
          <p:nvPr/>
        </p:nvSpPr>
        <p:spPr>
          <a:xfrm>
            <a:off x="5419288" y="4270375"/>
            <a:ext cx="2139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dirty="0"/>
              <a:t>Pruebas estandarizadas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2BA3A8-66A7-4537-A539-DAD2129B2D5B}"/>
              </a:ext>
            </a:extLst>
          </p:cNvPr>
          <p:cNvSpPr txBox="1"/>
          <p:nvPr/>
        </p:nvSpPr>
        <p:spPr>
          <a:xfrm>
            <a:off x="3967993" y="3854877"/>
            <a:ext cx="14512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/>
              <a:t>Resultados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C687F0-A7C7-472A-BC71-0FBCC7AE73DB}"/>
              </a:ext>
            </a:extLst>
          </p:cNvPr>
          <p:cNvSpPr txBox="1"/>
          <p:nvPr/>
        </p:nvSpPr>
        <p:spPr>
          <a:xfrm>
            <a:off x="1174459" y="5442042"/>
            <a:ext cx="6952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/>
              <a:t>Explicación: Políticas que no enfatizaron la importancia de los   </a:t>
            </a:r>
          </a:p>
          <a:p>
            <a:r>
              <a:rPr lang="es-MX" sz="2100" dirty="0"/>
              <a:t>                      resultados (</a:t>
            </a:r>
            <a:r>
              <a:rPr lang="es-MX" sz="2100" dirty="0" err="1"/>
              <a:t>Hanushek</a:t>
            </a:r>
            <a:r>
              <a:rPr lang="es-MX" sz="2100" dirty="0"/>
              <a:t> y </a:t>
            </a:r>
            <a:r>
              <a:rPr lang="es-MX" sz="2100" dirty="0" err="1"/>
              <a:t>Woesmann</a:t>
            </a:r>
            <a:r>
              <a:rPr lang="es-MX" sz="2100" dirty="0"/>
              <a:t>, 2015). 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5F9F96D-0C91-437D-90AB-2FC1BE3C8CF6}"/>
              </a:ext>
            </a:extLst>
          </p:cNvPr>
          <p:cNvSpPr txBox="1">
            <a:spLocks/>
          </p:cNvSpPr>
          <p:nvPr/>
        </p:nvSpPr>
        <p:spPr>
          <a:xfrm>
            <a:off x="628650" y="1033152"/>
            <a:ext cx="7886700" cy="6158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00" dirty="0"/>
              <a:t>Garantizar el derecho a la educación</a:t>
            </a:r>
            <a:endParaRPr lang="es-MX" sz="16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010B6AB-A53A-470F-89E3-DCC379BC4848}"/>
              </a:ext>
            </a:extLst>
          </p:cNvPr>
          <p:cNvSpPr txBox="1"/>
          <p:nvPr/>
        </p:nvSpPr>
        <p:spPr>
          <a:xfrm>
            <a:off x="3967993" y="2430672"/>
            <a:ext cx="1367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/>
              <a:t>Evidencia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00A656-E2BC-4B1B-B37A-621094D7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522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7D139-73EC-408E-8618-819D6A29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997527"/>
            <a:ext cx="8087096" cy="760021"/>
          </a:xfrm>
        </p:spPr>
        <p:txBody>
          <a:bodyPr>
            <a:normAutofit fontScale="90000"/>
          </a:bodyPr>
          <a:lstStyle/>
          <a:p>
            <a:r>
              <a:rPr lang="es-ES" sz="3800" dirty="0"/>
              <a:t>De la medición de la cobertura a la evaluación de la calidad</a:t>
            </a:r>
            <a:endParaRPr lang="es-MX" sz="1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461A7F-9B99-4271-951A-FEC02B994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82" y="1837189"/>
            <a:ext cx="8526484" cy="472986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S" sz="2100" b="1" dirty="0"/>
              <a:t>Los resultados insuficientes se concentran en estudiantes que provienen de familias con mayores carencias</a:t>
            </a:r>
            <a:r>
              <a:rPr lang="es-ES" sz="2100" dirty="0"/>
              <a:t>, en hogares con mayor proporción de integrantes en edad escolar, cuyo capital cultural inicial y equipamiento ofrecen oportunidades de aprendizaje limitadas.</a:t>
            </a:r>
          </a:p>
          <a:p>
            <a:pPr algn="just">
              <a:lnSpc>
                <a:spcPct val="120000"/>
              </a:lnSpc>
            </a:pPr>
            <a:r>
              <a:rPr lang="es-ES" sz="2100" b="1" dirty="0"/>
              <a:t>La evaluación del logro académico y su expresión en competencias, capacidades o habilidades es un buen indicador de la calidad </a:t>
            </a:r>
            <a:r>
              <a:rPr lang="es-ES" sz="2100" dirty="0"/>
              <a:t>en la educación impartida, que es la dimensión principal en la garantía del derecho.</a:t>
            </a:r>
          </a:p>
          <a:p>
            <a:pPr algn="just">
              <a:lnSpc>
                <a:spcPct val="120000"/>
              </a:lnSpc>
            </a:pPr>
            <a:r>
              <a:rPr lang="es-ES" sz="2100" dirty="0"/>
              <a:t>Los evaluados se clasifican a partir de </a:t>
            </a:r>
            <a:r>
              <a:rPr lang="es-ES" sz="2100" b="1" dirty="0"/>
              <a:t>una escala numérica continua </a:t>
            </a:r>
            <a:r>
              <a:rPr lang="es-ES" sz="2100" dirty="0"/>
              <a:t>de puntajes que ordena sus resultados, lo </a:t>
            </a:r>
            <a:r>
              <a:rPr lang="es-ES" sz="2100" b="1" dirty="0"/>
              <a:t>que permite calcular un índice preciso </a:t>
            </a:r>
            <a:r>
              <a:rPr lang="es-ES" sz="2100" dirty="0"/>
              <a:t>de la carencia o privación global de competencias.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C02A2D-B4F3-44EC-A680-76435ED3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730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cto de flecha 23"/>
          <p:cNvCxnSpPr/>
          <p:nvPr/>
        </p:nvCxnSpPr>
        <p:spPr>
          <a:xfrm>
            <a:off x="4574355" y="1369284"/>
            <a:ext cx="0" cy="444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41830" y="1813958"/>
            <a:ext cx="7886700" cy="4646219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n-US" dirty="0"/>
          </a:p>
        </p:txBody>
      </p:sp>
      <p:sp>
        <p:nvSpPr>
          <p:cNvPr id="8" name="Rectángulo redondeado 7"/>
          <p:cNvSpPr/>
          <p:nvPr/>
        </p:nvSpPr>
        <p:spPr>
          <a:xfrm>
            <a:off x="1560352" y="1203004"/>
            <a:ext cx="5666480" cy="1343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>
                <a:solidFill>
                  <a:schemeClr val="tx1"/>
                </a:solidFill>
              </a:rPr>
              <a:t>¿Cómo construir </a:t>
            </a:r>
            <a:r>
              <a:rPr lang="es-MX" sz="2100" b="1" dirty="0">
                <a:solidFill>
                  <a:schemeClr val="tx1"/>
                </a:solidFill>
              </a:rPr>
              <a:t>indicadores que apoyen el entendimiento de los problemas públicos</a:t>
            </a:r>
            <a:r>
              <a:rPr lang="es-MX" sz="2100" dirty="0">
                <a:solidFill>
                  <a:schemeClr val="tx1"/>
                </a:solidFill>
              </a:rPr>
              <a:t> y sus soluciones?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885388" y="2823730"/>
            <a:ext cx="1030561" cy="105949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>
                <a:solidFill>
                  <a:schemeClr val="tx1"/>
                </a:solidFill>
              </a:rPr>
              <a:t>Que sean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396343" y="4441370"/>
            <a:ext cx="2018805" cy="14606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>
                <a:solidFill>
                  <a:schemeClr val="tx1"/>
                </a:solidFill>
              </a:rPr>
              <a:t>Comprensibles e interpretables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780811" y="4441369"/>
            <a:ext cx="1896366" cy="14606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>
                <a:solidFill>
                  <a:schemeClr val="tx1"/>
                </a:solidFill>
              </a:rPr>
              <a:t>Parsimoniosos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493184" y="4441371"/>
            <a:ext cx="1716066" cy="14606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>
                <a:solidFill>
                  <a:schemeClr val="tx1"/>
                </a:solidFill>
              </a:rPr>
              <a:t>Fáciles de replicar y monitorear</a:t>
            </a:r>
            <a:endParaRPr lang="en-US" sz="2100" dirty="0">
              <a:solidFill>
                <a:schemeClr val="tx1"/>
              </a:solidFill>
            </a:endParaRPr>
          </a:p>
        </p:txBody>
      </p:sp>
      <p:cxnSp>
        <p:nvCxnSpPr>
          <p:cNvPr id="15" name="Conector recto de flecha 14"/>
          <p:cNvCxnSpPr>
            <a:cxnSpLocks/>
            <a:stCxn id="8" idx="2"/>
            <a:endCxn id="9" idx="0"/>
          </p:cNvCxnSpPr>
          <p:nvPr/>
        </p:nvCxnSpPr>
        <p:spPr>
          <a:xfrm>
            <a:off x="4393592" y="2546164"/>
            <a:ext cx="7077" cy="277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  <a:endCxn id="9" idx="2"/>
          </p:cNvCxnSpPr>
          <p:nvPr/>
        </p:nvCxnSpPr>
        <p:spPr>
          <a:xfrm>
            <a:off x="1285846" y="3353479"/>
            <a:ext cx="25995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cxnSpLocks/>
            <a:stCxn id="9" idx="6"/>
          </p:cNvCxnSpPr>
          <p:nvPr/>
        </p:nvCxnSpPr>
        <p:spPr>
          <a:xfrm>
            <a:off x="4915949" y="3353479"/>
            <a:ext cx="2813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cxnSpLocks/>
          </p:cNvCxnSpPr>
          <p:nvPr/>
        </p:nvCxnSpPr>
        <p:spPr>
          <a:xfrm>
            <a:off x="1285847" y="3353479"/>
            <a:ext cx="0" cy="1087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cxnSpLocks/>
            <a:endCxn id="12" idx="0"/>
          </p:cNvCxnSpPr>
          <p:nvPr/>
        </p:nvCxnSpPr>
        <p:spPr>
          <a:xfrm>
            <a:off x="7728993" y="3353479"/>
            <a:ext cx="1" cy="1087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7</a:t>
            </a:fld>
            <a:endParaRPr lang="es-ES_tradnl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ECDAC98-C159-47C9-85A5-29E71E0A43AA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>
            <a:off x="4400669" y="3883228"/>
            <a:ext cx="5077" cy="558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3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87790-22ED-4848-9FD1-5AAC101C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5" y="996948"/>
            <a:ext cx="8137322" cy="843727"/>
          </a:xfrm>
        </p:spPr>
        <p:txBody>
          <a:bodyPr>
            <a:noAutofit/>
          </a:bodyPr>
          <a:lstStyle/>
          <a:p>
            <a:r>
              <a:rPr lang="es-MX" sz="3400" dirty="0"/>
              <a:t>Propuesta para medir Calidad en la Educación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81DAF2-DBFF-4E1F-8D16-89E8C84DC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0675"/>
            <a:ext cx="7886700" cy="456851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3800" dirty="0"/>
              <a:t>Utilizamos los axiomas de Amartya </a:t>
            </a:r>
            <a:r>
              <a:rPr lang="es-ES" sz="3800" dirty="0" err="1"/>
              <a:t>Sen</a:t>
            </a:r>
            <a:r>
              <a:rPr lang="es-ES" sz="3800" dirty="0"/>
              <a:t> (1976) para estimar qué tan lejos estamos de alcanzar una meta fundamental: </a:t>
            </a:r>
          </a:p>
          <a:p>
            <a:pPr marL="0" indent="0">
              <a:lnSpc>
                <a:spcPct val="120000"/>
              </a:lnSpc>
              <a:buNone/>
            </a:pPr>
            <a:endParaRPr lang="es-ES" sz="15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s-ES" sz="4500" b="1" dirty="0"/>
              <a:t>Conseguir que todos los alumnos cuenten con (al menos) el nivel básico de competencias. </a:t>
            </a:r>
          </a:p>
          <a:p>
            <a:pPr marL="0" indent="0">
              <a:lnSpc>
                <a:spcPct val="120000"/>
              </a:lnSpc>
              <a:buNone/>
            </a:pPr>
            <a:endParaRPr lang="es-ES" sz="1500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s-ES" sz="3800" b="1" dirty="0"/>
              <a:t>Identificamos</a:t>
            </a:r>
            <a:r>
              <a:rPr lang="es-ES" sz="3800" dirty="0"/>
              <a:t> </a:t>
            </a:r>
            <a:r>
              <a:rPr lang="es-ES" sz="3800" b="1" dirty="0"/>
              <a:t>a los alumnos que no cuentan con el nivel normativo</a:t>
            </a:r>
            <a:r>
              <a:rPr lang="es-ES" sz="3800" dirty="0"/>
              <a:t> de competencias básicas o logro en los aprendizajes.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s-ES" sz="3800" b="1" dirty="0"/>
              <a:t>Calculamos un indicador de intensidad</a:t>
            </a:r>
            <a:r>
              <a:rPr lang="es-ES" sz="3800" dirty="0"/>
              <a:t>, con el que se muestran las brechas existentes al interior del nivel de desempeño insuficiente. </a:t>
            </a:r>
            <a:endParaRPr lang="es-MX" sz="3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F78502-0E14-4466-9CDE-54D3E431A315}"/>
              </a:ext>
            </a:extLst>
          </p:cNvPr>
          <p:cNvSpPr txBox="1"/>
          <p:nvPr/>
        </p:nvSpPr>
        <p:spPr>
          <a:xfrm>
            <a:off x="379351" y="6330851"/>
            <a:ext cx="2579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Fuente: Bracho y Figueroa, 2017.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7B281D-3584-49F3-9844-AD2704C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9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31391" y="1666007"/>
            <a:ext cx="3783959" cy="17081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100" dirty="0"/>
              <a:t>Privación </a:t>
            </a:r>
            <a:r>
              <a:rPr lang="es-MX" sz="2100" b="1" dirty="0"/>
              <a:t>ABSOLUTA</a:t>
            </a:r>
          </a:p>
          <a:p>
            <a:r>
              <a:rPr lang="es-ES" sz="2100" dirty="0"/>
              <a:t>Existe un punto de insatisfacción a partir del cual la relatividad no tiene sentido</a:t>
            </a:r>
          </a:p>
          <a:p>
            <a:pPr algn="r"/>
            <a:r>
              <a:rPr lang="es-MX" sz="2100" dirty="0" err="1"/>
              <a:t>Sen</a:t>
            </a:r>
            <a:r>
              <a:rPr lang="es-MX" sz="2100" dirty="0"/>
              <a:t>, 1981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63398" y="1666008"/>
            <a:ext cx="3694299" cy="17081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100" dirty="0"/>
              <a:t>Privación </a:t>
            </a:r>
            <a:r>
              <a:rPr lang="es-MX" sz="2100" b="1" dirty="0"/>
              <a:t>RELATIVA</a:t>
            </a:r>
          </a:p>
          <a:p>
            <a:r>
              <a:rPr lang="es-MX" sz="2100" dirty="0"/>
              <a:t>Las necesidades, normas y satisfactores son determinados por cada sociedad</a:t>
            </a:r>
          </a:p>
          <a:p>
            <a:pPr algn="r"/>
            <a:r>
              <a:rPr lang="es-MX" sz="2100" dirty="0"/>
              <a:t>Townsend, 1979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10499" y="4262989"/>
            <a:ext cx="2043835" cy="10618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100" dirty="0"/>
              <a:t>Criterio relativo: </a:t>
            </a:r>
            <a:r>
              <a:rPr lang="es-MX" sz="2100" b="1" dirty="0"/>
              <a:t>I</a:t>
            </a:r>
          </a:p>
          <a:p>
            <a:pPr algn="ctr"/>
            <a:r>
              <a:rPr lang="es-MX" sz="2100" dirty="0"/>
              <a:t>Qué tan carentes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2612569" y="3488213"/>
            <a:ext cx="596900" cy="647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8" name="CuadroTexto 7"/>
          <p:cNvSpPr txBox="1"/>
          <p:nvPr/>
        </p:nvSpPr>
        <p:spPr>
          <a:xfrm>
            <a:off x="5276674" y="4262989"/>
            <a:ext cx="2254419" cy="10618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100" dirty="0"/>
              <a:t>Criterio absoluto: </a:t>
            </a:r>
            <a:r>
              <a:rPr lang="es-MX" sz="2100" b="1" dirty="0"/>
              <a:t>H</a:t>
            </a:r>
          </a:p>
          <a:p>
            <a:pPr algn="ctr"/>
            <a:r>
              <a:rPr lang="es-MX" sz="2100" dirty="0"/>
              <a:t>Son carentes o no</a:t>
            </a:r>
          </a:p>
        </p:txBody>
      </p:sp>
      <p:sp>
        <p:nvSpPr>
          <p:cNvPr id="9" name="Flecha abajo 8"/>
          <p:cNvSpPr/>
          <p:nvPr/>
        </p:nvSpPr>
        <p:spPr>
          <a:xfrm>
            <a:off x="6105433" y="3488211"/>
            <a:ext cx="596900" cy="647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CuadroTexto 10"/>
          <p:cNvSpPr txBox="1"/>
          <p:nvPr/>
        </p:nvSpPr>
        <p:spPr>
          <a:xfrm>
            <a:off x="4065582" y="5570290"/>
            <a:ext cx="1370484" cy="52322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/>
              <a:t>IDC = HI</a:t>
            </a:r>
          </a:p>
        </p:txBody>
      </p:sp>
      <p:sp>
        <p:nvSpPr>
          <p:cNvPr id="12" name="Flecha derecha 11"/>
          <p:cNvSpPr/>
          <p:nvPr/>
        </p:nvSpPr>
        <p:spPr>
          <a:xfrm rot="2202600">
            <a:off x="3467731" y="5515899"/>
            <a:ext cx="565151" cy="259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3" name="Flecha derecha 12"/>
          <p:cNvSpPr/>
          <p:nvPr/>
        </p:nvSpPr>
        <p:spPr>
          <a:xfrm rot="8982922">
            <a:off x="5491411" y="5534292"/>
            <a:ext cx="565151" cy="259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BF83D06-D1EE-4DB3-8A68-3529F1745ED8}"/>
              </a:ext>
            </a:extLst>
          </p:cNvPr>
          <p:cNvSpPr txBox="1">
            <a:spLocks/>
          </p:cNvSpPr>
          <p:nvPr/>
        </p:nvSpPr>
        <p:spPr>
          <a:xfrm>
            <a:off x="628650" y="996948"/>
            <a:ext cx="7886700" cy="555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400" dirty="0"/>
              <a:t>Conceptos y criterios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84A97-1A1A-4D25-A103-6CCCD8296D12}"/>
              </a:ext>
            </a:extLst>
          </p:cNvPr>
          <p:cNvSpPr txBox="1"/>
          <p:nvPr/>
        </p:nvSpPr>
        <p:spPr>
          <a:xfrm>
            <a:off x="379351" y="6330851"/>
            <a:ext cx="2579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Fuente: Bracho y Figueroa, 2017.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7BEAC0-55A0-4D18-90E1-CCCEB944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6524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3165</TotalTime>
  <Words>1772</Words>
  <Application>Microsoft Office PowerPoint</Application>
  <PresentationFormat>Presentación en pantalla (4:3)</PresentationFormat>
  <Paragraphs>172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Tema de Office</vt:lpstr>
      <vt:lpstr>   Desarrollo de capacidades: la medición del déficit en competencias  Dra. Teresa Bracho, Consejera de la Junta de Gobierno del INEE Act. Héctor Figueroa, Director de Área, INEE  Cartagena, Colombia a 2 de noviembre de 2017</vt:lpstr>
      <vt:lpstr>Contenido</vt:lpstr>
      <vt:lpstr>Consensos básicos (1)</vt:lpstr>
      <vt:lpstr>Consensos básicos (2)</vt:lpstr>
      <vt:lpstr>Presentación de PowerPoint</vt:lpstr>
      <vt:lpstr>De la medición de la cobertura a la evaluación de la calidad</vt:lpstr>
      <vt:lpstr>Presentación de PowerPoint</vt:lpstr>
      <vt:lpstr>Propuesta para medir Calidad en la Educación</vt:lpstr>
      <vt:lpstr>Presentación de PowerPoint</vt:lpstr>
      <vt:lpstr>Presentación de PowerPoint</vt:lpstr>
      <vt:lpstr>El Índice del Déficit en Competencias</vt:lpstr>
      <vt:lpstr>El IDC con PISA  </vt:lpstr>
      <vt:lpstr>Presentación de PowerPoint</vt:lpstr>
      <vt:lpstr>Presentación de PowerPoint</vt:lpstr>
      <vt:lpstr>Índice del Déficit en Competencias (HI). PISA 2003 - 2015</vt:lpstr>
      <vt:lpstr>Características del IDC</vt:lpstr>
      <vt:lpstr>Evidencias para las políticas públicas</vt:lpstr>
      <vt:lpstr>Comentarios finales (1)</vt:lpstr>
      <vt:lpstr>Comentarios finales (2)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Hector Figueroa Palafox</cp:lastModifiedBy>
  <cp:revision>82</cp:revision>
  <cp:lastPrinted>2017-10-24T22:41:14Z</cp:lastPrinted>
  <dcterms:created xsi:type="dcterms:W3CDTF">2015-08-13T20:07:08Z</dcterms:created>
  <dcterms:modified xsi:type="dcterms:W3CDTF">2017-10-30T22:39:32Z</dcterms:modified>
</cp:coreProperties>
</file>