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8" r:id="rId18"/>
    <p:sldId id="289" r:id="rId19"/>
    <p:sldId id="296" r:id="rId20"/>
    <p:sldId id="293" r:id="rId21"/>
    <p:sldId id="285" r:id="rId22"/>
    <p:sldId id="298" r:id="rId23"/>
    <p:sldId id="299" r:id="rId24"/>
    <p:sldId id="300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29" r:id="rId38"/>
    <p:sldId id="315" r:id="rId39"/>
    <p:sldId id="317" r:id="rId40"/>
    <p:sldId id="318" r:id="rId41"/>
    <p:sldId id="319" r:id="rId42"/>
    <p:sldId id="320" r:id="rId43"/>
    <p:sldId id="321" r:id="rId44"/>
    <p:sldId id="322" r:id="rId45"/>
    <p:sldId id="314" r:id="rId4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 autoAdjust="0"/>
  </p:normalViewPr>
  <p:slideViewPr>
    <p:cSldViewPr snapToGrid="0">
      <p:cViewPr varScale="1">
        <p:scale>
          <a:sx n="129" d="100"/>
          <a:sy n="129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ablas%20ni&#241;os%20informe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ablas%20ni&#241;os%20informe%20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ablas%20ni&#241;os%20informe%20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ablas%20ni&#241;os%20informe%20fin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ablas%20ni&#241;os%20informe%20fin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danifranmon\Desktop\Trabajo\Informe%20gobernaci&#243;n\gr&#225;ficos%20madrs%20gestantes(activi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ablas%20ni&#241;os%20informe%20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rabajo\Informe%20gobernaci&#243;n\histogramas%20continua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franmon\Desktop\Trabajo\Informe%20gobernaci&#243;n\histogramas%20continu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danifranmon\Desktop\tablas%20ni&#241;os%20informe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\Users\danifranmon\Desktop\tablas%20ni&#241;os%20informe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danifranmon\Desktop\Trabajo\Informe%20gobernaci&#243;n\histogramas%20continu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050">
                <a:latin typeface="Garamond" panose="02020404030301010803" pitchFamily="18" charset="0"/>
              </a:defRPr>
            </a:pPr>
            <a:r>
              <a:rPr lang="en-US" sz="1050">
                <a:latin typeface="Garamond" panose="02020404030301010803" pitchFamily="18" charset="0"/>
              </a:rPr>
              <a:t>% DE NIÑOS QUE NO CUENTAN CON ACUEDUCTO EN EL HOGAR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Sheet1!$B$3:$J$3</c:f>
              <c:strCache>
                <c:ptCount val="9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NORTE</c:v>
                </c:pt>
                <c:pt idx="4">
                  <c:v>OCCIDENTE</c:v>
                </c:pt>
                <c:pt idx="5">
                  <c:v>ORIENTE</c:v>
                </c:pt>
                <c:pt idx="6">
                  <c:v>SUROESTE</c:v>
                </c:pt>
                <c:pt idx="7">
                  <c:v>URABÁ</c:v>
                </c:pt>
                <c:pt idx="8">
                  <c:v>VALLE DE ABURRÁ</c:v>
                </c:pt>
              </c:strCache>
            </c:strRef>
          </c:cat>
          <c:val>
            <c:numRef>
              <c:f>Sheet1!$B$12:$J$12</c:f>
              <c:numCache>
                <c:formatCode>0%</c:formatCode>
                <c:ptCount val="9"/>
                <c:pt idx="0">
                  <c:v>0.376359271289367</c:v>
                </c:pt>
                <c:pt idx="1">
                  <c:v>0.290786136939983</c:v>
                </c:pt>
                <c:pt idx="2">
                  <c:v>0.580218326166059</c:v>
                </c:pt>
                <c:pt idx="3">
                  <c:v>0.529561972107641</c:v>
                </c:pt>
                <c:pt idx="4">
                  <c:v>0.406946454413893</c:v>
                </c:pt>
                <c:pt idx="5">
                  <c:v>0.385370809346428</c:v>
                </c:pt>
                <c:pt idx="6">
                  <c:v>0.497678467788742</c:v>
                </c:pt>
                <c:pt idx="7">
                  <c:v>0.523844193665818</c:v>
                </c:pt>
                <c:pt idx="8">
                  <c:v>0.11163351416516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5B-4617-9598-65E7124DF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358800"/>
        <c:axId val="57361120"/>
      </c:barChart>
      <c:catAx>
        <c:axId val="5735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Garamond" panose="02020404030301010803" pitchFamily="18" charset="0"/>
              </a:defRPr>
            </a:pPr>
            <a:endParaRPr lang="es-ES_tradnl"/>
          </a:p>
        </c:txPr>
        <c:crossAx val="57361120"/>
        <c:crosses val="autoZero"/>
        <c:auto val="1"/>
        <c:lblAlgn val="ctr"/>
        <c:lblOffset val="100"/>
        <c:noMultiLvlLbl val="0"/>
      </c:catAx>
      <c:valAx>
        <c:axId val="57361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57358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Garamond" panose="02020404030301010803" pitchFamily="18" charset="0"/>
              </a:defRPr>
            </a:pPr>
            <a:r>
              <a:rPr lang="es-CO" sz="1000">
                <a:latin typeface="Garamond" panose="02020404030301010803" pitchFamily="18" charset="0"/>
              </a:rPr>
              <a:t>% DE MUJERES GESTANTES QUE NO CUENTAN CON ENERGÍA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Sheet2!$A$3:$A$10</c:f>
              <c:strCache>
                <c:ptCount val="8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OCCIDENTE</c:v>
                </c:pt>
                <c:pt idx="4">
                  <c:v>ORIENTE</c:v>
                </c:pt>
                <c:pt idx="5">
                  <c:v>SUROESTE</c:v>
                </c:pt>
                <c:pt idx="6">
                  <c:v>URABA</c:v>
                </c:pt>
                <c:pt idx="7">
                  <c:v>VALLE DE ABURRA</c:v>
                </c:pt>
              </c:strCache>
            </c:strRef>
          </c:cat>
          <c:val>
            <c:numRef>
              <c:f>Sheet2!$C$3:$C$10</c:f>
              <c:numCache>
                <c:formatCode>0%</c:formatCode>
                <c:ptCount val="8"/>
                <c:pt idx="0">
                  <c:v>0.144322603466572</c:v>
                </c:pt>
                <c:pt idx="1">
                  <c:v>0.112432432432432</c:v>
                </c:pt>
                <c:pt idx="2">
                  <c:v>0.228215767634855</c:v>
                </c:pt>
                <c:pt idx="3">
                  <c:v>0.164303586321935</c:v>
                </c:pt>
                <c:pt idx="4">
                  <c:v>0.0359638071240408</c:v>
                </c:pt>
                <c:pt idx="5">
                  <c:v>0.0735294117647059</c:v>
                </c:pt>
                <c:pt idx="6">
                  <c:v>0.158429434376716</c:v>
                </c:pt>
                <c:pt idx="7">
                  <c:v>0.0176640512159894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79-412B-A22A-C507FCC963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785488"/>
        <c:axId val="57787120"/>
      </c:barChart>
      <c:catAx>
        <c:axId val="57785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57787120"/>
        <c:crosses val="autoZero"/>
        <c:auto val="1"/>
        <c:lblAlgn val="ctr"/>
        <c:lblOffset val="100"/>
        <c:noMultiLvlLbl val="0"/>
      </c:catAx>
      <c:valAx>
        <c:axId val="5778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785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000">
                <a:latin typeface="Garamond" panose="02020404030301010803" pitchFamily="18" charset="0"/>
              </a:defRPr>
            </a:pPr>
            <a:r>
              <a:rPr lang="es-CO" sz="1000">
                <a:latin typeface="Garamond" panose="02020404030301010803" pitchFamily="18" charset="0"/>
              </a:rPr>
              <a:t>% DE MADRES QUE NO CUENTAN CON ALCANTARILLADO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Sheet2!$A$18:$A$25</c:f>
              <c:strCache>
                <c:ptCount val="8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OCCIDENTE</c:v>
                </c:pt>
                <c:pt idx="4">
                  <c:v>ORIENTE</c:v>
                </c:pt>
                <c:pt idx="5">
                  <c:v>SUROESTE</c:v>
                </c:pt>
                <c:pt idx="6">
                  <c:v>URABA</c:v>
                </c:pt>
                <c:pt idx="7">
                  <c:v>VALLE DE ABURRA</c:v>
                </c:pt>
              </c:strCache>
            </c:strRef>
          </c:cat>
          <c:val>
            <c:numRef>
              <c:f>Sheet2!$C$18:$C$25</c:f>
              <c:numCache>
                <c:formatCode>0%</c:formatCode>
                <c:ptCount val="8"/>
                <c:pt idx="0">
                  <c:v>0.623275557127698</c:v>
                </c:pt>
                <c:pt idx="1">
                  <c:v>0.486486486486487</c:v>
                </c:pt>
                <c:pt idx="2">
                  <c:v>0.692427385892115</c:v>
                </c:pt>
                <c:pt idx="3">
                  <c:v>0.643035863219351</c:v>
                </c:pt>
                <c:pt idx="4">
                  <c:v>0.449203985797732</c:v>
                </c:pt>
                <c:pt idx="5">
                  <c:v>0.597222222222221</c:v>
                </c:pt>
                <c:pt idx="6">
                  <c:v>0.501098297638661</c:v>
                </c:pt>
                <c:pt idx="7">
                  <c:v>0.173107701916696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1-4FA5-902B-E74F8FC86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862336"/>
        <c:axId val="57864816"/>
      </c:barChart>
      <c:catAx>
        <c:axId val="5786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57864816"/>
        <c:crosses val="autoZero"/>
        <c:auto val="1"/>
        <c:lblAlgn val="ctr"/>
        <c:lblOffset val="100"/>
        <c:noMultiLvlLbl val="0"/>
      </c:catAx>
      <c:valAx>
        <c:axId val="578648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8623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000">
                <a:latin typeface="Garamond" panose="02020404030301010803" pitchFamily="18" charset="0"/>
              </a:defRPr>
            </a:pPr>
            <a:r>
              <a:rPr lang="es-CO" sz="1000">
                <a:latin typeface="Garamond" panose="02020404030301010803" pitchFamily="18" charset="0"/>
              </a:rPr>
              <a:t>% DE MADRES QUE NO CUENTAN CON GAS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Sheet2!$A$33:$A$40</c:f>
              <c:strCache>
                <c:ptCount val="8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OCCIDENTE</c:v>
                </c:pt>
                <c:pt idx="4">
                  <c:v>ORIENTE</c:v>
                </c:pt>
                <c:pt idx="5">
                  <c:v>SUROESTE</c:v>
                </c:pt>
                <c:pt idx="6">
                  <c:v>URABA</c:v>
                </c:pt>
                <c:pt idx="7">
                  <c:v>VALLE DE ABURRA</c:v>
                </c:pt>
              </c:strCache>
            </c:strRef>
          </c:cat>
          <c:val>
            <c:numRef>
              <c:f>Sheet2!$C$33:$C$40</c:f>
              <c:numCache>
                <c:formatCode>0%</c:formatCode>
                <c:ptCount val="8"/>
                <c:pt idx="0">
                  <c:v>0.968164131588256</c:v>
                </c:pt>
                <c:pt idx="1">
                  <c:v>0.716756756756757</c:v>
                </c:pt>
                <c:pt idx="2">
                  <c:v>0.973547717842323</c:v>
                </c:pt>
                <c:pt idx="3">
                  <c:v>0.981234361968306</c:v>
                </c:pt>
                <c:pt idx="4">
                  <c:v>0.900355056694538</c:v>
                </c:pt>
                <c:pt idx="5">
                  <c:v>0.983251633986927</c:v>
                </c:pt>
                <c:pt idx="6">
                  <c:v>0.986179754713527</c:v>
                </c:pt>
                <c:pt idx="7">
                  <c:v>0.66852090408713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F5-4454-BEFC-AC475C652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884512"/>
        <c:axId val="57886992"/>
      </c:barChart>
      <c:catAx>
        <c:axId val="5788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57886992"/>
        <c:crosses val="autoZero"/>
        <c:auto val="1"/>
        <c:lblAlgn val="ctr"/>
        <c:lblOffset val="100"/>
        <c:noMultiLvlLbl val="0"/>
      </c:catAx>
      <c:valAx>
        <c:axId val="57886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8845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latin typeface="Garamond" panose="02020404030301010803" pitchFamily="18" charset="0"/>
              </a:defRPr>
            </a:pPr>
            <a:r>
              <a:rPr lang="en-US" sz="1000">
                <a:latin typeface="Garamond" panose="02020404030301010803" pitchFamily="18" charset="0"/>
              </a:rPr>
              <a:t>% DE MUJERES QUE NO CUENTAN CON SERVICIO DE RECOLECCIÓN DE BASURAS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Sheet2!$A$48:$A$55</c:f>
              <c:strCache>
                <c:ptCount val="8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OCCIDENTE</c:v>
                </c:pt>
                <c:pt idx="4">
                  <c:v>ORIENTE</c:v>
                </c:pt>
                <c:pt idx="5">
                  <c:v>SUROESTE</c:v>
                </c:pt>
                <c:pt idx="6">
                  <c:v>URABA</c:v>
                </c:pt>
                <c:pt idx="7">
                  <c:v>VALLE DE ABURRA</c:v>
                </c:pt>
              </c:strCache>
            </c:strRef>
          </c:cat>
          <c:val>
            <c:numRef>
              <c:f>Sheet2!$C$48:$C$55</c:f>
              <c:numCache>
                <c:formatCode>0%</c:formatCode>
                <c:ptCount val="8"/>
                <c:pt idx="0">
                  <c:v>0.511850017686595</c:v>
                </c:pt>
                <c:pt idx="1">
                  <c:v>0.251891891891892</c:v>
                </c:pt>
                <c:pt idx="2">
                  <c:v>0.453319502074689</c:v>
                </c:pt>
                <c:pt idx="3">
                  <c:v>0.585904920767305</c:v>
                </c:pt>
                <c:pt idx="4">
                  <c:v>0.34360325277746</c:v>
                </c:pt>
                <c:pt idx="5">
                  <c:v>0.5093954248366</c:v>
                </c:pt>
                <c:pt idx="6">
                  <c:v>0.287479406919276</c:v>
                </c:pt>
                <c:pt idx="7">
                  <c:v>0.0859390248662997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2A-4A94-A56D-C1F714F0E2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582160"/>
        <c:axId val="57584640"/>
      </c:barChart>
      <c:catAx>
        <c:axId val="57582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57584640"/>
        <c:crosses val="autoZero"/>
        <c:auto val="1"/>
        <c:lblAlgn val="ctr"/>
        <c:lblOffset val="100"/>
        <c:noMultiLvlLbl val="0"/>
      </c:catAx>
      <c:valAx>
        <c:axId val="57584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5821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000">
                <a:latin typeface="Garamond" panose="02020404030301010803" pitchFamily="18" charset="0"/>
              </a:defRPr>
            </a:pPr>
            <a:r>
              <a:rPr lang="en-US" sz="1000">
                <a:latin typeface="Garamond" panose="02020404030301010803" pitchFamily="18" charset="0"/>
              </a:rPr>
              <a:t>% DE MUJERES GESTANTES QUE NO CUENTAN CON ACUEDUCTO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Sheet2!$C$62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Sheet2!$A$63:$A$70</c:f>
              <c:strCache>
                <c:ptCount val="8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OCCIDENTE</c:v>
                </c:pt>
                <c:pt idx="4">
                  <c:v>ORIENTE</c:v>
                </c:pt>
                <c:pt idx="5">
                  <c:v>SUROESTE</c:v>
                </c:pt>
                <c:pt idx="6">
                  <c:v>URABA</c:v>
                </c:pt>
                <c:pt idx="7">
                  <c:v>VALLE DE ABURRA</c:v>
                </c:pt>
              </c:strCache>
            </c:strRef>
          </c:cat>
          <c:val>
            <c:numRef>
              <c:f>Sheet2!$C$63:$C$70</c:f>
              <c:numCache>
                <c:formatCode>0%</c:formatCode>
                <c:ptCount val="8"/>
                <c:pt idx="0">
                  <c:v>0.463388751326496</c:v>
                </c:pt>
                <c:pt idx="1">
                  <c:v>0.254054054054054</c:v>
                </c:pt>
                <c:pt idx="2">
                  <c:v>0.469398340248963</c:v>
                </c:pt>
                <c:pt idx="3">
                  <c:v>0.307756463719768</c:v>
                </c:pt>
                <c:pt idx="4">
                  <c:v>0.215439239491468</c:v>
                </c:pt>
                <c:pt idx="5">
                  <c:v>0.428104575163399</c:v>
                </c:pt>
                <c:pt idx="6">
                  <c:v>0.400878638110928</c:v>
                </c:pt>
                <c:pt idx="7">
                  <c:v>0.0943709255572473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F8-4BEC-9C16-04876EC9C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608144"/>
        <c:axId val="57610624"/>
      </c:barChart>
      <c:catAx>
        <c:axId val="5760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57610624"/>
        <c:crosses val="autoZero"/>
        <c:auto val="1"/>
        <c:lblAlgn val="ctr"/>
        <c:lblOffset val="100"/>
        <c:noMultiLvlLbl val="0"/>
      </c:catAx>
      <c:valAx>
        <c:axId val="57610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608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s-CO">
                <a:latin typeface="+mj-lt"/>
              </a:rPr>
              <a:t>% DE MADRES POR ESTADO CIVIL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>
        <c:manualLayout>
          <c:layoutTarget val="inner"/>
          <c:xMode val="edge"/>
          <c:yMode val="edge"/>
          <c:x val="0.249562276720521"/>
          <c:y val="0.0889056217090091"/>
          <c:w val="0.729427607442604"/>
          <c:h val="0.461762127585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Sheet1!$J$78</c:f>
              <c:strCache>
                <c:ptCount val="1"/>
                <c:pt idx="0">
                  <c:v>BAJO CAUCA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Sheet1!$K$78:$O$78</c:f>
              <c:numCache>
                <c:formatCode>0%</c:formatCode>
                <c:ptCount val="5"/>
                <c:pt idx="0">
                  <c:v>0.24124513618677</c:v>
                </c:pt>
                <c:pt idx="1">
                  <c:v>0.107888220728688</c:v>
                </c:pt>
                <c:pt idx="2">
                  <c:v>0.00565970993986558</c:v>
                </c:pt>
                <c:pt idx="3">
                  <c:v>0.0205164485320127</c:v>
                </c:pt>
                <c:pt idx="4">
                  <c:v>0.624690484612665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68-4CF9-97FB-ACD76104CD04}"/>
            </c:ext>
          </c:extLst>
        </c:ser>
        <c:ser>
          <c:idx val="1"/>
          <c:order val="1"/>
          <c:tx>
            <c:strRef>
              <c:f>Sheet1!$J$79</c:f>
              <c:strCache>
                <c:ptCount val="1"/>
                <c:pt idx="0">
                  <c:v>MAGDALENA MEDIO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Sheet1!$K$79:$O$79</c:f>
              <c:numCache>
                <c:formatCode>0%</c:formatCode>
                <c:ptCount val="5"/>
                <c:pt idx="0">
                  <c:v>0.286486486486487</c:v>
                </c:pt>
                <c:pt idx="1">
                  <c:v>0.0281081081081081</c:v>
                </c:pt>
                <c:pt idx="2">
                  <c:v>0.00432432432432432</c:v>
                </c:pt>
                <c:pt idx="3">
                  <c:v>0.0216216216216216</c:v>
                </c:pt>
                <c:pt idx="4">
                  <c:v>0.659459459459461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68-4CF9-97FB-ACD76104CD04}"/>
            </c:ext>
          </c:extLst>
        </c:ser>
        <c:ser>
          <c:idx val="2"/>
          <c:order val="2"/>
          <c:tx>
            <c:strRef>
              <c:f>Sheet1!$J$80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Sheet1!$K$80:$O$80</c:f>
              <c:numCache>
                <c:formatCode>0%</c:formatCode>
                <c:ptCount val="5"/>
                <c:pt idx="0">
                  <c:v>0.309128630705394</c:v>
                </c:pt>
                <c:pt idx="1">
                  <c:v>0.0679460580912863</c:v>
                </c:pt>
                <c:pt idx="2">
                  <c:v>0.00363070539419087</c:v>
                </c:pt>
                <c:pt idx="3">
                  <c:v>0.0363070539419087</c:v>
                </c:pt>
                <c:pt idx="4">
                  <c:v>0.582987551867218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68-4CF9-97FB-ACD76104CD04}"/>
            </c:ext>
          </c:extLst>
        </c:ser>
        <c:ser>
          <c:idx val="3"/>
          <c:order val="3"/>
          <c:tx>
            <c:strRef>
              <c:f>Sheet1!$J$81</c:f>
              <c:strCache>
                <c:ptCount val="1"/>
                <c:pt idx="0">
                  <c:v>OCCIDENTE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Sheet1!$K$81:$O$81</c:f>
              <c:numCache>
                <c:formatCode>0%</c:formatCode>
                <c:ptCount val="5"/>
                <c:pt idx="0">
                  <c:v>0.24603836530442</c:v>
                </c:pt>
                <c:pt idx="1">
                  <c:v>0.108006672226856</c:v>
                </c:pt>
                <c:pt idx="2">
                  <c:v>0.00500417014178483</c:v>
                </c:pt>
                <c:pt idx="3">
                  <c:v>0.0179316096747289</c:v>
                </c:pt>
                <c:pt idx="4">
                  <c:v>0.62301918265221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68-4CF9-97FB-ACD76104CD04}"/>
            </c:ext>
          </c:extLst>
        </c:ser>
        <c:ser>
          <c:idx val="4"/>
          <c:order val="4"/>
          <c:tx>
            <c:strRef>
              <c:f>Sheet1!$J$82</c:f>
              <c:strCache>
                <c:ptCount val="1"/>
                <c:pt idx="0">
                  <c:v>ORIENTE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Sheet1!$K$82:$O$82</c:f>
              <c:numCache>
                <c:formatCode>0%</c:formatCode>
                <c:ptCount val="5"/>
                <c:pt idx="0">
                  <c:v>0.183827740235941</c:v>
                </c:pt>
                <c:pt idx="1">
                  <c:v>0.204329400984996</c:v>
                </c:pt>
                <c:pt idx="2">
                  <c:v>0.00733020272591915</c:v>
                </c:pt>
                <c:pt idx="3">
                  <c:v>0.0233650211888672</c:v>
                </c:pt>
                <c:pt idx="4">
                  <c:v>0.581147634864277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68-4CF9-97FB-ACD76104CD04}"/>
            </c:ext>
          </c:extLst>
        </c:ser>
        <c:ser>
          <c:idx val="5"/>
          <c:order val="5"/>
          <c:tx>
            <c:strRef>
              <c:f>Sheet1!$J$83</c:f>
              <c:strCache>
                <c:ptCount val="1"/>
                <c:pt idx="0">
                  <c:v>SUROESTE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Sheet1!$K$83:$O$83</c:f>
              <c:numCache>
                <c:formatCode>0%</c:formatCode>
                <c:ptCount val="5"/>
                <c:pt idx="0">
                  <c:v>0.247549019607843</c:v>
                </c:pt>
                <c:pt idx="1">
                  <c:v>0.120506535947712</c:v>
                </c:pt>
                <c:pt idx="2">
                  <c:v>0.00735294117647059</c:v>
                </c:pt>
                <c:pt idx="3">
                  <c:v>0.0290032679738562</c:v>
                </c:pt>
                <c:pt idx="4">
                  <c:v>0.595588235294118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68-4CF9-97FB-ACD76104CD04}"/>
            </c:ext>
          </c:extLst>
        </c:ser>
        <c:ser>
          <c:idx val="6"/>
          <c:order val="6"/>
          <c:tx>
            <c:strRef>
              <c:f>Sheet1!$J$84</c:f>
              <c:strCache>
                <c:ptCount val="1"/>
                <c:pt idx="0">
                  <c:v>URABA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Sheet1!$K$84:$O$84</c:f>
              <c:numCache>
                <c:formatCode>0%</c:formatCode>
                <c:ptCount val="5"/>
                <c:pt idx="0">
                  <c:v>0.299011532125206</c:v>
                </c:pt>
                <c:pt idx="1">
                  <c:v>0.0413692110561963</c:v>
                </c:pt>
                <c:pt idx="2">
                  <c:v>0.00283726889987186</c:v>
                </c:pt>
                <c:pt idx="3">
                  <c:v>0.0411861614497529</c:v>
                </c:pt>
                <c:pt idx="4">
                  <c:v>0.615595826468975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68-4CF9-97FB-ACD76104CD04}"/>
            </c:ext>
          </c:extLst>
        </c:ser>
        <c:ser>
          <c:idx val="7"/>
          <c:order val="7"/>
          <c:tx>
            <c:strRef>
              <c:f>Sheet1!$J$85</c:f>
              <c:strCache>
                <c:ptCount val="1"/>
                <c:pt idx="0">
                  <c:v>VALLE DE ABURRA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Sheet1!$K$77:$O$77</c:f>
              <c:strCache>
                <c:ptCount val="5"/>
                <c:pt idx="0">
                  <c:v>UNIÓN LIBRE</c:v>
                </c:pt>
                <c:pt idx="1">
                  <c:v>CASADO</c:v>
                </c:pt>
                <c:pt idx="2">
                  <c:v>VIUDO</c:v>
                </c:pt>
                <c:pt idx="3">
                  <c:v>DIVORCIADO</c:v>
                </c:pt>
                <c:pt idx="4">
                  <c:v>SOLTERO</c:v>
                </c:pt>
              </c:strCache>
            </c:strRef>
          </c:cat>
          <c:val>
            <c:numRef>
              <c:f>Sheet1!$K$85:$O$85</c:f>
              <c:numCache>
                <c:formatCode>0%</c:formatCode>
                <c:ptCount val="5"/>
                <c:pt idx="0">
                  <c:v>0.181129718546278</c:v>
                </c:pt>
                <c:pt idx="1">
                  <c:v>0.0917164383026897</c:v>
                </c:pt>
                <c:pt idx="2">
                  <c:v>0.00640199867275638</c:v>
                </c:pt>
                <c:pt idx="3">
                  <c:v>0.029296951243315</c:v>
                </c:pt>
                <c:pt idx="4">
                  <c:v>0.691454893234961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68-4CF9-97FB-ACD76104C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920"/>
        <c:axId val="70410912"/>
      </c:barChart>
      <c:catAx>
        <c:axId val="7040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ES_tradnl"/>
          </a:p>
        </c:txPr>
        <c:crossAx val="70410912"/>
        <c:crosses val="autoZero"/>
        <c:auto val="1"/>
        <c:lblAlgn val="ctr"/>
        <c:lblOffset val="100"/>
        <c:noMultiLvlLbl val="0"/>
      </c:catAx>
      <c:valAx>
        <c:axId val="704109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CO">
                    <a:latin typeface="+mj-lt"/>
                  </a:rPr>
                  <a:t>% DE MADRES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ES_tradnl"/>
          </a:p>
        </c:txPr>
        <c:crossAx val="70407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ES_tradn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latin typeface="Garamond" panose="02020404030301010803" pitchFamily="18" charset="0"/>
        </a:defRPr>
      </a:pPr>
      <a:endParaRPr lang="es-ES_tradn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AÑOS DE ESCOLARIDAD DE LAS MADRES GESTANTES DE ANTIOQUIA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81596323980841"/>
          <c:y val="0.0183679312813171"/>
          <c:w val="0.963680735203832"/>
          <c:h val="0.890178996935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'Trabajo\Informe gobernación\[gráficos madrs gestantes(activi).xlsx]Sheet2'!$G$3</c:f>
              <c:strCache>
                <c:ptCount val="1"/>
                <c:pt idx="0">
                  <c:v>BAJO CAUCA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gestantes(activi).xlsx]Sheet2'!$H$3:$J$3</c:f>
              <c:numCache>
                <c:formatCode>0%</c:formatCode>
                <c:ptCount val="3"/>
                <c:pt idx="0">
                  <c:v>0.188042669312826</c:v>
                </c:pt>
                <c:pt idx="1">
                  <c:v>0.269163979161498</c:v>
                </c:pt>
                <c:pt idx="2">
                  <c:v>0.542793351525677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33-4AC9-AD43-79C89741589B}"/>
            </c:ext>
          </c:extLst>
        </c:ser>
        <c:ser>
          <c:idx val="1"/>
          <c:order val="1"/>
          <c:tx>
            <c:strRef>
              <c:f>'Trabajo\Informe gobernación\[gráficos madrs gestantes(activi).xlsx]Sheet2'!$G$4</c:f>
              <c:strCache>
                <c:ptCount val="1"/>
                <c:pt idx="0">
                  <c:v>MAGDALENA 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gestantes(activi).xlsx]Sheet2'!$H$4:$J$4</c:f>
              <c:numCache>
                <c:formatCode>0%</c:formatCode>
                <c:ptCount val="3"/>
                <c:pt idx="0">
                  <c:v>0.186244674376141</c:v>
                </c:pt>
                <c:pt idx="1">
                  <c:v>0.241022519780889</c:v>
                </c:pt>
                <c:pt idx="2">
                  <c:v>0.572732805842969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33-4AC9-AD43-79C89741589B}"/>
            </c:ext>
          </c:extLst>
        </c:ser>
        <c:ser>
          <c:idx val="2"/>
          <c:order val="2"/>
          <c:tx>
            <c:strRef>
              <c:f>'Trabajo\Informe gobernación\[gráficos madrs gestantes(activi).xlsx]Sheet2'!$G$5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gestantes(activi).xlsx]Sheet2'!$H$5:$J$5</c:f>
              <c:numCache>
                <c:formatCode>0%</c:formatCode>
                <c:ptCount val="3"/>
                <c:pt idx="0">
                  <c:v>0.183744465528147</c:v>
                </c:pt>
                <c:pt idx="1">
                  <c:v>0.273244781783681</c:v>
                </c:pt>
                <c:pt idx="2">
                  <c:v>0.543010752688173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33-4AC9-AD43-79C89741589B}"/>
            </c:ext>
          </c:extLst>
        </c:ser>
        <c:ser>
          <c:idx val="3"/>
          <c:order val="3"/>
          <c:tx>
            <c:strRef>
              <c:f>'Trabajo\Informe gobernación\[gráficos madrs gestantes(activi).xlsx]Sheet2'!$G$6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gestantes(activi).xlsx]Sheet2'!$H$6:$J$6</c:f>
              <c:numCache>
                <c:formatCode>0%</c:formatCode>
                <c:ptCount val="3"/>
                <c:pt idx="0">
                  <c:v>0.192957746478873</c:v>
                </c:pt>
                <c:pt idx="1">
                  <c:v>0.265633802816901</c:v>
                </c:pt>
                <c:pt idx="2">
                  <c:v>0.541408450704224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33-4AC9-AD43-79C89741589B}"/>
            </c:ext>
          </c:extLst>
        </c:ser>
        <c:ser>
          <c:idx val="4"/>
          <c:order val="4"/>
          <c:tx>
            <c:strRef>
              <c:f>'Trabajo\Informe gobernación\[gráficos madrs gestantes(activi).xlsx]Sheet2'!$G$7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gestantes(activi).xlsx]Sheet2'!$H$7:$J$7</c:f>
              <c:numCache>
                <c:formatCode>0%</c:formatCode>
                <c:ptCount val="3"/>
                <c:pt idx="0">
                  <c:v>0.159491048971741</c:v>
                </c:pt>
                <c:pt idx="1">
                  <c:v>0.340287024707797</c:v>
                </c:pt>
                <c:pt idx="2">
                  <c:v>0.500221926320462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33-4AC9-AD43-79C89741589B}"/>
            </c:ext>
          </c:extLst>
        </c:ser>
        <c:ser>
          <c:idx val="5"/>
          <c:order val="5"/>
          <c:tx>
            <c:strRef>
              <c:f>'Trabajo\Informe gobernación\[gráficos madrs gestantes(activi).xlsx]Sheet2'!$G$8</c:f>
              <c:strCache>
                <c:ptCount val="1"/>
                <c:pt idx="0">
                  <c:v>SUROESTE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gestantes(activi).xlsx]Sheet2'!$H$8:$J$8</c:f>
              <c:numCache>
                <c:formatCode>0%</c:formatCode>
                <c:ptCount val="3"/>
                <c:pt idx="0">
                  <c:v>0.212918660287081</c:v>
                </c:pt>
                <c:pt idx="1">
                  <c:v>0.230622009569378</c:v>
                </c:pt>
                <c:pt idx="2">
                  <c:v>0.556459330143542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33-4AC9-AD43-79C89741589B}"/>
            </c:ext>
          </c:extLst>
        </c:ser>
        <c:ser>
          <c:idx val="6"/>
          <c:order val="6"/>
          <c:tx>
            <c:strRef>
              <c:f>'Trabajo\Informe gobernación\[gráficos madrs gestantes(activi).xlsx]Sheet2'!$G$9</c:f>
              <c:strCache>
                <c:ptCount val="1"/>
                <c:pt idx="0">
                  <c:v>URABA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gestantes(activi).xlsx]Sheet2'!$H$9:$J$9</c:f>
              <c:numCache>
                <c:formatCode>0%</c:formatCode>
                <c:ptCount val="3"/>
                <c:pt idx="0">
                  <c:v>0.160936804628393</c:v>
                </c:pt>
                <c:pt idx="1">
                  <c:v>0.326490876724522</c:v>
                </c:pt>
                <c:pt idx="2">
                  <c:v>0.512572318647085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33-4AC9-AD43-79C89741589B}"/>
            </c:ext>
          </c:extLst>
        </c:ser>
        <c:ser>
          <c:idx val="7"/>
          <c:order val="7"/>
          <c:tx>
            <c:strRef>
              <c:f>'Trabajo\Informe gobernación\[gráficos madrs gestantes(activi).xlsx]Sheet2'!$G$10</c:f>
              <c:strCache>
                <c:ptCount val="1"/>
                <c:pt idx="0">
                  <c:v>VALLE DE ABURRA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'Trabajo\Informe gobernación\[gráficos madrs gestantes(activi).xlsx]Sheet2'!$H$2:$J$2</c:f>
              <c:strCache>
                <c:ptCount val="3"/>
                <c:pt idx="0">
                  <c:v>1-5 años</c:v>
                </c:pt>
                <c:pt idx="1">
                  <c:v>6-11 años</c:v>
                </c:pt>
                <c:pt idx="2">
                  <c:v>11 años o más</c:v>
                </c:pt>
              </c:strCache>
            </c:strRef>
          </c:cat>
          <c:val>
            <c:numRef>
              <c:f>'Trabajo\Informe gobernación\[gráficos madrs gestantes(activi).xlsx]Sheet2'!$H$10:$J$10</c:f>
              <c:numCache>
                <c:formatCode>0%</c:formatCode>
                <c:ptCount val="3"/>
                <c:pt idx="0">
                  <c:v>0.174762738612534</c:v>
                </c:pt>
                <c:pt idx="1">
                  <c:v>0.318200488574702</c:v>
                </c:pt>
                <c:pt idx="2">
                  <c:v>0.507036772812762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F33-4AC9-AD43-79C8974158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456256"/>
        <c:axId val="71458816"/>
      </c:barChart>
      <c:catAx>
        <c:axId val="71456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458816"/>
        <c:crossesAt val="0.0"/>
        <c:auto val="1"/>
        <c:lblAlgn val="ctr"/>
        <c:lblOffset val="100"/>
        <c:noMultiLvlLbl val="0"/>
      </c:catAx>
      <c:valAx>
        <c:axId val="71458816"/>
        <c:scaling>
          <c:orientation val="minMax"/>
          <c:max val="1.0"/>
        </c:scaling>
        <c:delete val="1"/>
        <c:axPos val="l"/>
        <c:numFmt formatCode="0%" sourceLinked="1"/>
        <c:majorTickMark val="none"/>
        <c:minorTickMark val="none"/>
        <c:tickLblPos val="none"/>
        <c:crossAx val="714562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00"/>
      </a:pPr>
      <a:endParaRPr lang="es-ES_tradn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madres!$B$1</c:f>
              <c:strCache>
                <c:ptCount val="1"/>
                <c:pt idx="0">
                  <c:v>EDAD MADRES GESTANTES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madres!$G$26:$G$36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</c:numCache>
            </c:numRef>
          </c:cat>
          <c:val>
            <c:numRef>
              <c:f>madres!$J$26:$J$36</c:f>
              <c:numCache>
                <c:formatCode>0%</c:formatCode>
                <c:ptCount val="11"/>
                <c:pt idx="0">
                  <c:v>2.00573640612152E-5</c:v>
                </c:pt>
                <c:pt idx="1">
                  <c:v>0.0355683922685547</c:v>
                </c:pt>
                <c:pt idx="2">
                  <c:v>0.275213778071952</c:v>
                </c:pt>
                <c:pt idx="3">
                  <c:v>0.277112541869749</c:v>
                </c:pt>
                <c:pt idx="4">
                  <c:v>0.202091314492783</c:v>
                </c:pt>
                <c:pt idx="5">
                  <c:v>0.138857131395792</c:v>
                </c:pt>
                <c:pt idx="6">
                  <c:v>0.0582398994457482</c:v>
                </c:pt>
                <c:pt idx="7">
                  <c:v>0.0128968850913613</c:v>
                </c:pt>
                <c:pt idx="8">
                  <c:v>0.00099618241504035</c:v>
                </c:pt>
                <c:pt idx="9">
                  <c:v>0.000133715760408101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CE-4C74-B5FF-C244A9FC3E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8004208"/>
        <c:axId val="58006688"/>
      </c:barChart>
      <c:catAx>
        <c:axId val="5800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006688"/>
        <c:crosses val="autoZero"/>
        <c:auto val="1"/>
        <c:lblAlgn val="ctr"/>
        <c:lblOffset val="100"/>
        <c:noMultiLvlLbl val="0"/>
      </c:catAx>
      <c:valAx>
        <c:axId val="58006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00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rgbClr val="000066"/>
          </a:solidFill>
        </a:defRPr>
      </a:pPr>
      <a:endParaRPr lang="es-ES_tradn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8395188358333"/>
          <c:y val="0.09747139525034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97478830043245"/>
          <c:y val="0.284631358810788"/>
          <c:w val="0.960504233991351"/>
          <c:h val="0.597511979260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madres!$A$1</c:f>
              <c:strCache>
                <c:ptCount val="1"/>
                <c:pt idx="0">
                  <c:v>PUNTAJE SISBEN MUJER GESTANTE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madres!$K$6:$K$15</c:f>
              <c:numCache>
                <c:formatCode>0%</c:formatCode>
                <c:ptCount val="10"/>
                <c:pt idx="0">
                  <c:v>0.0764649177167253</c:v>
                </c:pt>
                <c:pt idx="1">
                  <c:v>0.133294314765085</c:v>
                </c:pt>
                <c:pt idx="2">
                  <c:v>0.160320411301614</c:v>
                </c:pt>
                <c:pt idx="3">
                  <c:v>0.17070623608529</c:v>
                </c:pt>
                <c:pt idx="4">
                  <c:v>0.162271339714017</c:v>
                </c:pt>
                <c:pt idx="5">
                  <c:v>0.137769974064128</c:v>
                </c:pt>
                <c:pt idx="6">
                  <c:v>0.0966627648098418</c:v>
                </c:pt>
                <c:pt idx="7">
                  <c:v>0.0464894764626225</c:v>
                </c:pt>
                <c:pt idx="8">
                  <c:v>0.0149418164291124</c:v>
                </c:pt>
                <c:pt idx="9">
                  <c:v>0.00107874865156419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F5-43C2-890F-0F8ED5753E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378160"/>
        <c:axId val="57594192"/>
      </c:barChart>
      <c:catAx>
        <c:axId val="71378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57594192"/>
        <c:crosses val="autoZero"/>
        <c:auto val="1"/>
        <c:lblAlgn val="ctr"/>
        <c:lblOffset val="100"/>
        <c:noMultiLvlLbl val="0"/>
      </c:catAx>
      <c:valAx>
        <c:axId val="5759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137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66"/>
          </a:solidFill>
        </a:defRPr>
      </a:pPr>
      <a:endParaRPr lang="es-ES_tradn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EDADES PARA NIÑOS BENEFICIARIOS Y NO BENEFICIARIOS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'Trabajo\Informe gobernación\[histogramas continuas.xlsx]niños benef'!$B$1</c:f>
              <c:strCache>
                <c:ptCount val="1"/>
                <c:pt idx="0">
                  <c:v>EDAD NIÑOS BENEFICIARIOS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'Trabajo\Informe gobernación\[histogramas continuas.xlsx]niños benef'!$G$26:$G$36</c:f>
              <c:numCache>
                <c:formatCode>General</c:formatCode>
                <c:ptCount val="11"/>
                <c:pt idx="0">
                  <c:v>-1.0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  <c:pt idx="8">
                  <c:v>7.0</c:v>
                </c:pt>
                <c:pt idx="9">
                  <c:v>8.0</c:v>
                </c:pt>
                <c:pt idx="10">
                  <c:v>9.0</c:v>
                </c:pt>
              </c:numCache>
            </c:numRef>
          </c:cat>
          <c:val>
            <c:numRef>
              <c:f>'Trabajo\Informe gobernación\[histogramas continuas.xlsx]niños benef'!$J$26:$J$36</c:f>
              <c:numCache>
                <c:formatCode>0%</c:formatCode>
                <c:ptCount val="11"/>
                <c:pt idx="0">
                  <c:v>0.0</c:v>
                </c:pt>
                <c:pt idx="1">
                  <c:v>0.0747530298401061</c:v>
                </c:pt>
                <c:pt idx="2">
                  <c:v>0.231591811793462</c:v>
                </c:pt>
                <c:pt idx="3">
                  <c:v>0.215296873408697</c:v>
                </c:pt>
                <c:pt idx="4">
                  <c:v>0.177309298299216</c:v>
                </c:pt>
                <c:pt idx="5">
                  <c:v>0.16396781749669</c:v>
                </c:pt>
                <c:pt idx="6">
                  <c:v>0.109888990732254</c:v>
                </c:pt>
                <c:pt idx="7">
                  <c:v>0.0271921784295754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F-4E60-84DB-4C8E0CAC448F}"/>
            </c:ext>
          </c:extLst>
        </c:ser>
        <c:ser>
          <c:idx val="1"/>
          <c:order val="1"/>
          <c:tx>
            <c:strRef>
              <c:f>'Trabajo\Informe gobernación\[histogramas continuas.xlsx]niños nbenef'!$B$1</c:f>
              <c:strCache>
                <c:ptCount val="1"/>
                <c:pt idx="0">
                  <c:v>EDAD NIÑOS NO BENEFICIARIOS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'Trabajo\Informe gobernación\[histogramas continuas.xlsx]niños benef'!$G$26:$G$36</c:f>
              <c:numCache>
                <c:formatCode>General</c:formatCode>
                <c:ptCount val="11"/>
                <c:pt idx="0">
                  <c:v>-1.0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  <c:pt idx="8">
                  <c:v>7.0</c:v>
                </c:pt>
                <c:pt idx="9">
                  <c:v>8.0</c:v>
                </c:pt>
                <c:pt idx="10">
                  <c:v>9.0</c:v>
                </c:pt>
              </c:numCache>
            </c:numRef>
          </c:cat>
          <c:val>
            <c:numRef>
              <c:f>'Trabajo\Informe gobernación\[histogramas continuas.xlsx]niños nbenef'!$J$26:$J$36</c:f>
              <c:numCache>
                <c:formatCode>0%</c:formatCode>
                <c:ptCount val="11"/>
                <c:pt idx="0">
                  <c:v>0.00138619651501532</c:v>
                </c:pt>
                <c:pt idx="1">
                  <c:v>0.00192767952869318</c:v>
                </c:pt>
                <c:pt idx="2">
                  <c:v>0.0280325756181029</c:v>
                </c:pt>
                <c:pt idx="3">
                  <c:v>0.116353869979099</c:v>
                </c:pt>
                <c:pt idx="4">
                  <c:v>0.116608366995527</c:v>
                </c:pt>
                <c:pt idx="5">
                  <c:v>0.124053758433598</c:v>
                </c:pt>
                <c:pt idx="6">
                  <c:v>0.217589534216312</c:v>
                </c:pt>
                <c:pt idx="7">
                  <c:v>0.394048018713653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F-4E60-84DB-4C8E0CAC4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90336"/>
        <c:axId val="71593088"/>
      </c:barChart>
      <c:catAx>
        <c:axId val="715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1593088"/>
        <c:crosses val="autoZero"/>
        <c:auto val="1"/>
        <c:lblAlgn val="ctr"/>
        <c:lblOffset val="100"/>
        <c:noMultiLvlLbl val="0"/>
      </c:catAx>
      <c:valAx>
        <c:axId val="715930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% De niños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1590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bg1"/>
      </a:solidFill>
      <a:prstDash val="solid"/>
      <a:miter lim="800000"/>
    </a:ln>
    <a:effectLst/>
  </c:spPr>
  <c:txPr>
    <a:bodyPr/>
    <a:lstStyle/>
    <a:p>
      <a:pPr>
        <a:defRPr sz="1100"/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>
                <a:latin typeface="Garamond" panose="02020404030301010803" pitchFamily="18" charset="0"/>
              </a:defRPr>
            </a:pPr>
            <a:r>
              <a:rPr lang="en-US">
                <a:latin typeface="Garamond" panose="02020404030301010803" pitchFamily="18" charset="0"/>
              </a:rPr>
              <a:t>% DE NIÑOS QUE NO CUENTAN CON ALCANTARILLADO EN EL HOGAR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Sheet1!$B$3:$J$3</c:f>
              <c:strCache>
                <c:ptCount val="9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NORTE</c:v>
                </c:pt>
                <c:pt idx="4">
                  <c:v>OCCIDENTE</c:v>
                </c:pt>
                <c:pt idx="5">
                  <c:v>ORIENTE</c:v>
                </c:pt>
                <c:pt idx="6">
                  <c:v>SUROESTE</c:v>
                </c:pt>
                <c:pt idx="7">
                  <c:v>URABÁ</c:v>
                </c:pt>
                <c:pt idx="8">
                  <c:v>VALLE DE ABURRÁ</c:v>
                </c:pt>
              </c:strCache>
            </c:strRef>
          </c:cat>
          <c:val>
            <c:numRef>
              <c:f>Sheet1!$B$19:$J$19</c:f>
              <c:numCache>
                <c:formatCode>0%</c:formatCode>
                <c:ptCount val="9"/>
                <c:pt idx="0">
                  <c:v>0.620533822906368</c:v>
                </c:pt>
                <c:pt idx="1">
                  <c:v>0.500422654268808</c:v>
                </c:pt>
                <c:pt idx="2">
                  <c:v>0.807806814422759</c:v>
                </c:pt>
                <c:pt idx="3">
                  <c:v>0.69613042624239</c:v>
                </c:pt>
                <c:pt idx="4">
                  <c:v>0.747033285094066</c:v>
                </c:pt>
                <c:pt idx="5">
                  <c:v>0.683372841178463</c:v>
                </c:pt>
                <c:pt idx="6">
                  <c:v>0.68398142774231</c:v>
                </c:pt>
                <c:pt idx="7">
                  <c:v>0.635893702220605</c:v>
                </c:pt>
                <c:pt idx="8">
                  <c:v>0.193369499698614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23-4810-B1B8-0D60862677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378080"/>
        <c:axId val="57380560"/>
      </c:barChart>
      <c:catAx>
        <c:axId val="5737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Garamond" panose="02020404030301010803" pitchFamily="18" charset="0"/>
              </a:defRPr>
            </a:pPr>
            <a:endParaRPr lang="es-ES_tradnl"/>
          </a:p>
        </c:txPr>
        <c:crossAx val="57380560"/>
        <c:crosses val="autoZero"/>
        <c:auto val="1"/>
        <c:lblAlgn val="ctr"/>
        <c:lblOffset val="100"/>
        <c:noMultiLvlLbl val="0"/>
      </c:catAx>
      <c:valAx>
        <c:axId val="57380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378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EDADES DE MUJERES GESTANTES BENEFICIARIAS Y NO BENEFICIARIAS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'Trabajo\Informe gobernación\[histogramas continuas.xlsx]madres benef'!$B$1</c:f>
              <c:strCache>
                <c:ptCount val="1"/>
                <c:pt idx="0">
                  <c:v>EDAD GESTANTES BENEFICIARIAS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'Trabajo\Informe gobernación\[histogramas continuas.xlsx]madres benef'!$G$26:$G$36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</c:numCache>
            </c:numRef>
          </c:cat>
          <c:val>
            <c:numRef>
              <c:f>'Trabajo\Informe gobernación\[histogramas continuas.xlsx]madres benef'!$J$26:$J$36</c:f>
              <c:numCache>
                <c:formatCode>0%</c:formatCode>
                <c:ptCount val="11"/>
                <c:pt idx="0">
                  <c:v>0.0</c:v>
                </c:pt>
                <c:pt idx="1">
                  <c:v>0.0591630591630591</c:v>
                </c:pt>
                <c:pt idx="2">
                  <c:v>0.331890331890332</c:v>
                </c:pt>
                <c:pt idx="3">
                  <c:v>0.277537277537278</c:v>
                </c:pt>
                <c:pt idx="4">
                  <c:v>0.164021164021164</c:v>
                </c:pt>
                <c:pt idx="5">
                  <c:v>0.103896103896104</c:v>
                </c:pt>
                <c:pt idx="6">
                  <c:v>0.0481000481000481</c:v>
                </c:pt>
                <c:pt idx="7">
                  <c:v>0.0153920153920154</c:v>
                </c:pt>
                <c:pt idx="8">
                  <c:v>0.00144300144300144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7F-4B3F-AF36-0F202CB93C30}"/>
            </c:ext>
          </c:extLst>
        </c:ser>
        <c:ser>
          <c:idx val="1"/>
          <c:order val="1"/>
          <c:tx>
            <c:strRef>
              <c:f>'Trabajo\Informe gobernación\[histogramas continuas.xlsx]madres nbenef'!$B$1</c:f>
              <c:strCache>
                <c:ptCount val="1"/>
                <c:pt idx="0">
                  <c:v>EDAD GESTANTES NO BENEFICIARIAS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'Trabajo\Informe gobernación\[histogramas continuas.xlsx]madres benef'!$G$26:$G$36</c:f>
              <c:numCache>
                <c:formatCode>General</c:formatCode>
                <c:ptCount val="11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</c:numCache>
            </c:numRef>
          </c:cat>
          <c:val>
            <c:numRef>
              <c:f>'Trabajo\Informe gobernación\[histogramas continuas.xlsx]madres nbenef'!$J$26:$J$36</c:f>
              <c:numCache>
                <c:formatCode>0%</c:formatCode>
                <c:ptCount val="11"/>
                <c:pt idx="0">
                  <c:v>2.03400862419657E-5</c:v>
                </c:pt>
                <c:pt idx="1">
                  <c:v>0.0352358093998318</c:v>
                </c:pt>
                <c:pt idx="2">
                  <c:v>0.274414883519106</c:v>
                </c:pt>
                <c:pt idx="3">
                  <c:v>0.277106554931793</c:v>
                </c:pt>
                <c:pt idx="4">
                  <c:v>0.202627939142462</c:v>
                </c:pt>
                <c:pt idx="5">
                  <c:v>0.139349930843707</c:v>
                </c:pt>
                <c:pt idx="6">
                  <c:v>0.0583828275431889</c:v>
                </c:pt>
                <c:pt idx="7">
                  <c:v>0.0128617145336696</c:v>
                </c:pt>
                <c:pt idx="8">
                  <c:v>0.000989884197108997</c:v>
                </c:pt>
                <c:pt idx="9">
                  <c:v>0.000135600574946438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7F-4B3F-AF36-0F202CB93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19680"/>
        <c:axId val="71622432"/>
      </c:barChart>
      <c:catAx>
        <c:axId val="716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1622432"/>
        <c:crosses val="autoZero"/>
        <c:auto val="1"/>
        <c:lblAlgn val="ctr"/>
        <c:lblOffset val="100"/>
        <c:noMultiLvlLbl val="0"/>
      </c:catAx>
      <c:valAx>
        <c:axId val="716224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% De madres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1619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bg1"/>
      </a:solidFill>
      <a:prstDash val="solid"/>
      <a:miter lim="800000"/>
    </a:ln>
    <a:effectLst/>
  </c:spPr>
  <c:txPr>
    <a:bodyPr/>
    <a:lstStyle/>
    <a:p>
      <a:pPr>
        <a:defRPr sz="1100"/>
      </a:pPr>
      <a:endParaRPr lang="es-ES_trad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050">
                <a:latin typeface="Garamond" panose="02020404030301010803" pitchFamily="18" charset="0"/>
              </a:defRPr>
            </a:pPr>
            <a:r>
              <a:rPr lang="en-US" sz="1050">
                <a:latin typeface="Garamond" panose="02020404030301010803" pitchFamily="18" charset="0"/>
              </a:rPr>
              <a:t>% DE NIÑOS QUE NO CUENTAN CON GAS EN EL HOGAR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Sheet1!$A$26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Sheet1!$B$10:$J$10</c:f>
              <c:strCache>
                <c:ptCount val="9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NORTE</c:v>
                </c:pt>
                <c:pt idx="4">
                  <c:v>OCCIDENTE</c:v>
                </c:pt>
                <c:pt idx="5">
                  <c:v>ORIENTE</c:v>
                </c:pt>
                <c:pt idx="6">
                  <c:v>SUROESTE</c:v>
                </c:pt>
                <c:pt idx="7">
                  <c:v>URABÁ</c:v>
                </c:pt>
                <c:pt idx="8">
                  <c:v>VALLE DE ABURRÁ</c:v>
                </c:pt>
              </c:strCache>
            </c:strRef>
          </c:cat>
          <c:val>
            <c:numRef>
              <c:f>Sheet1!$B$26:$J$26</c:f>
              <c:numCache>
                <c:formatCode>0%</c:formatCode>
                <c:ptCount val="9"/>
                <c:pt idx="0">
                  <c:v>0.91625476627595</c:v>
                </c:pt>
                <c:pt idx="1">
                  <c:v>0.9061707523246</c:v>
                </c:pt>
                <c:pt idx="2">
                  <c:v>0.989414488918292</c:v>
                </c:pt>
                <c:pt idx="3">
                  <c:v>0.978000392850127</c:v>
                </c:pt>
                <c:pt idx="4">
                  <c:v>0.98697539797395</c:v>
                </c:pt>
                <c:pt idx="5">
                  <c:v>0.963427023366068</c:v>
                </c:pt>
                <c:pt idx="6">
                  <c:v>0.987521764364481</c:v>
                </c:pt>
                <c:pt idx="7">
                  <c:v>0.993228977065891</c:v>
                </c:pt>
                <c:pt idx="8">
                  <c:v>0.650994575045209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78-4048-BD25-36E1D00E1D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400160"/>
        <c:axId val="57402640"/>
      </c:barChart>
      <c:catAx>
        <c:axId val="5740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57402640"/>
        <c:crosses val="autoZero"/>
        <c:auto val="1"/>
        <c:lblAlgn val="ctr"/>
        <c:lblOffset val="100"/>
        <c:noMultiLvlLbl val="0"/>
      </c:catAx>
      <c:valAx>
        <c:axId val="57402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7400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000">
                <a:latin typeface="Garamond" panose="02020404030301010803" pitchFamily="18" charset="0"/>
              </a:defRPr>
            </a:pPr>
            <a:r>
              <a:rPr lang="en-US" sz="1000">
                <a:latin typeface="Garamond" panose="02020404030301010803" pitchFamily="18" charset="0"/>
              </a:rPr>
              <a:t>% DE NIÑOS QUE NO CUENTAN CON SERVICIO DE RECOLECCIÓN DE BASURAS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Sheet1!$B$17:$J$17</c:f>
              <c:strCache>
                <c:ptCount val="9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NORTE</c:v>
                </c:pt>
                <c:pt idx="4">
                  <c:v>OCCIDENTE</c:v>
                </c:pt>
                <c:pt idx="5">
                  <c:v>ORIENTE</c:v>
                </c:pt>
                <c:pt idx="6">
                  <c:v>SUROESTE</c:v>
                </c:pt>
                <c:pt idx="7">
                  <c:v>URABÁ</c:v>
                </c:pt>
                <c:pt idx="8">
                  <c:v>VALLE DE ABURRÁ</c:v>
                </c:pt>
              </c:strCache>
            </c:strRef>
          </c:cat>
          <c:val>
            <c:numRef>
              <c:f>Sheet1!$B$33:$J$33</c:f>
              <c:numCache>
                <c:formatCode>0%</c:formatCode>
                <c:ptCount val="9"/>
                <c:pt idx="0">
                  <c:v>0.364637763027821</c:v>
                </c:pt>
                <c:pt idx="1">
                  <c:v>0.298393913778529</c:v>
                </c:pt>
                <c:pt idx="2">
                  <c:v>0.537214687396626</c:v>
                </c:pt>
                <c:pt idx="3">
                  <c:v>0.555097230406601</c:v>
                </c:pt>
                <c:pt idx="4">
                  <c:v>0.725615050651231</c:v>
                </c:pt>
                <c:pt idx="5">
                  <c:v>0.564172028445648</c:v>
                </c:pt>
                <c:pt idx="6">
                  <c:v>0.624492164828787</c:v>
                </c:pt>
                <c:pt idx="7">
                  <c:v>0.446596286858391</c:v>
                </c:pt>
                <c:pt idx="8">
                  <c:v>0.0548523206751055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A-44EB-8B4C-7C5F61F381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240800"/>
        <c:axId val="67242848"/>
      </c:barChart>
      <c:catAx>
        <c:axId val="67240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Garamond" panose="02020404030301010803" pitchFamily="18" charset="0"/>
              </a:defRPr>
            </a:pPr>
            <a:endParaRPr lang="es-ES_tradnl"/>
          </a:p>
        </c:txPr>
        <c:crossAx val="67242848"/>
        <c:crosses val="autoZero"/>
        <c:auto val="1"/>
        <c:lblAlgn val="ctr"/>
        <c:lblOffset val="100"/>
        <c:noMultiLvlLbl val="0"/>
      </c:catAx>
      <c:valAx>
        <c:axId val="67242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7240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ES_trad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DE NIÑOS QUE NO CUENTAN CON ENERGÍA EN EL HOGAR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Sheet1!$B$3:$J$3</c:f>
              <c:strCache>
                <c:ptCount val="9"/>
                <c:pt idx="0">
                  <c:v>BAJO CAUCA</c:v>
                </c:pt>
                <c:pt idx="1">
                  <c:v>MAGDALENA MEDIO</c:v>
                </c:pt>
                <c:pt idx="2">
                  <c:v>NORDESTE</c:v>
                </c:pt>
                <c:pt idx="3">
                  <c:v>NORTE</c:v>
                </c:pt>
                <c:pt idx="4">
                  <c:v>OCCIDENTE</c:v>
                </c:pt>
                <c:pt idx="5">
                  <c:v>ORIENTE</c:v>
                </c:pt>
                <c:pt idx="6">
                  <c:v>SUROESTE</c:v>
                </c:pt>
                <c:pt idx="7">
                  <c:v>URABÁ</c:v>
                </c:pt>
                <c:pt idx="8">
                  <c:v>VALLE DE ABURRÁ</c:v>
                </c:pt>
              </c:strCache>
            </c:strRef>
          </c:cat>
          <c:val>
            <c:numRef>
              <c:f>Sheet1!$B$12:$J$12</c:f>
              <c:numCache>
                <c:formatCode>0%</c:formatCode>
                <c:ptCount val="9"/>
                <c:pt idx="0">
                  <c:v>0.376359271289367</c:v>
                </c:pt>
                <c:pt idx="1">
                  <c:v>0.290786136939983</c:v>
                </c:pt>
                <c:pt idx="2">
                  <c:v>0.580218326166059</c:v>
                </c:pt>
                <c:pt idx="3">
                  <c:v>0.529561972107641</c:v>
                </c:pt>
                <c:pt idx="4">
                  <c:v>0.406946454413893</c:v>
                </c:pt>
                <c:pt idx="5">
                  <c:v>0.385370809346428</c:v>
                </c:pt>
                <c:pt idx="6">
                  <c:v>0.497678467788742</c:v>
                </c:pt>
                <c:pt idx="7">
                  <c:v>0.523844193665818</c:v>
                </c:pt>
                <c:pt idx="8">
                  <c:v>0.11163351416516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B-4404-AF73-AE498F0FF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256944"/>
        <c:axId val="67259424"/>
      </c:barChart>
      <c:catAx>
        <c:axId val="6725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_tradnl"/>
          </a:p>
        </c:txPr>
        <c:crossAx val="67259424"/>
        <c:crosses val="autoZero"/>
        <c:auto val="1"/>
        <c:lblAlgn val="ctr"/>
        <c:lblOffset val="100"/>
        <c:noMultiLvlLbl val="0"/>
      </c:catAx>
      <c:valAx>
        <c:axId val="67259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7256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Garamond" panose="02020404030301010803" pitchFamily="18" charset="0"/>
        </a:defRPr>
      </a:pPr>
      <a:endParaRPr lang="es-ES_trad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CO"/>
              <a:t>% DE NIÑOS VÍCTIMAS DEL DESPLAZAMIENTO FORZADO</a:t>
            </a:r>
          </a:p>
        </c:rich>
      </c:tx>
      <c:layout>
        <c:manualLayout>
          <c:xMode val="edge"/>
          <c:yMode val="edge"/>
          <c:x val="0.190499586756881"/>
          <c:y val="0.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Sheet2!$W$4</c:f>
              <c:strCache>
                <c:ptCount val="1"/>
                <c:pt idx="0">
                  <c:v>BAJO CAUCA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Sheet2!$X$4:$Y$4</c:f>
              <c:numCache>
                <c:formatCode>0%</c:formatCode>
                <c:ptCount val="2"/>
                <c:pt idx="0">
                  <c:v>0.907182835820896</c:v>
                </c:pt>
                <c:pt idx="1">
                  <c:v>0.0928171641791045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4C-4CAE-A996-DA84083F3217}"/>
            </c:ext>
          </c:extLst>
        </c:ser>
        <c:ser>
          <c:idx val="1"/>
          <c:order val="1"/>
          <c:tx>
            <c:strRef>
              <c:f>Sheet2!$W$5</c:f>
              <c:strCache>
                <c:ptCount val="1"/>
                <c:pt idx="0">
                  <c:v>MAGDALENA 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Sheet2!$X$5:$Y$5</c:f>
              <c:numCache>
                <c:formatCode>0%</c:formatCode>
                <c:ptCount val="2"/>
                <c:pt idx="0">
                  <c:v>0.942281879194631</c:v>
                </c:pt>
                <c:pt idx="1">
                  <c:v>0.0577181208053691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4C-4CAE-A996-DA84083F3217}"/>
            </c:ext>
          </c:extLst>
        </c:ser>
        <c:ser>
          <c:idx val="2"/>
          <c:order val="2"/>
          <c:tx>
            <c:strRef>
              <c:f>Sheet2!$W$6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Sheet2!$X$6:$Y$6</c:f>
              <c:numCache>
                <c:formatCode>0%</c:formatCode>
                <c:ptCount val="2"/>
                <c:pt idx="0">
                  <c:v>0.917137476459512</c:v>
                </c:pt>
                <c:pt idx="1">
                  <c:v>0.0828625235404898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4C-4CAE-A996-DA84083F3217}"/>
            </c:ext>
          </c:extLst>
        </c:ser>
        <c:ser>
          <c:idx val="3"/>
          <c:order val="3"/>
          <c:tx>
            <c:strRef>
              <c:f>Sheet2!$W$7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Sheet2!$X$7:$Y$7</c:f>
              <c:numCache>
                <c:formatCode>0%</c:formatCode>
                <c:ptCount val="2"/>
                <c:pt idx="0">
                  <c:v>0.910830144734652</c:v>
                </c:pt>
                <c:pt idx="1">
                  <c:v>0.089169855265347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4C-4CAE-A996-DA84083F3217}"/>
            </c:ext>
          </c:extLst>
        </c:ser>
        <c:ser>
          <c:idx val="4"/>
          <c:order val="4"/>
          <c:tx>
            <c:strRef>
              <c:f>Sheet2!$W$8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Sheet2!$X$8:$Y$8</c:f>
              <c:numCache>
                <c:formatCode>0%</c:formatCode>
                <c:ptCount val="2"/>
                <c:pt idx="0">
                  <c:v>0.771642489471221</c:v>
                </c:pt>
                <c:pt idx="1">
                  <c:v>0.228357510528779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4C-4CAE-A996-DA84083F3217}"/>
            </c:ext>
          </c:extLst>
        </c:ser>
        <c:ser>
          <c:idx val="5"/>
          <c:order val="5"/>
          <c:tx>
            <c:strRef>
              <c:f>Sheet2!$W$9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Sheet2!$X$9:$Y$9</c:f>
              <c:numCache>
                <c:formatCode>0%</c:formatCode>
                <c:ptCount val="2"/>
                <c:pt idx="0">
                  <c:v>0.743061772605194</c:v>
                </c:pt>
                <c:pt idx="1">
                  <c:v>0.256938227394809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4C-4CAE-A996-DA84083F3217}"/>
            </c:ext>
          </c:extLst>
        </c:ser>
        <c:ser>
          <c:idx val="6"/>
          <c:order val="6"/>
          <c:tx>
            <c:strRef>
              <c:f>Sheet2!$W$10</c:f>
              <c:strCache>
                <c:ptCount val="1"/>
                <c:pt idx="0">
                  <c:v>SUROESTE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Sheet2!$X$10:$Y$10</c:f>
              <c:numCache>
                <c:formatCode>0%</c:formatCode>
                <c:ptCount val="2"/>
                <c:pt idx="0">
                  <c:v>0.89103347178109</c:v>
                </c:pt>
                <c:pt idx="1">
                  <c:v>0.10896652821891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4C-4CAE-A996-DA84083F3217}"/>
            </c:ext>
          </c:extLst>
        </c:ser>
        <c:ser>
          <c:idx val="7"/>
          <c:order val="7"/>
          <c:tx>
            <c:strRef>
              <c:f>Sheet2!$W$11</c:f>
              <c:strCache>
                <c:ptCount val="1"/>
                <c:pt idx="0">
                  <c:v>URABA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Sheet2!$X$11:$Y$11</c:f>
              <c:numCache>
                <c:formatCode>0%</c:formatCode>
                <c:ptCount val="2"/>
                <c:pt idx="0">
                  <c:v>0.761362989931167</c:v>
                </c:pt>
                <c:pt idx="1">
                  <c:v>0.238637010068832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04C-4CAE-A996-DA84083F3217}"/>
            </c:ext>
          </c:extLst>
        </c:ser>
        <c:ser>
          <c:idx val="8"/>
          <c:order val="8"/>
          <c:tx>
            <c:strRef>
              <c:f>Sheet2!$W$12</c:f>
              <c:strCache>
                <c:ptCount val="1"/>
                <c:pt idx="0">
                  <c:v>VALLE DE ABURRA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Sheet2!$X$3:$Y$3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Sheet2!$X$12:$Y$12</c:f>
              <c:numCache>
                <c:formatCode>0%</c:formatCode>
                <c:ptCount val="2"/>
                <c:pt idx="0">
                  <c:v>0.89386001676446</c:v>
                </c:pt>
                <c:pt idx="1">
                  <c:v>0.106139983235541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4C-4CAE-A996-DA84083F32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327952"/>
        <c:axId val="67330432"/>
      </c:barChart>
      <c:catAx>
        <c:axId val="6732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330432"/>
        <c:crosses val="autoZero"/>
        <c:auto val="1"/>
        <c:lblAlgn val="ctr"/>
        <c:lblOffset val="100"/>
        <c:noMultiLvlLbl val="0"/>
      </c:catAx>
      <c:valAx>
        <c:axId val="67330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73279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rgbClr val="000066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s-ES_trad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% DE NIÑOS QUE TIENEN SEGUIMIENTO DE CRECIMIENTO Y DESARROLLO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Sheet2!$V$52</c:f>
              <c:strCache>
                <c:ptCount val="1"/>
                <c:pt idx="0">
                  <c:v>BAJO CAUCA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Sheet2!$W$52:$X$52</c:f>
              <c:numCache>
                <c:formatCode>0%</c:formatCode>
                <c:ptCount val="2"/>
                <c:pt idx="0">
                  <c:v>0.500640130353819</c:v>
                </c:pt>
                <c:pt idx="1">
                  <c:v>0.499359869646183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A-4949-A952-FBE4B43BF8C9}"/>
            </c:ext>
          </c:extLst>
        </c:ser>
        <c:ser>
          <c:idx val="1"/>
          <c:order val="1"/>
          <c:tx>
            <c:strRef>
              <c:f>Sheet2!$V$53</c:f>
              <c:strCache>
                <c:ptCount val="1"/>
                <c:pt idx="0">
                  <c:v>MAGDALENA 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Sheet2!$W$53:$X$53</c:f>
              <c:numCache>
                <c:formatCode>0%</c:formatCode>
                <c:ptCount val="2"/>
                <c:pt idx="0">
                  <c:v>0.506256340886032</c:v>
                </c:pt>
                <c:pt idx="1">
                  <c:v>0.493743659113967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A-4949-A952-FBE4B43BF8C9}"/>
            </c:ext>
          </c:extLst>
        </c:ser>
        <c:ser>
          <c:idx val="2"/>
          <c:order val="2"/>
          <c:tx>
            <c:strRef>
              <c:f>Sheet2!$V$54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Sheet2!$W$54:$X$54</c:f>
              <c:numCache>
                <c:formatCode>0%</c:formatCode>
                <c:ptCount val="2"/>
                <c:pt idx="0">
                  <c:v>0.50508612505086</c:v>
                </c:pt>
                <c:pt idx="1">
                  <c:v>0.494913874949139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3A-4949-A952-FBE4B43BF8C9}"/>
            </c:ext>
          </c:extLst>
        </c:ser>
        <c:ser>
          <c:idx val="3"/>
          <c:order val="3"/>
          <c:tx>
            <c:strRef>
              <c:f>Sheet2!$V$55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Sheet2!$W$55:$X$55</c:f>
              <c:numCache>
                <c:formatCode>0%</c:formatCode>
                <c:ptCount val="2"/>
                <c:pt idx="0">
                  <c:v>0.507954453686507</c:v>
                </c:pt>
                <c:pt idx="1">
                  <c:v>0.492045546313494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3A-4949-A952-FBE4B43BF8C9}"/>
            </c:ext>
          </c:extLst>
        </c:ser>
        <c:ser>
          <c:idx val="4"/>
          <c:order val="4"/>
          <c:tx>
            <c:strRef>
              <c:f>Sheet2!$V$56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Sheet2!$W$56:$X$56</c:f>
              <c:numCache>
                <c:formatCode>0%</c:formatCode>
                <c:ptCount val="2"/>
                <c:pt idx="0">
                  <c:v>0.504034615834405</c:v>
                </c:pt>
                <c:pt idx="1">
                  <c:v>0.495965384165595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3A-4949-A952-FBE4B43BF8C9}"/>
            </c:ext>
          </c:extLst>
        </c:ser>
        <c:ser>
          <c:idx val="5"/>
          <c:order val="5"/>
          <c:tx>
            <c:strRef>
              <c:f>Sheet2!$V$57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Sheet2!$W$57:$X$57</c:f>
              <c:numCache>
                <c:formatCode>0%</c:formatCode>
                <c:ptCount val="2"/>
                <c:pt idx="0">
                  <c:v>0.510286829854331</c:v>
                </c:pt>
                <c:pt idx="1">
                  <c:v>0.489713170145668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3A-4949-A952-FBE4B43BF8C9}"/>
            </c:ext>
          </c:extLst>
        </c:ser>
        <c:ser>
          <c:idx val="6"/>
          <c:order val="6"/>
          <c:tx>
            <c:strRef>
              <c:f>Sheet2!$V$58</c:f>
              <c:strCache>
                <c:ptCount val="1"/>
                <c:pt idx="0">
                  <c:v>SUROESTE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Sheet2!$W$58:$X$58</c:f>
              <c:numCache>
                <c:formatCode>0%</c:formatCode>
                <c:ptCount val="2"/>
                <c:pt idx="0">
                  <c:v>0.50720177274406</c:v>
                </c:pt>
                <c:pt idx="1">
                  <c:v>0.49279822725594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3A-4949-A952-FBE4B43BF8C9}"/>
            </c:ext>
          </c:extLst>
        </c:ser>
        <c:ser>
          <c:idx val="7"/>
          <c:order val="7"/>
          <c:tx>
            <c:strRef>
              <c:f>Sheet2!$V$59</c:f>
              <c:strCache>
                <c:ptCount val="1"/>
                <c:pt idx="0">
                  <c:v>URABA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Sheet2!$W$59:$X$59</c:f>
              <c:numCache>
                <c:formatCode>0%</c:formatCode>
                <c:ptCount val="2"/>
                <c:pt idx="0">
                  <c:v>0.501730590651997</c:v>
                </c:pt>
                <c:pt idx="1">
                  <c:v>0.498269409348004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03A-4949-A952-FBE4B43BF8C9}"/>
            </c:ext>
          </c:extLst>
        </c:ser>
        <c:ser>
          <c:idx val="8"/>
          <c:order val="8"/>
          <c:tx>
            <c:strRef>
              <c:f>Sheet2!$V$60</c:f>
              <c:strCache>
                <c:ptCount val="1"/>
                <c:pt idx="0">
                  <c:v>VALLE DE ABURRA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Sheet2!$W$51:$X$51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Sheet2!$W$60:$X$60</c:f>
              <c:numCache>
                <c:formatCode>0%</c:formatCode>
                <c:ptCount val="2"/>
                <c:pt idx="0">
                  <c:v>0.500916374299627</c:v>
                </c:pt>
                <c:pt idx="1">
                  <c:v>0.499083625700372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03A-4949-A952-FBE4B43BF8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475504"/>
        <c:axId val="57477984"/>
      </c:barChart>
      <c:catAx>
        <c:axId val="57475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477984"/>
        <c:crosses val="autoZero"/>
        <c:auto val="1"/>
        <c:lblAlgn val="ctr"/>
        <c:lblOffset val="100"/>
        <c:noMultiLvlLbl val="0"/>
      </c:catAx>
      <c:valAx>
        <c:axId val="57477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574755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00">
          <a:latin typeface="Garamond" panose="02020404030301010803" pitchFamily="18" charset="0"/>
        </a:defRPr>
      </a:pPr>
      <a:endParaRPr lang="es-ES_trad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% DE NIÑOS POR ACTIVIDAD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ACTIVIDAD!$H$4</c:f>
              <c:strCache>
                <c:ptCount val="1"/>
                <c:pt idx="0">
                  <c:v>BAJO CAUCA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ACTIVIDAD!$I$4:$L$4</c:f>
              <c:numCache>
                <c:formatCode>0.0%</c:formatCode>
                <c:ptCount val="4"/>
                <c:pt idx="0">
                  <c:v>0.981499788165513</c:v>
                </c:pt>
                <c:pt idx="1">
                  <c:v>0.000141222991102952</c:v>
                </c:pt>
                <c:pt idx="2">
                  <c:v>0.0182177658522807</c:v>
                </c:pt>
                <c:pt idx="3">
                  <c:v>0.000141222991102952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7-4EB2-AF72-2258B497FC5A}"/>
            </c:ext>
          </c:extLst>
        </c:ser>
        <c:ser>
          <c:idx val="1"/>
          <c:order val="1"/>
          <c:tx>
            <c:strRef>
              <c:f>ACTIVIDAD!$H$5</c:f>
              <c:strCache>
                <c:ptCount val="1"/>
                <c:pt idx="0">
                  <c:v>MAGDALENA MEDIO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ACTIVIDAD!$I$5:$L$5</c:f>
              <c:numCache>
                <c:formatCode>0.0%</c:formatCode>
                <c:ptCount val="4"/>
                <c:pt idx="0">
                  <c:v>0.97548605240913</c:v>
                </c:pt>
                <c:pt idx="1">
                  <c:v>0.00253592561284869</c:v>
                </c:pt>
                <c:pt idx="2">
                  <c:v>0.021978021978022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7-4EB2-AF72-2258B497FC5A}"/>
            </c:ext>
          </c:extLst>
        </c:ser>
        <c:ser>
          <c:idx val="2"/>
          <c:order val="2"/>
          <c:tx>
            <c:strRef>
              <c:f>ACTIVIDAD!$H$6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ACTIVIDAD!$I$6:$L$6</c:f>
              <c:numCache>
                <c:formatCode>0.0%</c:formatCode>
                <c:ptCount val="4"/>
                <c:pt idx="0">
                  <c:v>0.976182600066159</c:v>
                </c:pt>
                <c:pt idx="1">
                  <c:v>0.0</c:v>
                </c:pt>
                <c:pt idx="2">
                  <c:v>0.0238173999338406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7-4EB2-AF72-2258B497FC5A}"/>
            </c:ext>
          </c:extLst>
        </c:ser>
        <c:ser>
          <c:idx val="3"/>
          <c:order val="3"/>
          <c:tx>
            <c:strRef>
              <c:f>ACTIVIDAD!$H$7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ACTIVIDAD!$I$7:$L$7</c:f>
              <c:numCache>
                <c:formatCode>0.0%</c:formatCode>
                <c:ptCount val="4"/>
                <c:pt idx="0">
                  <c:v>0.972500491062658</c:v>
                </c:pt>
                <c:pt idx="1">
                  <c:v>0.0</c:v>
                </c:pt>
                <c:pt idx="2">
                  <c:v>0.0274995089373404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7-4EB2-AF72-2258B497FC5A}"/>
            </c:ext>
          </c:extLst>
        </c:ser>
        <c:ser>
          <c:idx val="4"/>
          <c:order val="4"/>
          <c:tx>
            <c:strRef>
              <c:f>ACTIVIDAD!$H$8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ACTIVIDAD!$I$8:$L$8</c:f>
              <c:numCache>
                <c:formatCode>0.0%</c:formatCode>
                <c:ptCount val="4"/>
                <c:pt idx="0">
                  <c:v>0.951664254703329</c:v>
                </c:pt>
                <c:pt idx="1">
                  <c:v>0.0</c:v>
                </c:pt>
                <c:pt idx="2">
                  <c:v>0.0483357452966715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F7-4EB2-AF72-2258B497FC5A}"/>
            </c:ext>
          </c:extLst>
        </c:ser>
        <c:ser>
          <c:idx val="5"/>
          <c:order val="5"/>
          <c:tx>
            <c:strRef>
              <c:f>ACTIVIDAD!$H$9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ACTIVIDAD!$I$9:$L$9</c:f>
              <c:numCache>
                <c:formatCode>0.0%</c:formatCode>
                <c:ptCount val="4"/>
                <c:pt idx="0">
                  <c:v>0.952929224517441</c:v>
                </c:pt>
                <c:pt idx="1">
                  <c:v>0.0</c:v>
                </c:pt>
                <c:pt idx="2">
                  <c:v>0.0467321368100238</c:v>
                </c:pt>
                <c:pt idx="3">
                  <c:v>0.000338638672536404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F7-4EB2-AF72-2258B497FC5A}"/>
            </c:ext>
          </c:extLst>
        </c:ser>
        <c:ser>
          <c:idx val="6"/>
          <c:order val="6"/>
          <c:tx>
            <c:strRef>
              <c:f>ACTIVIDAD!$H$10</c:f>
              <c:strCache>
                <c:ptCount val="1"/>
                <c:pt idx="0">
                  <c:v>SUROESTE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ACTIVIDAD!$I$10:$L$10</c:f>
              <c:numCache>
                <c:formatCode>0.0%</c:formatCode>
                <c:ptCount val="4"/>
                <c:pt idx="0">
                  <c:v>0.957341845618109</c:v>
                </c:pt>
                <c:pt idx="1">
                  <c:v>0.0</c:v>
                </c:pt>
                <c:pt idx="2">
                  <c:v>0.042658154381892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F7-4EB2-AF72-2258B497FC5A}"/>
            </c:ext>
          </c:extLst>
        </c:ser>
        <c:ser>
          <c:idx val="7"/>
          <c:order val="7"/>
          <c:tx>
            <c:strRef>
              <c:f>ACTIVIDAD!$H$11</c:f>
              <c:strCache>
                <c:ptCount val="1"/>
                <c:pt idx="0">
                  <c:v>URABA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ACTIVIDAD!$I$11:$L$11</c:f>
              <c:numCache>
                <c:formatCode>0.0%</c:formatCode>
                <c:ptCount val="4"/>
                <c:pt idx="0">
                  <c:v>0.976192209683292</c:v>
                </c:pt>
                <c:pt idx="1">
                  <c:v>0.0</c:v>
                </c:pt>
                <c:pt idx="2">
                  <c:v>0.0238077903167091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CF7-4EB2-AF72-2258B497FC5A}"/>
            </c:ext>
          </c:extLst>
        </c:ser>
        <c:ser>
          <c:idx val="8"/>
          <c:order val="8"/>
          <c:tx>
            <c:strRef>
              <c:f>ACTIVIDAD!$H$12</c:f>
              <c:strCache>
                <c:ptCount val="1"/>
                <c:pt idx="0">
                  <c:v>VALLE DE ABURRA</c:v>
                </c:pt>
              </c:strCache>
            </c:strRef>
          </c:tx>
          <c:invertIfNegative val="0"/>
          <c:cat>
            <c:strRef>
              <c:f>ACTIVIDAD!$I$3:$L$3</c:f>
              <c:strCache>
                <c:ptCount val="4"/>
                <c:pt idx="0">
                  <c:v>Sin actividad</c:v>
                </c:pt>
                <c:pt idx="1">
                  <c:v>Buscando trabajo</c:v>
                </c:pt>
                <c:pt idx="2">
                  <c:v>Estudiando</c:v>
                </c:pt>
                <c:pt idx="3">
                  <c:v>Inválido</c:v>
                </c:pt>
              </c:strCache>
            </c:strRef>
          </c:cat>
          <c:val>
            <c:numRef>
              <c:f>ACTIVIDAD!$I$12:$L$12</c:f>
              <c:numCache>
                <c:formatCode>0.0%</c:formatCode>
                <c:ptCount val="4"/>
                <c:pt idx="0">
                  <c:v>0.869303110682421</c:v>
                </c:pt>
                <c:pt idx="1">
                  <c:v>0.000120569086086327</c:v>
                </c:pt>
                <c:pt idx="2">
                  <c:v>0.129973474801061</c:v>
                </c:pt>
                <c:pt idx="3">
                  <c:v>0.000602845430431637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F7-4EB2-AF72-2258B497F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528096"/>
        <c:axId val="57530848"/>
      </c:barChart>
      <c:catAx>
        <c:axId val="57528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530848"/>
        <c:crosses val="autoZero"/>
        <c:auto val="1"/>
        <c:lblAlgn val="ctr"/>
        <c:lblOffset val="100"/>
        <c:noMultiLvlLbl val="0"/>
      </c:catAx>
      <c:valAx>
        <c:axId val="5753084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57528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50">
          <a:latin typeface="Garamond" panose="02020404030301010803" pitchFamily="18" charset="0"/>
        </a:defRPr>
      </a:pPr>
      <a:endParaRPr lang="es-ES_trad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rgbClr val="000066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niños!$A$1</c:f>
              <c:strCache>
                <c:ptCount val="1"/>
                <c:pt idx="0">
                  <c:v>PUNTAJE SISBEN NIÑOS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66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niños!$K$6:$K$15</c:f>
              <c:numCache>
                <c:formatCode>0.0%</c:formatCode>
                <c:ptCount val="10"/>
                <c:pt idx="0">
                  <c:v>0.130081937414357</c:v>
                </c:pt>
                <c:pt idx="1">
                  <c:v>0.179462512933807</c:v>
                </c:pt>
                <c:pt idx="2">
                  <c:v>0.179546407897313</c:v>
                </c:pt>
                <c:pt idx="3">
                  <c:v>0.17169383931318</c:v>
                </c:pt>
                <c:pt idx="4">
                  <c:v>0.145619284655611</c:v>
                </c:pt>
                <c:pt idx="5">
                  <c:v>0.105428004138818</c:v>
                </c:pt>
                <c:pt idx="6">
                  <c:v>0.0600911658603428</c:v>
                </c:pt>
                <c:pt idx="7">
                  <c:v>0.0238373556307503</c:v>
                </c:pt>
                <c:pt idx="8">
                  <c:v>0.00423389915825388</c:v>
                </c:pt>
                <c:pt idx="9">
                  <c:v>5.59299756704606E-6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D7-4E11-BCA6-104CB2D7B4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553552"/>
        <c:axId val="57556032"/>
      </c:barChart>
      <c:catAx>
        <c:axId val="57553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66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ES_tradnl"/>
          </a:p>
        </c:txPr>
        <c:crossAx val="57556032"/>
        <c:crosses val="autoZero"/>
        <c:auto val="1"/>
        <c:lblAlgn val="ctr"/>
        <c:lblOffset val="100"/>
        <c:noMultiLvlLbl val="0"/>
      </c:catAx>
      <c:valAx>
        <c:axId val="575560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5755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rgbClr val="000066"/>
          </a:solidFill>
          <a:latin typeface="Garamond" panose="02020404030301010803" pitchFamily="18" charset="0"/>
        </a:defRPr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8EBAD-859F-4FE3-BC3E-94B8BFD078F0}" type="doc">
      <dgm:prSet loTypeId="urn:microsoft.com/office/officeart/2005/8/layout/hierarchy4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5C0AB49-BB61-4587-8204-4F2C1EC432B2}">
      <dgm:prSet phldrT="[Texto]" custT="1"/>
      <dgm:spPr/>
      <dgm:t>
        <a:bodyPr/>
        <a:lstStyle/>
        <a:p>
          <a:r>
            <a:rPr lang="es-MX" sz="1800" b="1" dirty="0" smtClean="0"/>
            <a:t>OBJETIVO SUPERIOR:</a:t>
          </a:r>
        </a:p>
        <a:p>
          <a:r>
            <a:rPr lang="es-MX" sz="1400" b="1" dirty="0" smtClean="0"/>
            <a:t>Expandir las aptitudes y capacidades de la población antioqueña para asumir creativamente la vida, rompiendo con círculos intergeneracionales  de pobreza y violencia desde la primera infancia.</a:t>
          </a:r>
          <a:endParaRPr lang="es-MX" sz="1400" b="1" dirty="0"/>
        </a:p>
      </dgm:t>
    </dgm:pt>
    <dgm:pt modelId="{F76DB073-64B8-417E-9119-5C5A2564C59E}" type="parTrans" cxnId="{8A196EEB-E3A5-4D3C-9795-FD45CFA40F5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DDF39B3-F742-4393-8E34-5E097F0CA7CD}" type="sibTrans" cxnId="{8A196EEB-E3A5-4D3C-9795-FD45CFA40F5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6BB3F439-F92B-47A9-9AD7-FB829B3082B6}">
      <dgm:prSet phldrT="[Texto]" custT="1"/>
      <dgm:spPr/>
      <dgm:t>
        <a:bodyPr/>
        <a:lstStyle/>
        <a:p>
          <a:r>
            <a:rPr lang="es-MX" sz="1800" b="1" dirty="0" smtClean="0"/>
            <a:t>PROPÓSITO</a:t>
          </a:r>
        </a:p>
        <a:p>
          <a:r>
            <a:rPr lang="es-MX" sz="1400" b="1" dirty="0" smtClean="0"/>
            <a:t>Suficiente cuidado a las potencialidades y al gozo efectivo de derechos en la gestación  y primeros 6 años de vida, para un desarrollo humano integral del departamento de Antioquia.</a:t>
          </a:r>
          <a:endParaRPr lang="es-MX" sz="1400" b="1" dirty="0"/>
        </a:p>
      </dgm:t>
    </dgm:pt>
    <dgm:pt modelId="{BDDE1E2A-60B6-459B-874D-4933EF1FD9C4}" type="parTrans" cxnId="{DA82FA1D-563C-42CC-BFE3-2ABD42F3E02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EADEAFA-ADFB-4AD0-9EEB-47C7897396D3}" type="sibTrans" cxnId="{DA82FA1D-563C-42CC-BFE3-2ABD42F3E02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4ECF18A-51D6-4744-80F8-D921466EB6F8}">
      <dgm:prSet phldrT="[Texto]" custT="1"/>
      <dgm:spPr/>
      <dgm:t>
        <a:bodyPr/>
        <a:lstStyle/>
        <a:p>
          <a:r>
            <a:rPr lang="es-MX" sz="1200" b="1" smtClean="0"/>
            <a:t>1. Crianza responsiva en los mundos adulto e institucional para la transformación cultural del Departamento.</a:t>
          </a:r>
          <a:endParaRPr lang="es-MX" sz="1200" b="1" dirty="0"/>
        </a:p>
      </dgm:t>
    </dgm:pt>
    <dgm:pt modelId="{AF8A560E-2A85-4891-9BCD-3E59B89A0877}" type="parTrans" cxnId="{3A1C92A4-5858-49A9-8365-0AC4A93A988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E79CD761-B252-4E19-993F-41DCF155B673}" type="sibTrans" cxnId="{3A1C92A4-5858-49A9-8365-0AC4A93A988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4DA0A24-ADEF-47E9-8E80-697387C31E1B}">
      <dgm:prSet phldrT="[Texto]" custT="1"/>
      <dgm:spPr/>
      <dgm:t>
        <a:bodyPr/>
        <a:lstStyle/>
        <a:p>
          <a:r>
            <a:rPr lang="es-MX" sz="1200" b="1" smtClean="0"/>
            <a:t>2. Sistema de Desarrollo Infantil Temprano -DIT- para la vivencia plena, alegre y creativa de la gestación y la primera infancia.</a:t>
          </a:r>
          <a:endParaRPr lang="es-MX" sz="1200" b="1" dirty="0"/>
        </a:p>
      </dgm:t>
    </dgm:pt>
    <dgm:pt modelId="{3F5F8BFD-253F-4F2A-B855-D4919BF89EA1}" type="parTrans" cxnId="{3D77C330-50EE-472E-8B8B-31543467977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04F3A58-A972-4EAA-B28E-19E65828680D}" type="sibTrans" cxnId="{3D77C330-50EE-472E-8B8B-31543467977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355B255-4538-44D2-B5A2-46C1A57ABAC5}">
      <dgm:prSet phldrT="[Texto]" custT="1"/>
      <dgm:spPr/>
      <dgm:t>
        <a:bodyPr/>
        <a:lstStyle/>
        <a:p>
          <a:r>
            <a:rPr lang="es-MX" sz="1200" b="1" smtClean="0"/>
            <a:t>6.  Gestión de la Política Pública Departamental de Desarrollo Infantil Temprano</a:t>
          </a:r>
          <a:endParaRPr lang="es-MX" sz="1200" b="1" dirty="0"/>
        </a:p>
      </dgm:t>
    </dgm:pt>
    <dgm:pt modelId="{4272208D-9070-478A-A125-ABD6550F4124}" type="parTrans" cxnId="{8275AE05-C713-4D8C-9B35-D1CB557C081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D2F4713-1F1B-48D8-A09A-FB19BBBCF244}" type="sibTrans" cxnId="{8275AE05-C713-4D8C-9B35-D1CB557C081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F91CBCC4-FBA4-4DCC-A80A-2002C5A8C621}">
      <dgm:prSet phldrT="[Texto]" custT="1"/>
      <dgm:spPr/>
      <dgm:t>
        <a:bodyPr/>
        <a:lstStyle/>
        <a:p>
          <a:r>
            <a:rPr lang="es-MX" sz="1200" b="1" smtClean="0"/>
            <a:t>3.  Valoración de la función social de agentes institucionales involucrados en la atención del desarrollo infantil.</a:t>
          </a:r>
          <a:endParaRPr lang="es-MX" sz="1200" b="1" dirty="0"/>
        </a:p>
      </dgm:t>
    </dgm:pt>
    <dgm:pt modelId="{4FD442B0-6B55-4B8B-9A09-B4D976703F10}" type="parTrans" cxnId="{1F8DAFF1-249C-44A8-B879-8FA7DFB9FCB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8D1A1D2-E376-401F-B1D8-529156AE42D2}" type="sibTrans" cxnId="{1F8DAFF1-249C-44A8-B879-8FA7DFB9FCBF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AF5038D-744D-4741-9C1C-1F02E8F30377}">
      <dgm:prSet phldrT="[Texto]" custT="1"/>
      <dgm:spPr/>
      <dgm:t>
        <a:bodyPr/>
        <a:lstStyle/>
        <a:p>
          <a:r>
            <a:rPr lang="es-MX" sz="1200" b="1" smtClean="0"/>
            <a:t>4. Gestión de conocimiento transdisciplinario, intercultural e incluyente para el Desarrollo Infantil Temprano</a:t>
          </a:r>
          <a:endParaRPr lang="es-MX" sz="1200" b="1" dirty="0"/>
        </a:p>
      </dgm:t>
    </dgm:pt>
    <dgm:pt modelId="{135E6C08-0AA7-40E3-98D9-5BF6501CF877}" type="parTrans" cxnId="{CBC7B5FE-FCE6-4057-B9D7-28FB7ACD611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64F8247-2514-4E61-A466-AA3995E1A0FD}" type="sibTrans" cxnId="{CBC7B5FE-FCE6-4057-B9D7-28FB7ACD611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90ACEB8-67DE-4802-9715-007410347663}">
      <dgm:prSet phldrT="[Texto]" custT="1"/>
      <dgm:spPr/>
      <dgm:t>
        <a:bodyPr/>
        <a:lstStyle/>
        <a:p>
          <a:r>
            <a:rPr lang="es-MX" sz="1200" b="1" smtClean="0"/>
            <a:t>5.  Configuración de la educación inicial desde la perspectiva de desarrollo infantil temprano</a:t>
          </a:r>
          <a:endParaRPr lang="es-MX" sz="1200" b="1" dirty="0"/>
        </a:p>
      </dgm:t>
    </dgm:pt>
    <dgm:pt modelId="{5C226739-F893-4142-A97F-8BE50DB00ADD}" type="parTrans" cxnId="{B9CE5D7F-8732-490E-A4FD-2F5361F2246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986FF8F-D547-4203-80D0-F27D89346B96}" type="sibTrans" cxnId="{B9CE5D7F-8732-490E-A4FD-2F5361F2246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27E17EE-FBC5-4A46-9C0E-51809C9D482C}" type="pres">
      <dgm:prSet presAssocID="{52C8EBAD-859F-4FE3-BC3E-94B8BFD078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66F3A4-FF33-415D-85B3-097F91B36B53}" type="pres">
      <dgm:prSet presAssocID="{55C0AB49-BB61-4587-8204-4F2C1EC432B2}" presName="vertOne" presStyleCnt="0"/>
      <dgm:spPr/>
      <dgm:t>
        <a:bodyPr/>
        <a:lstStyle/>
        <a:p>
          <a:endParaRPr lang="en-US"/>
        </a:p>
      </dgm:t>
    </dgm:pt>
    <dgm:pt modelId="{B55760A1-B6B3-4419-8805-70ACEAADB3AD}" type="pres">
      <dgm:prSet presAssocID="{55C0AB49-BB61-4587-8204-4F2C1EC432B2}" presName="txOne" presStyleLbl="node0" presStyleIdx="0" presStyleCnt="1" custScaleY="32453" custLinFactNeighborX="-44" custLinFactNeighborY="2989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D574A55-ECFB-48A5-97C3-F1B2EE810533}" type="pres">
      <dgm:prSet presAssocID="{55C0AB49-BB61-4587-8204-4F2C1EC432B2}" presName="parTransOne" presStyleCnt="0"/>
      <dgm:spPr/>
      <dgm:t>
        <a:bodyPr/>
        <a:lstStyle/>
        <a:p>
          <a:endParaRPr lang="en-US"/>
        </a:p>
      </dgm:t>
    </dgm:pt>
    <dgm:pt modelId="{1D35F225-9222-4F80-B02C-01B2A52A4F36}" type="pres">
      <dgm:prSet presAssocID="{55C0AB49-BB61-4587-8204-4F2C1EC432B2}" presName="horzOne" presStyleCnt="0"/>
      <dgm:spPr/>
      <dgm:t>
        <a:bodyPr/>
        <a:lstStyle/>
        <a:p>
          <a:endParaRPr lang="en-US"/>
        </a:p>
      </dgm:t>
    </dgm:pt>
    <dgm:pt modelId="{8B0061BB-E9BE-4BA8-A403-666C4CD98E79}" type="pres">
      <dgm:prSet presAssocID="{6BB3F439-F92B-47A9-9AD7-FB829B3082B6}" presName="vertTwo" presStyleCnt="0"/>
      <dgm:spPr/>
      <dgm:t>
        <a:bodyPr/>
        <a:lstStyle/>
        <a:p>
          <a:endParaRPr lang="en-US"/>
        </a:p>
      </dgm:t>
    </dgm:pt>
    <dgm:pt modelId="{EBE088F4-1019-4301-B202-14BC4389C93F}" type="pres">
      <dgm:prSet presAssocID="{6BB3F439-F92B-47A9-9AD7-FB829B3082B6}" presName="txTwo" presStyleLbl="node2" presStyleIdx="0" presStyleCnt="1" custScaleY="26929" custLinFactNeighborX="-999" custLinFactNeighborY="-680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46E89D-C454-4CC4-9B33-6111927EE52A}" type="pres">
      <dgm:prSet presAssocID="{6BB3F439-F92B-47A9-9AD7-FB829B3082B6}" presName="parTransTwo" presStyleCnt="0"/>
      <dgm:spPr/>
      <dgm:t>
        <a:bodyPr/>
        <a:lstStyle/>
        <a:p>
          <a:endParaRPr lang="en-US"/>
        </a:p>
      </dgm:t>
    </dgm:pt>
    <dgm:pt modelId="{3555221C-72A0-4532-93D4-1665408D5A4D}" type="pres">
      <dgm:prSet presAssocID="{6BB3F439-F92B-47A9-9AD7-FB829B3082B6}" presName="horzTwo" presStyleCnt="0"/>
      <dgm:spPr/>
      <dgm:t>
        <a:bodyPr/>
        <a:lstStyle/>
        <a:p>
          <a:endParaRPr lang="en-US"/>
        </a:p>
      </dgm:t>
    </dgm:pt>
    <dgm:pt modelId="{2BA49EF8-3921-4CB4-A20B-8B163A907AC2}" type="pres">
      <dgm:prSet presAssocID="{B4ECF18A-51D6-4744-80F8-D921466EB6F8}" presName="vertThree" presStyleCnt="0"/>
      <dgm:spPr/>
      <dgm:t>
        <a:bodyPr/>
        <a:lstStyle/>
        <a:p>
          <a:endParaRPr lang="en-US"/>
        </a:p>
      </dgm:t>
    </dgm:pt>
    <dgm:pt modelId="{3A878178-E7B5-44B5-AE5C-9EDE0CF9140A}" type="pres">
      <dgm:prSet presAssocID="{B4ECF18A-51D6-4744-80F8-D921466EB6F8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8A9055-DDA2-4C5F-BDAB-58F2C649E93E}" type="pres">
      <dgm:prSet presAssocID="{B4ECF18A-51D6-4744-80F8-D921466EB6F8}" presName="horzThree" presStyleCnt="0"/>
      <dgm:spPr/>
      <dgm:t>
        <a:bodyPr/>
        <a:lstStyle/>
        <a:p>
          <a:endParaRPr lang="en-US"/>
        </a:p>
      </dgm:t>
    </dgm:pt>
    <dgm:pt modelId="{95879FCB-4CD9-4AD3-87A2-FF05CAA4CADE}" type="pres">
      <dgm:prSet presAssocID="{E79CD761-B252-4E19-993F-41DCF155B673}" presName="sibSpaceThree" presStyleCnt="0"/>
      <dgm:spPr/>
      <dgm:t>
        <a:bodyPr/>
        <a:lstStyle/>
        <a:p>
          <a:endParaRPr lang="en-US"/>
        </a:p>
      </dgm:t>
    </dgm:pt>
    <dgm:pt modelId="{5CAF1CE9-BFA7-4AD8-BBBE-E047AF7C5A96}" type="pres">
      <dgm:prSet presAssocID="{C4DA0A24-ADEF-47E9-8E80-697387C31E1B}" presName="vertThree" presStyleCnt="0"/>
      <dgm:spPr/>
      <dgm:t>
        <a:bodyPr/>
        <a:lstStyle/>
        <a:p>
          <a:endParaRPr lang="en-US"/>
        </a:p>
      </dgm:t>
    </dgm:pt>
    <dgm:pt modelId="{1440B6AB-1D37-434C-9FB1-E3A1D8E926F1}" type="pres">
      <dgm:prSet presAssocID="{C4DA0A24-ADEF-47E9-8E80-697387C31E1B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021B9A-AA23-48D8-AEB1-521AC65D4812}" type="pres">
      <dgm:prSet presAssocID="{C4DA0A24-ADEF-47E9-8E80-697387C31E1B}" presName="horzThree" presStyleCnt="0"/>
      <dgm:spPr/>
      <dgm:t>
        <a:bodyPr/>
        <a:lstStyle/>
        <a:p>
          <a:endParaRPr lang="en-US"/>
        </a:p>
      </dgm:t>
    </dgm:pt>
    <dgm:pt modelId="{B1E58657-2965-480D-AACF-19C1588B939F}" type="pres">
      <dgm:prSet presAssocID="{C04F3A58-A972-4EAA-B28E-19E65828680D}" presName="sibSpaceThree" presStyleCnt="0"/>
      <dgm:spPr/>
      <dgm:t>
        <a:bodyPr/>
        <a:lstStyle/>
        <a:p>
          <a:endParaRPr lang="en-US"/>
        </a:p>
      </dgm:t>
    </dgm:pt>
    <dgm:pt modelId="{1331D61D-FEE8-4340-B1E5-4BD22F819630}" type="pres">
      <dgm:prSet presAssocID="{F91CBCC4-FBA4-4DCC-A80A-2002C5A8C621}" presName="vertThree" presStyleCnt="0"/>
      <dgm:spPr/>
      <dgm:t>
        <a:bodyPr/>
        <a:lstStyle/>
        <a:p>
          <a:endParaRPr lang="en-US"/>
        </a:p>
      </dgm:t>
    </dgm:pt>
    <dgm:pt modelId="{4197BF81-479A-47B9-B843-9EA558AA9CD7}" type="pres">
      <dgm:prSet presAssocID="{F91CBCC4-FBA4-4DCC-A80A-2002C5A8C621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6E7F42F-F185-4E95-8016-D63D36F25B39}" type="pres">
      <dgm:prSet presAssocID="{F91CBCC4-FBA4-4DCC-A80A-2002C5A8C621}" presName="horzThree" presStyleCnt="0"/>
      <dgm:spPr/>
      <dgm:t>
        <a:bodyPr/>
        <a:lstStyle/>
        <a:p>
          <a:endParaRPr lang="en-US"/>
        </a:p>
      </dgm:t>
    </dgm:pt>
    <dgm:pt modelId="{D0AC2160-3B1D-41E8-86ED-E26853D243DC}" type="pres">
      <dgm:prSet presAssocID="{58D1A1D2-E376-401F-B1D8-529156AE42D2}" presName="sibSpaceThree" presStyleCnt="0"/>
      <dgm:spPr/>
      <dgm:t>
        <a:bodyPr/>
        <a:lstStyle/>
        <a:p>
          <a:endParaRPr lang="en-US"/>
        </a:p>
      </dgm:t>
    </dgm:pt>
    <dgm:pt modelId="{DFAF7162-2206-4AD5-8308-E34729BD2BB6}" type="pres">
      <dgm:prSet presAssocID="{0AF5038D-744D-4741-9C1C-1F02E8F30377}" presName="vertThree" presStyleCnt="0"/>
      <dgm:spPr/>
      <dgm:t>
        <a:bodyPr/>
        <a:lstStyle/>
        <a:p>
          <a:endParaRPr lang="en-US"/>
        </a:p>
      </dgm:t>
    </dgm:pt>
    <dgm:pt modelId="{D9AC18D8-AD1D-4B68-A3F8-324263A8EA68}" type="pres">
      <dgm:prSet presAssocID="{0AF5038D-744D-4741-9C1C-1F02E8F30377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C7D59E-24F5-4BFB-B194-89861C7F0EF4}" type="pres">
      <dgm:prSet presAssocID="{0AF5038D-744D-4741-9C1C-1F02E8F30377}" presName="horzThree" presStyleCnt="0"/>
      <dgm:spPr/>
      <dgm:t>
        <a:bodyPr/>
        <a:lstStyle/>
        <a:p>
          <a:endParaRPr lang="en-US"/>
        </a:p>
      </dgm:t>
    </dgm:pt>
    <dgm:pt modelId="{32ACFACE-6876-40C8-A339-7095EA8DFEB1}" type="pres">
      <dgm:prSet presAssocID="{164F8247-2514-4E61-A466-AA3995E1A0FD}" presName="sibSpaceThree" presStyleCnt="0"/>
      <dgm:spPr/>
      <dgm:t>
        <a:bodyPr/>
        <a:lstStyle/>
        <a:p>
          <a:endParaRPr lang="en-US"/>
        </a:p>
      </dgm:t>
    </dgm:pt>
    <dgm:pt modelId="{5AFA4764-8DC5-4494-A411-14DE0E22E29F}" type="pres">
      <dgm:prSet presAssocID="{C90ACEB8-67DE-4802-9715-007410347663}" presName="vertThree" presStyleCnt="0"/>
      <dgm:spPr/>
      <dgm:t>
        <a:bodyPr/>
        <a:lstStyle/>
        <a:p>
          <a:endParaRPr lang="en-US"/>
        </a:p>
      </dgm:t>
    </dgm:pt>
    <dgm:pt modelId="{B783353C-EA5D-48D7-9FB2-8B07B5501ED2}" type="pres">
      <dgm:prSet presAssocID="{C90ACEB8-67DE-4802-9715-007410347663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F7FFAA0-043C-4B94-96D3-063CA828FC84}" type="pres">
      <dgm:prSet presAssocID="{C90ACEB8-67DE-4802-9715-007410347663}" presName="horzThree" presStyleCnt="0"/>
      <dgm:spPr/>
      <dgm:t>
        <a:bodyPr/>
        <a:lstStyle/>
        <a:p>
          <a:endParaRPr lang="en-US"/>
        </a:p>
      </dgm:t>
    </dgm:pt>
    <dgm:pt modelId="{28EC98ED-2F95-4B67-9D0A-E48F9F955E66}" type="pres">
      <dgm:prSet presAssocID="{A986FF8F-D547-4203-80D0-F27D89346B96}" presName="sibSpaceThree" presStyleCnt="0"/>
      <dgm:spPr/>
      <dgm:t>
        <a:bodyPr/>
        <a:lstStyle/>
        <a:p>
          <a:endParaRPr lang="en-US"/>
        </a:p>
      </dgm:t>
    </dgm:pt>
    <dgm:pt modelId="{3C194E74-CE2D-4106-9FD0-7F3BB1CC441A}" type="pres">
      <dgm:prSet presAssocID="{0355B255-4538-44D2-B5A2-46C1A57ABAC5}" presName="vertThree" presStyleCnt="0"/>
      <dgm:spPr/>
      <dgm:t>
        <a:bodyPr/>
        <a:lstStyle/>
        <a:p>
          <a:endParaRPr lang="en-US"/>
        </a:p>
      </dgm:t>
    </dgm:pt>
    <dgm:pt modelId="{0574A67C-5F75-4DBF-A52A-22E4173611E1}" type="pres">
      <dgm:prSet presAssocID="{0355B255-4538-44D2-B5A2-46C1A57ABAC5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62D33E-8831-4416-B81E-9782A2370D02}" type="pres">
      <dgm:prSet presAssocID="{0355B255-4538-44D2-B5A2-46C1A57ABAC5}" presName="horzThree" presStyleCnt="0"/>
      <dgm:spPr/>
      <dgm:t>
        <a:bodyPr/>
        <a:lstStyle/>
        <a:p>
          <a:endParaRPr lang="en-US"/>
        </a:p>
      </dgm:t>
    </dgm:pt>
  </dgm:ptLst>
  <dgm:cxnLst>
    <dgm:cxn modelId="{A329F082-9AFA-4E8F-8F64-CCF8732987C9}" type="presOf" srcId="{6BB3F439-F92B-47A9-9AD7-FB829B3082B6}" destId="{EBE088F4-1019-4301-B202-14BC4389C93F}" srcOrd="0" destOrd="0" presId="urn:microsoft.com/office/officeart/2005/8/layout/hierarchy4"/>
    <dgm:cxn modelId="{64F8C530-0D97-4213-B13B-92E949AFF791}" type="presOf" srcId="{0AF5038D-744D-4741-9C1C-1F02E8F30377}" destId="{D9AC18D8-AD1D-4B68-A3F8-324263A8EA68}" srcOrd="0" destOrd="0" presId="urn:microsoft.com/office/officeart/2005/8/layout/hierarchy4"/>
    <dgm:cxn modelId="{3BCE2E1F-F5C4-4AF7-902E-9DAB66BCEC49}" type="presOf" srcId="{C4DA0A24-ADEF-47E9-8E80-697387C31E1B}" destId="{1440B6AB-1D37-434C-9FB1-E3A1D8E926F1}" srcOrd="0" destOrd="0" presId="urn:microsoft.com/office/officeart/2005/8/layout/hierarchy4"/>
    <dgm:cxn modelId="{3A1C92A4-5858-49A9-8365-0AC4A93A9881}" srcId="{6BB3F439-F92B-47A9-9AD7-FB829B3082B6}" destId="{B4ECF18A-51D6-4744-80F8-D921466EB6F8}" srcOrd="0" destOrd="0" parTransId="{AF8A560E-2A85-4891-9BCD-3E59B89A0877}" sibTransId="{E79CD761-B252-4E19-993F-41DCF155B673}"/>
    <dgm:cxn modelId="{B8A618AF-6B41-45C6-9329-BC2A1C8C33B3}" type="presOf" srcId="{C90ACEB8-67DE-4802-9715-007410347663}" destId="{B783353C-EA5D-48D7-9FB2-8B07B5501ED2}" srcOrd="0" destOrd="0" presId="urn:microsoft.com/office/officeart/2005/8/layout/hierarchy4"/>
    <dgm:cxn modelId="{2E6C3097-B3E8-40B9-87DF-35574AE46895}" type="presOf" srcId="{0355B255-4538-44D2-B5A2-46C1A57ABAC5}" destId="{0574A67C-5F75-4DBF-A52A-22E4173611E1}" srcOrd="0" destOrd="0" presId="urn:microsoft.com/office/officeart/2005/8/layout/hierarchy4"/>
    <dgm:cxn modelId="{DA82FA1D-563C-42CC-BFE3-2ABD42F3E02B}" srcId="{55C0AB49-BB61-4587-8204-4F2C1EC432B2}" destId="{6BB3F439-F92B-47A9-9AD7-FB829B3082B6}" srcOrd="0" destOrd="0" parTransId="{BDDE1E2A-60B6-459B-874D-4933EF1FD9C4}" sibTransId="{CEADEAFA-ADFB-4AD0-9EEB-47C7897396D3}"/>
    <dgm:cxn modelId="{CBC7B5FE-FCE6-4057-B9D7-28FB7ACD6111}" srcId="{6BB3F439-F92B-47A9-9AD7-FB829B3082B6}" destId="{0AF5038D-744D-4741-9C1C-1F02E8F30377}" srcOrd="3" destOrd="0" parTransId="{135E6C08-0AA7-40E3-98D9-5BF6501CF877}" sibTransId="{164F8247-2514-4E61-A466-AA3995E1A0FD}"/>
    <dgm:cxn modelId="{20C6E134-B3A3-442E-A048-675A034E19BC}" type="presOf" srcId="{F91CBCC4-FBA4-4DCC-A80A-2002C5A8C621}" destId="{4197BF81-479A-47B9-B843-9EA558AA9CD7}" srcOrd="0" destOrd="0" presId="urn:microsoft.com/office/officeart/2005/8/layout/hierarchy4"/>
    <dgm:cxn modelId="{8275AE05-C713-4D8C-9B35-D1CB557C081A}" srcId="{6BB3F439-F92B-47A9-9AD7-FB829B3082B6}" destId="{0355B255-4538-44D2-B5A2-46C1A57ABAC5}" srcOrd="5" destOrd="0" parTransId="{4272208D-9070-478A-A125-ABD6550F4124}" sibTransId="{FD2F4713-1F1B-48D8-A09A-FB19BBBCF244}"/>
    <dgm:cxn modelId="{3D77C330-50EE-472E-8B8B-315434679778}" srcId="{6BB3F439-F92B-47A9-9AD7-FB829B3082B6}" destId="{C4DA0A24-ADEF-47E9-8E80-697387C31E1B}" srcOrd="1" destOrd="0" parTransId="{3F5F8BFD-253F-4F2A-B855-D4919BF89EA1}" sibTransId="{C04F3A58-A972-4EAA-B28E-19E65828680D}"/>
    <dgm:cxn modelId="{25E22C57-C6C4-4C86-A605-5C9E3C820C85}" type="presOf" srcId="{52C8EBAD-859F-4FE3-BC3E-94B8BFD078F0}" destId="{C27E17EE-FBC5-4A46-9C0E-51809C9D482C}" srcOrd="0" destOrd="0" presId="urn:microsoft.com/office/officeart/2005/8/layout/hierarchy4"/>
    <dgm:cxn modelId="{1F8DAFF1-249C-44A8-B879-8FA7DFB9FCBF}" srcId="{6BB3F439-F92B-47A9-9AD7-FB829B3082B6}" destId="{F91CBCC4-FBA4-4DCC-A80A-2002C5A8C621}" srcOrd="2" destOrd="0" parTransId="{4FD442B0-6B55-4B8B-9A09-B4D976703F10}" sibTransId="{58D1A1D2-E376-401F-B1D8-529156AE42D2}"/>
    <dgm:cxn modelId="{8A196EEB-E3A5-4D3C-9795-FD45CFA40F5A}" srcId="{52C8EBAD-859F-4FE3-BC3E-94B8BFD078F0}" destId="{55C0AB49-BB61-4587-8204-4F2C1EC432B2}" srcOrd="0" destOrd="0" parTransId="{F76DB073-64B8-417E-9119-5C5A2564C59E}" sibTransId="{7DDF39B3-F742-4393-8E34-5E097F0CA7CD}"/>
    <dgm:cxn modelId="{A22BD196-B222-43C6-B344-DFF7094DDB52}" type="presOf" srcId="{55C0AB49-BB61-4587-8204-4F2C1EC432B2}" destId="{B55760A1-B6B3-4419-8805-70ACEAADB3AD}" srcOrd="0" destOrd="0" presId="urn:microsoft.com/office/officeart/2005/8/layout/hierarchy4"/>
    <dgm:cxn modelId="{B9CE5D7F-8732-490E-A4FD-2F5361F2246B}" srcId="{6BB3F439-F92B-47A9-9AD7-FB829B3082B6}" destId="{C90ACEB8-67DE-4802-9715-007410347663}" srcOrd="4" destOrd="0" parTransId="{5C226739-F893-4142-A97F-8BE50DB00ADD}" sibTransId="{A986FF8F-D547-4203-80D0-F27D89346B96}"/>
    <dgm:cxn modelId="{4907EE40-BDA7-4030-BD05-EA74E2030A6B}" type="presOf" srcId="{B4ECF18A-51D6-4744-80F8-D921466EB6F8}" destId="{3A878178-E7B5-44B5-AE5C-9EDE0CF9140A}" srcOrd="0" destOrd="0" presId="urn:microsoft.com/office/officeart/2005/8/layout/hierarchy4"/>
    <dgm:cxn modelId="{6589E443-DE65-4DF0-BD1E-18BC6C6AC246}" type="presParOf" srcId="{C27E17EE-FBC5-4A46-9C0E-51809C9D482C}" destId="{F966F3A4-FF33-415D-85B3-097F91B36B53}" srcOrd="0" destOrd="0" presId="urn:microsoft.com/office/officeart/2005/8/layout/hierarchy4"/>
    <dgm:cxn modelId="{664E7B7B-8AF9-49A1-8F5E-8572B2C798BF}" type="presParOf" srcId="{F966F3A4-FF33-415D-85B3-097F91B36B53}" destId="{B55760A1-B6B3-4419-8805-70ACEAADB3AD}" srcOrd="0" destOrd="0" presId="urn:microsoft.com/office/officeart/2005/8/layout/hierarchy4"/>
    <dgm:cxn modelId="{F93B40E0-C8A9-4294-8DFC-35A47EE6F9EB}" type="presParOf" srcId="{F966F3A4-FF33-415D-85B3-097F91B36B53}" destId="{5D574A55-ECFB-48A5-97C3-F1B2EE810533}" srcOrd="1" destOrd="0" presId="urn:microsoft.com/office/officeart/2005/8/layout/hierarchy4"/>
    <dgm:cxn modelId="{AF056C3F-07C8-48F4-BBDA-C331D3CB3663}" type="presParOf" srcId="{F966F3A4-FF33-415D-85B3-097F91B36B53}" destId="{1D35F225-9222-4F80-B02C-01B2A52A4F36}" srcOrd="2" destOrd="0" presId="urn:microsoft.com/office/officeart/2005/8/layout/hierarchy4"/>
    <dgm:cxn modelId="{5E22A127-4FD8-4BB3-81C4-58746957B050}" type="presParOf" srcId="{1D35F225-9222-4F80-B02C-01B2A52A4F36}" destId="{8B0061BB-E9BE-4BA8-A403-666C4CD98E79}" srcOrd="0" destOrd="0" presId="urn:microsoft.com/office/officeart/2005/8/layout/hierarchy4"/>
    <dgm:cxn modelId="{8BF22F96-5810-4C24-B315-6CAEA627D17B}" type="presParOf" srcId="{8B0061BB-E9BE-4BA8-A403-666C4CD98E79}" destId="{EBE088F4-1019-4301-B202-14BC4389C93F}" srcOrd="0" destOrd="0" presId="urn:microsoft.com/office/officeart/2005/8/layout/hierarchy4"/>
    <dgm:cxn modelId="{9E2B030E-2226-40E6-8C8A-603A3542A791}" type="presParOf" srcId="{8B0061BB-E9BE-4BA8-A403-666C4CD98E79}" destId="{8A46E89D-C454-4CC4-9B33-6111927EE52A}" srcOrd="1" destOrd="0" presId="urn:microsoft.com/office/officeart/2005/8/layout/hierarchy4"/>
    <dgm:cxn modelId="{FAF13BD2-ED67-4411-855E-0CD3A7080D28}" type="presParOf" srcId="{8B0061BB-E9BE-4BA8-A403-666C4CD98E79}" destId="{3555221C-72A0-4532-93D4-1665408D5A4D}" srcOrd="2" destOrd="0" presId="urn:microsoft.com/office/officeart/2005/8/layout/hierarchy4"/>
    <dgm:cxn modelId="{126EE245-BD91-48A5-88B6-5B8A1B211422}" type="presParOf" srcId="{3555221C-72A0-4532-93D4-1665408D5A4D}" destId="{2BA49EF8-3921-4CB4-A20B-8B163A907AC2}" srcOrd="0" destOrd="0" presId="urn:microsoft.com/office/officeart/2005/8/layout/hierarchy4"/>
    <dgm:cxn modelId="{33D4F104-24A1-4A98-9051-8D9B030D1B0B}" type="presParOf" srcId="{2BA49EF8-3921-4CB4-A20B-8B163A907AC2}" destId="{3A878178-E7B5-44B5-AE5C-9EDE0CF9140A}" srcOrd="0" destOrd="0" presId="urn:microsoft.com/office/officeart/2005/8/layout/hierarchy4"/>
    <dgm:cxn modelId="{B1F47B09-F31F-4609-955F-E6A9C7FE6969}" type="presParOf" srcId="{2BA49EF8-3921-4CB4-A20B-8B163A907AC2}" destId="{FD8A9055-DDA2-4C5F-BDAB-58F2C649E93E}" srcOrd="1" destOrd="0" presId="urn:microsoft.com/office/officeart/2005/8/layout/hierarchy4"/>
    <dgm:cxn modelId="{FA26C897-5E3D-437E-9301-F0F2E6749392}" type="presParOf" srcId="{3555221C-72A0-4532-93D4-1665408D5A4D}" destId="{95879FCB-4CD9-4AD3-87A2-FF05CAA4CADE}" srcOrd="1" destOrd="0" presId="urn:microsoft.com/office/officeart/2005/8/layout/hierarchy4"/>
    <dgm:cxn modelId="{D4716EB1-F54D-4F7C-A167-0FC46262AF29}" type="presParOf" srcId="{3555221C-72A0-4532-93D4-1665408D5A4D}" destId="{5CAF1CE9-BFA7-4AD8-BBBE-E047AF7C5A96}" srcOrd="2" destOrd="0" presId="urn:microsoft.com/office/officeart/2005/8/layout/hierarchy4"/>
    <dgm:cxn modelId="{707C8F35-2073-47EC-AA09-5D9524E2B3CB}" type="presParOf" srcId="{5CAF1CE9-BFA7-4AD8-BBBE-E047AF7C5A96}" destId="{1440B6AB-1D37-434C-9FB1-E3A1D8E926F1}" srcOrd="0" destOrd="0" presId="urn:microsoft.com/office/officeart/2005/8/layout/hierarchy4"/>
    <dgm:cxn modelId="{7DBA4066-52A0-4196-8895-1E7F45BCFE0C}" type="presParOf" srcId="{5CAF1CE9-BFA7-4AD8-BBBE-E047AF7C5A96}" destId="{27021B9A-AA23-48D8-AEB1-521AC65D4812}" srcOrd="1" destOrd="0" presId="urn:microsoft.com/office/officeart/2005/8/layout/hierarchy4"/>
    <dgm:cxn modelId="{B6DC36CE-75BD-469D-B143-CCEB351D879B}" type="presParOf" srcId="{3555221C-72A0-4532-93D4-1665408D5A4D}" destId="{B1E58657-2965-480D-AACF-19C1588B939F}" srcOrd="3" destOrd="0" presId="urn:microsoft.com/office/officeart/2005/8/layout/hierarchy4"/>
    <dgm:cxn modelId="{9BF2D8DE-2D60-4C0E-9165-B417FABA670F}" type="presParOf" srcId="{3555221C-72A0-4532-93D4-1665408D5A4D}" destId="{1331D61D-FEE8-4340-B1E5-4BD22F819630}" srcOrd="4" destOrd="0" presId="urn:microsoft.com/office/officeart/2005/8/layout/hierarchy4"/>
    <dgm:cxn modelId="{9EFAAE3C-5000-479F-AAA6-F2D1517EBE96}" type="presParOf" srcId="{1331D61D-FEE8-4340-B1E5-4BD22F819630}" destId="{4197BF81-479A-47B9-B843-9EA558AA9CD7}" srcOrd="0" destOrd="0" presId="urn:microsoft.com/office/officeart/2005/8/layout/hierarchy4"/>
    <dgm:cxn modelId="{6AA592EE-6D7D-473F-9831-54D6E4CAC58F}" type="presParOf" srcId="{1331D61D-FEE8-4340-B1E5-4BD22F819630}" destId="{86E7F42F-F185-4E95-8016-D63D36F25B39}" srcOrd="1" destOrd="0" presId="urn:microsoft.com/office/officeart/2005/8/layout/hierarchy4"/>
    <dgm:cxn modelId="{BBFD8578-DA52-4C8B-A16B-46544575EF00}" type="presParOf" srcId="{3555221C-72A0-4532-93D4-1665408D5A4D}" destId="{D0AC2160-3B1D-41E8-86ED-E26853D243DC}" srcOrd="5" destOrd="0" presId="urn:microsoft.com/office/officeart/2005/8/layout/hierarchy4"/>
    <dgm:cxn modelId="{FD02494F-92EE-4DF7-BD06-979D40A9F476}" type="presParOf" srcId="{3555221C-72A0-4532-93D4-1665408D5A4D}" destId="{DFAF7162-2206-4AD5-8308-E34729BD2BB6}" srcOrd="6" destOrd="0" presId="urn:microsoft.com/office/officeart/2005/8/layout/hierarchy4"/>
    <dgm:cxn modelId="{073E3607-6817-425D-829E-36E43B5BA94F}" type="presParOf" srcId="{DFAF7162-2206-4AD5-8308-E34729BD2BB6}" destId="{D9AC18D8-AD1D-4B68-A3F8-324263A8EA68}" srcOrd="0" destOrd="0" presId="urn:microsoft.com/office/officeart/2005/8/layout/hierarchy4"/>
    <dgm:cxn modelId="{F059E2F4-00A9-4383-A79A-CE68358BB20B}" type="presParOf" srcId="{DFAF7162-2206-4AD5-8308-E34729BD2BB6}" destId="{C5C7D59E-24F5-4BFB-B194-89861C7F0EF4}" srcOrd="1" destOrd="0" presId="urn:microsoft.com/office/officeart/2005/8/layout/hierarchy4"/>
    <dgm:cxn modelId="{7C6399AA-E41B-4730-A0F6-F233F714EB97}" type="presParOf" srcId="{3555221C-72A0-4532-93D4-1665408D5A4D}" destId="{32ACFACE-6876-40C8-A339-7095EA8DFEB1}" srcOrd="7" destOrd="0" presId="urn:microsoft.com/office/officeart/2005/8/layout/hierarchy4"/>
    <dgm:cxn modelId="{B9DD0850-F411-470E-BE25-67C6AA936EE3}" type="presParOf" srcId="{3555221C-72A0-4532-93D4-1665408D5A4D}" destId="{5AFA4764-8DC5-4494-A411-14DE0E22E29F}" srcOrd="8" destOrd="0" presId="urn:microsoft.com/office/officeart/2005/8/layout/hierarchy4"/>
    <dgm:cxn modelId="{8F5109E5-6431-49D9-8958-3FA026AA3C0F}" type="presParOf" srcId="{5AFA4764-8DC5-4494-A411-14DE0E22E29F}" destId="{B783353C-EA5D-48D7-9FB2-8B07B5501ED2}" srcOrd="0" destOrd="0" presId="urn:microsoft.com/office/officeart/2005/8/layout/hierarchy4"/>
    <dgm:cxn modelId="{5049B470-FCC7-4305-AC54-F973BBEC7809}" type="presParOf" srcId="{5AFA4764-8DC5-4494-A411-14DE0E22E29F}" destId="{AF7FFAA0-043C-4B94-96D3-063CA828FC84}" srcOrd="1" destOrd="0" presId="urn:microsoft.com/office/officeart/2005/8/layout/hierarchy4"/>
    <dgm:cxn modelId="{39DC6A80-3CBE-440A-A396-E345138EF93C}" type="presParOf" srcId="{3555221C-72A0-4532-93D4-1665408D5A4D}" destId="{28EC98ED-2F95-4B67-9D0A-E48F9F955E66}" srcOrd="9" destOrd="0" presId="urn:microsoft.com/office/officeart/2005/8/layout/hierarchy4"/>
    <dgm:cxn modelId="{C492589E-EF62-4700-8179-F30FD2C239A5}" type="presParOf" srcId="{3555221C-72A0-4532-93D4-1665408D5A4D}" destId="{3C194E74-CE2D-4106-9FD0-7F3BB1CC441A}" srcOrd="10" destOrd="0" presId="urn:microsoft.com/office/officeart/2005/8/layout/hierarchy4"/>
    <dgm:cxn modelId="{CBCF4B8F-4FE5-4A0A-8D25-D7A243F1700F}" type="presParOf" srcId="{3C194E74-CE2D-4106-9FD0-7F3BB1CC441A}" destId="{0574A67C-5F75-4DBF-A52A-22E4173611E1}" srcOrd="0" destOrd="0" presId="urn:microsoft.com/office/officeart/2005/8/layout/hierarchy4"/>
    <dgm:cxn modelId="{5E59CE70-E2DF-4D0A-B4A8-EE8C8F006E2A}" type="presParOf" srcId="{3C194E74-CE2D-4106-9FD0-7F3BB1CC441A}" destId="{EB62D33E-8831-4416-B81E-9782A2370D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EEBDD-B730-4CF6-93BB-1E91CF82434A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88BE494B-9B29-4BC9-983B-6A5F885A3FC4}">
      <dgm:prSet phldrT="[Texto]"/>
      <dgm:spPr/>
      <dgm:t>
        <a:bodyPr/>
        <a:lstStyle/>
        <a:p>
          <a:r>
            <a:rPr lang="es-CO" dirty="0" smtClean="0"/>
            <a:t>Diseño</a:t>
          </a:r>
          <a:endParaRPr lang="es-CO" dirty="0"/>
        </a:p>
      </dgm:t>
    </dgm:pt>
    <dgm:pt modelId="{5FD69CB2-F74B-4B02-8C0E-F0997CDC35AC}" type="parTrans" cxnId="{2DD67C9A-A12A-4959-B7D1-76D3351B015D}">
      <dgm:prSet/>
      <dgm:spPr/>
      <dgm:t>
        <a:bodyPr/>
        <a:lstStyle/>
        <a:p>
          <a:endParaRPr lang="es-CO"/>
        </a:p>
      </dgm:t>
    </dgm:pt>
    <dgm:pt modelId="{B62116C7-E0B1-4CF4-9F2D-E9128008E913}" type="sibTrans" cxnId="{2DD67C9A-A12A-4959-B7D1-76D3351B015D}">
      <dgm:prSet/>
      <dgm:spPr/>
      <dgm:t>
        <a:bodyPr/>
        <a:lstStyle/>
        <a:p>
          <a:endParaRPr lang="es-CO"/>
        </a:p>
      </dgm:t>
    </dgm:pt>
    <dgm:pt modelId="{A7D40F30-CE88-4F75-AD06-D7C871996B86}">
      <dgm:prSet phldrT="[Texto]"/>
      <dgm:spPr/>
      <dgm:t>
        <a:bodyPr/>
        <a:lstStyle/>
        <a:p>
          <a:r>
            <a:rPr lang="es-CO" dirty="0" smtClean="0"/>
            <a:t>Caracterización</a:t>
          </a:r>
        </a:p>
        <a:p>
          <a:r>
            <a:rPr lang="es-CO" dirty="0" smtClean="0"/>
            <a:t>( Análisis de bases de datos secundarias) </a:t>
          </a:r>
          <a:endParaRPr lang="es-CO" dirty="0"/>
        </a:p>
      </dgm:t>
    </dgm:pt>
    <dgm:pt modelId="{F1069270-DABF-4B54-9585-4FC09D5D6428}" type="parTrans" cxnId="{AFF76341-57B2-458F-85EE-ACF0D12B6A0C}">
      <dgm:prSet/>
      <dgm:spPr/>
      <dgm:t>
        <a:bodyPr/>
        <a:lstStyle/>
        <a:p>
          <a:endParaRPr lang="es-CO"/>
        </a:p>
      </dgm:t>
    </dgm:pt>
    <dgm:pt modelId="{6A0BA923-B087-4D8C-93D9-6463FD89A2BD}" type="sibTrans" cxnId="{AFF76341-57B2-458F-85EE-ACF0D12B6A0C}">
      <dgm:prSet/>
      <dgm:spPr/>
      <dgm:t>
        <a:bodyPr/>
        <a:lstStyle/>
        <a:p>
          <a:endParaRPr lang="es-CO"/>
        </a:p>
      </dgm:t>
    </dgm:pt>
    <dgm:pt modelId="{419417BC-C275-48AF-AA5D-F1BE119A37EC}">
      <dgm:prSet phldrT="[Texto]"/>
      <dgm:spPr/>
      <dgm:t>
        <a:bodyPr/>
        <a:lstStyle/>
        <a:p>
          <a:r>
            <a:rPr lang="es-CO" dirty="0" smtClean="0"/>
            <a:t>Valoración del desarrollo Aplicación-resultados</a:t>
          </a:r>
          <a:endParaRPr lang="es-CO" dirty="0"/>
        </a:p>
      </dgm:t>
    </dgm:pt>
    <dgm:pt modelId="{122442FE-7D35-447D-BA28-368C29CFEF60}" type="parTrans" cxnId="{0CF60D8B-3A13-4302-96EC-2DDD2AEC4C90}">
      <dgm:prSet/>
      <dgm:spPr/>
      <dgm:t>
        <a:bodyPr/>
        <a:lstStyle/>
        <a:p>
          <a:endParaRPr lang="es-CO"/>
        </a:p>
      </dgm:t>
    </dgm:pt>
    <dgm:pt modelId="{FD130ECC-7867-4215-B4D2-10196E46A9DD}" type="sibTrans" cxnId="{0CF60D8B-3A13-4302-96EC-2DDD2AEC4C90}">
      <dgm:prSet/>
      <dgm:spPr/>
      <dgm:t>
        <a:bodyPr/>
        <a:lstStyle/>
        <a:p>
          <a:endParaRPr lang="es-CO"/>
        </a:p>
      </dgm:t>
    </dgm:pt>
    <dgm:pt modelId="{4D60E3CE-D756-40BF-B274-4721511D8D95}" type="pres">
      <dgm:prSet presAssocID="{293EEBDD-B730-4CF6-93BB-1E91CF82434A}" presName="CompostProcess" presStyleCnt="0">
        <dgm:presLayoutVars>
          <dgm:dir/>
          <dgm:resizeHandles val="exact"/>
        </dgm:presLayoutVars>
      </dgm:prSet>
      <dgm:spPr/>
    </dgm:pt>
    <dgm:pt modelId="{AD923710-A033-4BC9-9AAE-376370D9AFF5}" type="pres">
      <dgm:prSet presAssocID="{293EEBDD-B730-4CF6-93BB-1E91CF82434A}" presName="arrow" presStyleLbl="bgShp" presStyleIdx="0" presStyleCnt="1"/>
      <dgm:spPr/>
    </dgm:pt>
    <dgm:pt modelId="{8E08013E-97BF-4A08-840A-07F6BFC1CF7E}" type="pres">
      <dgm:prSet presAssocID="{293EEBDD-B730-4CF6-93BB-1E91CF82434A}" presName="linearProcess" presStyleCnt="0"/>
      <dgm:spPr/>
    </dgm:pt>
    <dgm:pt modelId="{D284EF6C-56C1-4285-92D5-98396FFFB1F0}" type="pres">
      <dgm:prSet presAssocID="{88BE494B-9B29-4BC9-983B-6A5F885A3FC4}" presName="textNode" presStyleLbl="node1" presStyleIdx="0" presStyleCnt="3" custScaleX="1129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8EA0E5-B239-46A3-8D16-4624BD99700C}" type="pres">
      <dgm:prSet presAssocID="{B62116C7-E0B1-4CF4-9F2D-E9128008E913}" presName="sibTrans" presStyleCnt="0"/>
      <dgm:spPr/>
    </dgm:pt>
    <dgm:pt modelId="{1FBF0F9D-9342-45F6-8BA4-CE26C9F52A23}" type="pres">
      <dgm:prSet presAssocID="{A7D40F30-CE88-4F75-AD06-D7C871996B86}" presName="textNode" presStyleLbl="node1" presStyleIdx="1" presStyleCnt="3" custScaleX="1098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F02BDD-1E22-47A1-892D-ED5D721F9304}" type="pres">
      <dgm:prSet presAssocID="{6A0BA923-B087-4D8C-93D9-6463FD89A2BD}" presName="sibTrans" presStyleCnt="0"/>
      <dgm:spPr/>
    </dgm:pt>
    <dgm:pt modelId="{12302EB6-7FC5-45AF-A932-76C2B4097790}" type="pres">
      <dgm:prSet presAssocID="{419417BC-C275-48AF-AA5D-F1BE119A37E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3A4D722-7675-4695-A383-83F5439999E8}" type="presOf" srcId="{293EEBDD-B730-4CF6-93BB-1E91CF82434A}" destId="{4D60E3CE-D756-40BF-B274-4721511D8D95}" srcOrd="0" destOrd="0" presId="urn:microsoft.com/office/officeart/2005/8/layout/hProcess9"/>
    <dgm:cxn modelId="{2DD67C9A-A12A-4959-B7D1-76D3351B015D}" srcId="{293EEBDD-B730-4CF6-93BB-1E91CF82434A}" destId="{88BE494B-9B29-4BC9-983B-6A5F885A3FC4}" srcOrd="0" destOrd="0" parTransId="{5FD69CB2-F74B-4B02-8C0E-F0997CDC35AC}" sibTransId="{B62116C7-E0B1-4CF4-9F2D-E9128008E913}"/>
    <dgm:cxn modelId="{CD806A06-56AC-43E1-92EF-7A08B4F984F3}" type="presOf" srcId="{88BE494B-9B29-4BC9-983B-6A5F885A3FC4}" destId="{D284EF6C-56C1-4285-92D5-98396FFFB1F0}" srcOrd="0" destOrd="0" presId="urn:microsoft.com/office/officeart/2005/8/layout/hProcess9"/>
    <dgm:cxn modelId="{AFF76341-57B2-458F-85EE-ACF0D12B6A0C}" srcId="{293EEBDD-B730-4CF6-93BB-1E91CF82434A}" destId="{A7D40F30-CE88-4F75-AD06-D7C871996B86}" srcOrd="1" destOrd="0" parTransId="{F1069270-DABF-4B54-9585-4FC09D5D6428}" sibTransId="{6A0BA923-B087-4D8C-93D9-6463FD89A2BD}"/>
    <dgm:cxn modelId="{6E62D4EA-6986-4E0D-8481-22B8278B734F}" type="presOf" srcId="{419417BC-C275-48AF-AA5D-F1BE119A37EC}" destId="{12302EB6-7FC5-45AF-A932-76C2B4097790}" srcOrd="0" destOrd="0" presId="urn:microsoft.com/office/officeart/2005/8/layout/hProcess9"/>
    <dgm:cxn modelId="{0CF60D8B-3A13-4302-96EC-2DDD2AEC4C90}" srcId="{293EEBDD-B730-4CF6-93BB-1E91CF82434A}" destId="{419417BC-C275-48AF-AA5D-F1BE119A37EC}" srcOrd="2" destOrd="0" parTransId="{122442FE-7D35-447D-BA28-368C29CFEF60}" sibTransId="{FD130ECC-7867-4215-B4D2-10196E46A9DD}"/>
    <dgm:cxn modelId="{3E9F07B8-3D29-4921-B42A-844459F8BD7E}" type="presOf" srcId="{A7D40F30-CE88-4F75-AD06-D7C871996B86}" destId="{1FBF0F9D-9342-45F6-8BA4-CE26C9F52A23}" srcOrd="0" destOrd="0" presId="urn:microsoft.com/office/officeart/2005/8/layout/hProcess9"/>
    <dgm:cxn modelId="{CC76669E-EB90-46EB-AAAB-E6D6EBAE24E9}" type="presParOf" srcId="{4D60E3CE-D756-40BF-B274-4721511D8D95}" destId="{AD923710-A033-4BC9-9AAE-376370D9AFF5}" srcOrd="0" destOrd="0" presId="urn:microsoft.com/office/officeart/2005/8/layout/hProcess9"/>
    <dgm:cxn modelId="{9F49E46C-39A2-4823-BA9A-C05AE2CFCE91}" type="presParOf" srcId="{4D60E3CE-D756-40BF-B274-4721511D8D95}" destId="{8E08013E-97BF-4A08-840A-07F6BFC1CF7E}" srcOrd="1" destOrd="0" presId="urn:microsoft.com/office/officeart/2005/8/layout/hProcess9"/>
    <dgm:cxn modelId="{C31EB4B7-5C2B-4642-828D-E28D239F8AC4}" type="presParOf" srcId="{8E08013E-97BF-4A08-840A-07F6BFC1CF7E}" destId="{D284EF6C-56C1-4285-92D5-98396FFFB1F0}" srcOrd="0" destOrd="0" presId="urn:microsoft.com/office/officeart/2005/8/layout/hProcess9"/>
    <dgm:cxn modelId="{4D0E3217-7C19-4D09-B090-4F82B20035ED}" type="presParOf" srcId="{8E08013E-97BF-4A08-840A-07F6BFC1CF7E}" destId="{828EA0E5-B239-46A3-8D16-4624BD99700C}" srcOrd="1" destOrd="0" presId="urn:microsoft.com/office/officeart/2005/8/layout/hProcess9"/>
    <dgm:cxn modelId="{256CFA13-E88D-4209-9E7E-EB7344A52B90}" type="presParOf" srcId="{8E08013E-97BF-4A08-840A-07F6BFC1CF7E}" destId="{1FBF0F9D-9342-45F6-8BA4-CE26C9F52A23}" srcOrd="2" destOrd="0" presId="urn:microsoft.com/office/officeart/2005/8/layout/hProcess9"/>
    <dgm:cxn modelId="{A590805B-A146-4EB9-BCB1-3A0CCC1377C5}" type="presParOf" srcId="{8E08013E-97BF-4A08-840A-07F6BFC1CF7E}" destId="{F1F02BDD-1E22-47A1-892D-ED5D721F9304}" srcOrd="3" destOrd="0" presId="urn:microsoft.com/office/officeart/2005/8/layout/hProcess9"/>
    <dgm:cxn modelId="{2CF2C4BE-1444-4AC1-ACA3-0BBAC0989E3A}" type="presParOf" srcId="{8E08013E-97BF-4A08-840A-07F6BFC1CF7E}" destId="{12302EB6-7FC5-45AF-A932-76C2B40977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60A1-B6B3-4419-8805-70ACEAADB3AD}">
      <dsp:nvSpPr>
        <dsp:cNvPr id="0" name=""/>
        <dsp:cNvSpPr/>
      </dsp:nvSpPr>
      <dsp:spPr>
        <a:xfrm>
          <a:off x="8" y="80878"/>
          <a:ext cx="8417510" cy="976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OBJETIVO SUPERIOR: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Expandir las aptitudes y capacidades de la población antioqueña para asumir creativamente la vida, rompiendo con círculos intergeneracionales  de pobreza y violencia desde la primera infancia.</a:t>
          </a:r>
          <a:endParaRPr lang="es-MX" sz="1400" b="1" kern="1200" dirty="0"/>
        </a:p>
      </dsp:txBody>
      <dsp:txXfrm>
        <a:off x="28617" y="109487"/>
        <a:ext cx="8360292" cy="919564"/>
      </dsp:txXfrm>
    </dsp:sp>
    <dsp:sp modelId="{EBE088F4-1019-4301-B202-14BC4389C93F}">
      <dsp:nvSpPr>
        <dsp:cNvPr id="0" name=""/>
        <dsp:cNvSpPr/>
      </dsp:nvSpPr>
      <dsp:spPr>
        <a:xfrm>
          <a:off x="0" y="1226246"/>
          <a:ext cx="8401078" cy="810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PROPÓSITO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Suficiente cuidado a las potencialidades y al gozo efectivo de derechos en la gestación  y primeros 6 años de vida, para un desarrollo humano integral del departamento de Antioquia.</a:t>
          </a:r>
          <a:endParaRPr lang="es-MX" sz="1400" b="1" kern="1200" dirty="0"/>
        </a:p>
      </dsp:txBody>
      <dsp:txXfrm>
        <a:off x="23739" y="1249985"/>
        <a:ext cx="8353600" cy="763040"/>
      </dsp:txXfrm>
    </dsp:sp>
    <dsp:sp modelId="{3A878178-E7B5-44B5-AE5C-9EDE0CF9140A}">
      <dsp:nvSpPr>
        <dsp:cNvPr id="0" name=""/>
        <dsp:cNvSpPr/>
      </dsp:nvSpPr>
      <dsp:spPr>
        <a:xfrm>
          <a:off x="11928" y="2321191"/>
          <a:ext cx="1352830" cy="300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1. Crianza responsiva en los mundos adulto e institucional para la transformación cultural del Departamento.</a:t>
          </a:r>
          <a:endParaRPr lang="es-MX" sz="1200" b="1" kern="1200" dirty="0"/>
        </a:p>
      </dsp:txBody>
      <dsp:txXfrm>
        <a:off x="51551" y="2360814"/>
        <a:ext cx="1273584" cy="2930590"/>
      </dsp:txXfrm>
    </dsp:sp>
    <dsp:sp modelId="{1440B6AB-1D37-434C-9FB1-E3A1D8E926F1}">
      <dsp:nvSpPr>
        <dsp:cNvPr id="0" name=""/>
        <dsp:cNvSpPr/>
      </dsp:nvSpPr>
      <dsp:spPr>
        <a:xfrm>
          <a:off x="1421578" y="2321191"/>
          <a:ext cx="1352830" cy="300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2. Sistema de Desarrollo Infantil Temprano -DIT- para la vivencia plena, alegre y creativa de la gestación y la primera infancia.</a:t>
          </a:r>
          <a:endParaRPr lang="es-MX" sz="1200" b="1" kern="1200" dirty="0"/>
        </a:p>
      </dsp:txBody>
      <dsp:txXfrm>
        <a:off x="1461201" y="2360814"/>
        <a:ext cx="1273584" cy="2930590"/>
      </dsp:txXfrm>
    </dsp:sp>
    <dsp:sp modelId="{4197BF81-479A-47B9-B843-9EA558AA9CD7}">
      <dsp:nvSpPr>
        <dsp:cNvPr id="0" name=""/>
        <dsp:cNvSpPr/>
      </dsp:nvSpPr>
      <dsp:spPr>
        <a:xfrm>
          <a:off x="2831227" y="2321191"/>
          <a:ext cx="1352830" cy="300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3.  Valoración de la función social de agentes institucionales involucrados en la atención del desarrollo infantil.</a:t>
          </a:r>
          <a:endParaRPr lang="es-MX" sz="1200" b="1" kern="1200" dirty="0"/>
        </a:p>
      </dsp:txBody>
      <dsp:txXfrm>
        <a:off x="2870850" y="2360814"/>
        <a:ext cx="1273584" cy="2930590"/>
      </dsp:txXfrm>
    </dsp:sp>
    <dsp:sp modelId="{D9AC18D8-AD1D-4B68-A3F8-324263A8EA68}">
      <dsp:nvSpPr>
        <dsp:cNvPr id="0" name=""/>
        <dsp:cNvSpPr/>
      </dsp:nvSpPr>
      <dsp:spPr>
        <a:xfrm>
          <a:off x="4240877" y="2321191"/>
          <a:ext cx="1352830" cy="300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4. Gestión de conocimiento transdisciplinario, intercultural e incluyente para el Desarrollo Infantil Temprano</a:t>
          </a:r>
          <a:endParaRPr lang="es-MX" sz="1200" b="1" kern="1200" dirty="0"/>
        </a:p>
      </dsp:txBody>
      <dsp:txXfrm>
        <a:off x="4280500" y="2360814"/>
        <a:ext cx="1273584" cy="2930590"/>
      </dsp:txXfrm>
    </dsp:sp>
    <dsp:sp modelId="{B783353C-EA5D-48D7-9FB2-8B07B5501ED2}">
      <dsp:nvSpPr>
        <dsp:cNvPr id="0" name=""/>
        <dsp:cNvSpPr/>
      </dsp:nvSpPr>
      <dsp:spPr>
        <a:xfrm>
          <a:off x="5650526" y="2321191"/>
          <a:ext cx="1352830" cy="300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5.  Configuración de la educación inicial desde la perspectiva de desarrollo infantil temprano</a:t>
          </a:r>
          <a:endParaRPr lang="es-MX" sz="1200" b="1" kern="1200" dirty="0"/>
        </a:p>
      </dsp:txBody>
      <dsp:txXfrm>
        <a:off x="5690149" y="2360814"/>
        <a:ext cx="1273584" cy="2930590"/>
      </dsp:txXfrm>
    </dsp:sp>
    <dsp:sp modelId="{0574A67C-5F75-4DBF-A52A-22E4173611E1}">
      <dsp:nvSpPr>
        <dsp:cNvPr id="0" name=""/>
        <dsp:cNvSpPr/>
      </dsp:nvSpPr>
      <dsp:spPr>
        <a:xfrm>
          <a:off x="7060176" y="2321191"/>
          <a:ext cx="1352830" cy="300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6.  Gestión de la Política Pública Departamental de Desarrollo Infantil Temprano</a:t>
          </a:r>
          <a:endParaRPr lang="es-MX" sz="1200" b="1" kern="1200" dirty="0"/>
        </a:p>
      </dsp:txBody>
      <dsp:txXfrm>
        <a:off x="7099799" y="2360814"/>
        <a:ext cx="1273584" cy="2930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23710-A033-4BC9-9AAE-376370D9AFF5}">
      <dsp:nvSpPr>
        <dsp:cNvPr id="0" name=""/>
        <dsp:cNvSpPr/>
      </dsp:nvSpPr>
      <dsp:spPr>
        <a:xfrm>
          <a:off x="591502" y="0"/>
          <a:ext cx="6703695" cy="40798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4EF6C-56C1-4285-92D5-98396FFFB1F0}">
      <dsp:nvSpPr>
        <dsp:cNvPr id="0" name=""/>
        <dsp:cNvSpPr/>
      </dsp:nvSpPr>
      <dsp:spPr>
        <a:xfrm>
          <a:off x="6122" y="1223962"/>
          <a:ext cx="2672928" cy="1631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Diseño</a:t>
          </a:r>
          <a:endParaRPr lang="es-CO" sz="2100" kern="1200" dirty="0"/>
        </a:p>
      </dsp:txBody>
      <dsp:txXfrm>
        <a:off x="85787" y="1303627"/>
        <a:ext cx="2513598" cy="1472620"/>
      </dsp:txXfrm>
    </dsp:sp>
    <dsp:sp modelId="{1FBF0F9D-9342-45F6-8BA4-CE26C9F52A23}">
      <dsp:nvSpPr>
        <dsp:cNvPr id="0" name=""/>
        <dsp:cNvSpPr/>
      </dsp:nvSpPr>
      <dsp:spPr>
        <a:xfrm>
          <a:off x="2797467" y="1223962"/>
          <a:ext cx="2598683" cy="163195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Caracterización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( Análisis de bases de datos secundarias) </a:t>
          </a:r>
          <a:endParaRPr lang="es-CO" sz="2100" kern="1200" dirty="0"/>
        </a:p>
      </dsp:txBody>
      <dsp:txXfrm>
        <a:off x="2877132" y="1303627"/>
        <a:ext cx="2439353" cy="1472620"/>
      </dsp:txXfrm>
    </dsp:sp>
    <dsp:sp modelId="{12302EB6-7FC5-45AF-A932-76C2B4097790}">
      <dsp:nvSpPr>
        <dsp:cNvPr id="0" name=""/>
        <dsp:cNvSpPr/>
      </dsp:nvSpPr>
      <dsp:spPr>
        <a:xfrm>
          <a:off x="5514567" y="1223962"/>
          <a:ext cx="2366010" cy="16319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Valoración del desarrollo Aplicación-resultados</a:t>
          </a:r>
          <a:endParaRPr lang="es-CO" sz="2100" kern="1200" dirty="0"/>
        </a:p>
      </dsp:txBody>
      <dsp:txXfrm>
        <a:off x="5594232" y="1303627"/>
        <a:ext cx="2206680" cy="147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30/10/17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9.xml"/><Relationship Id="rId3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2944599"/>
            <a:ext cx="7886700" cy="1582737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30204" pitchFamily="34" charset="0"/>
              </a:rPr>
              <a:t>I</a:t>
            </a:r>
            <a:r>
              <a:rPr lang="es-CO" sz="3200" b="1" dirty="0" smtClean="0">
                <a:solidFill>
                  <a:srgbClr val="000066"/>
                </a:solidFill>
                <a:latin typeface="Helvetica" panose="020B0604020202030204" pitchFamily="34" charset="0"/>
              </a:rPr>
              <a:t>mpactos </a:t>
            </a:r>
            <a:r>
              <a:rPr lang="es-CO" sz="3200" b="1" dirty="0">
                <a:solidFill>
                  <a:srgbClr val="000066"/>
                </a:solidFill>
                <a:latin typeface="Helvetica" panose="020B0604020202030204" pitchFamily="34" charset="0"/>
              </a:rPr>
              <a:t>Tempranos de una </a:t>
            </a:r>
            <a:r>
              <a:rPr lang="es-CO" sz="3200" b="1" dirty="0" smtClean="0">
                <a:solidFill>
                  <a:srgbClr val="000066"/>
                </a:solidFill>
                <a:latin typeface="Helvetica" panose="020B0604020202030204" pitchFamily="34" charset="0"/>
              </a:rPr>
              <a:t>Intervención </a:t>
            </a:r>
            <a:r>
              <a:rPr lang="es-CO" sz="3200" b="1" dirty="0">
                <a:solidFill>
                  <a:srgbClr val="000066"/>
                </a:solidFill>
                <a:latin typeface="Helvetica" panose="020B0604020202030204" pitchFamily="34" charset="0"/>
              </a:rPr>
              <a:t>en Primera Infancia: Buen Comienzo Antioquia</a:t>
            </a:r>
            <a:endParaRPr lang="es-CO" sz="3200" dirty="0"/>
          </a:p>
        </p:txBody>
      </p:sp>
      <p:sp>
        <p:nvSpPr>
          <p:cNvPr id="3" name="Subtítulo 4"/>
          <p:cNvSpPr txBox="1">
            <a:spLocks/>
          </p:cNvSpPr>
          <p:nvPr/>
        </p:nvSpPr>
        <p:spPr>
          <a:xfrm>
            <a:off x="914400" y="4644076"/>
            <a:ext cx="6858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800" smtClean="0">
                <a:solidFill>
                  <a:srgbClr val="000066"/>
                </a:solidFill>
                <a:latin typeface="Helvetica" panose="020B0604020202030204" pitchFamily="34" charset="0"/>
              </a:rPr>
              <a:t>Gustavo Canavire-Bacarreza</a:t>
            </a:r>
          </a:p>
          <a:p>
            <a:pPr marL="0" indent="0" algn="ctr">
              <a:buNone/>
            </a:pPr>
            <a:endParaRPr lang="es-CO" sz="1800" dirty="0" smtClean="0">
              <a:solidFill>
                <a:srgbClr val="000066"/>
              </a:solidFill>
              <a:latin typeface="Helvetica" panose="020B0604020202030204" pitchFamily="34" charset="0"/>
            </a:endParaRPr>
          </a:p>
          <a:p>
            <a:pPr marL="0" indent="0" algn="ctr">
              <a:buNone/>
            </a:pPr>
            <a:r>
              <a:rPr lang="es-CO" sz="1800" dirty="0" smtClean="0">
                <a:solidFill>
                  <a:srgbClr val="000066"/>
                </a:solidFill>
                <a:latin typeface="Helvetica" panose="020B0604020202030204" pitchFamily="34" charset="0"/>
              </a:rPr>
              <a:t>Escuela de Economía y Finanzas</a:t>
            </a:r>
          </a:p>
          <a:p>
            <a:pPr marL="0" indent="0" algn="ctr">
              <a:buNone/>
            </a:pPr>
            <a:r>
              <a:rPr lang="es-CO" sz="1800" dirty="0" smtClean="0">
                <a:solidFill>
                  <a:srgbClr val="000066"/>
                </a:solidFill>
                <a:latin typeface="Helvetica" panose="020B0604020202030204" pitchFamily="34" charset="0"/>
              </a:rPr>
              <a:t>Universidad EAFIT</a:t>
            </a:r>
            <a:br>
              <a:rPr lang="es-CO" sz="1800" dirty="0" smtClean="0">
                <a:solidFill>
                  <a:srgbClr val="000066"/>
                </a:solidFill>
                <a:latin typeface="Helvetica" panose="020B0604020202030204" pitchFamily="34" charset="0"/>
              </a:rPr>
            </a:br>
            <a:r>
              <a:rPr lang="es-CO" sz="1800" dirty="0" smtClean="0">
                <a:solidFill>
                  <a:srgbClr val="000066"/>
                </a:solidFill>
                <a:latin typeface="Helvetica" panose="020B0604020202030204" pitchFamily="34" charset="0"/>
              </a:rPr>
              <a:t>2017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3811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Char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96141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3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5"/>
          <p:cNvGraphicFramePr/>
          <p:nvPr>
            <p:extLst>
              <p:ext uri="{D42A27DB-BD31-4B8C-83A1-F6EECF244321}">
                <p14:modId xmlns:p14="http://schemas.microsoft.com/office/powerpoint/2010/main" val="677186816"/>
              </p:ext>
            </p:extLst>
          </p:nvPr>
        </p:nvGraphicFramePr>
        <p:xfrm>
          <a:off x="337266" y="1816002"/>
          <a:ext cx="8178084" cy="226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4"/>
          <p:cNvGraphicFramePr/>
          <p:nvPr>
            <p:extLst>
              <p:ext uri="{D42A27DB-BD31-4B8C-83A1-F6EECF244321}">
                <p14:modId xmlns:p14="http://schemas.microsoft.com/office/powerpoint/2010/main" val="3328637513"/>
              </p:ext>
            </p:extLst>
          </p:nvPr>
        </p:nvGraphicFramePr>
        <p:xfrm>
          <a:off x="476518" y="4082123"/>
          <a:ext cx="8190963" cy="246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4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16924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6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38264"/>
            <a:ext cx="7886700" cy="69215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920109"/>
            <a:ext cx="7886700" cy="3297811"/>
          </a:xfrm>
        </p:spPr>
        <p:txBody>
          <a:bodyPr>
            <a:normAutofit/>
          </a:bodyPr>
          <a:lstStyle/>
          <a:p>
            <a:pPr marL="228600" lvl="1" algn="just">
              <a:spcBef>
                <a:spcPts val="1000"/>
              </a:spcBef>
            </a:pP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Pudo observarse que el Magdalena Medio, Nordeste, Norte, Oriente y Suroeste, tienen una cobertura del 49%, sin embargo en todas las regiones se evidencia la necesidad de una ampliación del servicio.</a:t>
            </a:r>
          </a:p>
          <a:p>
            <a:pPr algn="just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8589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grpSp>
        <p:nvGrpSpPr>
          <p:cNvPr id="4" name="Group 5"/>
          <p:cNvGrpSpPr/>
          <p:nvPr/>
        </p:nvGrpSpPr>
        <p:grpSpPr>
          <a:xfrm>
            <a:off x="862298" y="1985314"/>
            <a:ext cx="7463081" cy="4499707"/>
            <a:chOff x="-2307" y="-82718"/>
            <a:chExt cx="9144001" cy="8255168"/>
          </a:xfrm>
        </p:grpSpPr>
        <p:graphicFrame>
          <p:nvGraphicFramePr>
            <p:cNvPr id="5" name="Chart 6"/>
            <p:cNvGraphicFramePr/>
            <p:nvPr>
              <p:extLst/>
            </p:nvPr>
          </p:nvGraphicFramePr>
          <p:xfrm>
            <a:off x="-2307" y="-82718"/>
            <a:ext cx="4572001" cy="274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7"/>
            <p:cNvGraphicFramePr/>
            <p:nvPr/>
          </p:nvGraphicFramePr>
          <p:xfrm>
            <a:off x="453390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8"/>
            <p:cNvGraphicFramePr/>
            <p:nvPr>
              <p:extLst/>
            </p:nvPr>
          </p:nvGraphicFramePr>
          <p:xfrm>
            <a:off x="4569694" y="2922671"/>
            <a:ext cx="4572000" cy="274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9"/>
            <p:cNvGraphicFramePr/>
            <p:nvPr/>
          </p:nvGraphicFramePr>
          <p:xfrm>
            <a:off x="2457450" y="542925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10"/>
            <p:cNvGraphicFramePr/>
            <p:nvPr>
              <p:extLst/>
            </p:nvPr>
          </p:nvGraphicFramePr>
          <p:xfrm>
            <a:off x="-2306" y="2461247"/>
            <a:ext cx="4572000" cy="274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855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Char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824915"/>
              </p:ext>
            </p:extLst>
          </p:nvPr>
        </p:nvGraphicFramePr>
        <p:xfrm>
          <a:off x="628650" y="1949323"/>
          <a:ext cx="7886700" cy="429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4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208932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903291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2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12112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2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ES" sz="3200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</a:p>
        </p:txBody>
      </p:sp>
      <p:graphicFrame>
        <p:nvGraphicFramePr>
          <p:cNvPr id="6" name="Chart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2272950"/>
              </p:ext>
            </p:extLst>
          </p:nvPr>
        </p:nvGraphicFramePr>
        <p:xfrm>
          <a:off x="192505" y="1825625"/>
          <a:ext cx="432234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9291252"/>
              </p:ext>
            </p:extLst>
          </p:nvPr>
        </p:nvGraphicFramePr>
        <p:xfrm>
          <a:off x="4629150" y="1825625"/>
          <a:ext cx="45148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53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25974" y="2849790"/>
            <a:ext cx="691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66"/>
                </a:solidFill>
                <a:latin typeface="Helvetica" panose="020B0604020202030204" pitchFamily="34" charset="0"/>
              </a:rPr>
              <a:t>Contexto</a:t>
            </a:r>
            <a:endParaRPr lang="es-ES" sz="3200" b="1" dirty="0">
              <a:solidFill>
                <a:srgbClr val="000066"/>
              </a:solidFill>
              <a:latin typeface="Helvetica" panose="020B0604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61622" t="12594" r="12920" b="17517"/>
          <a:stretch/>
        </p:blipFill>
        <p:spPr>
          <a:xfrm>
            <a:off x="5689575" y="1323819"/>
            <a:ext cx="2356182" cy="3636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CO" sz="24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Análisis de entidades prestadoras de servicios de Educación Inicial</a:t>
            </a:r>
            <a:endParaRPr lang="es-ES" sz="24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 rot="16200000">
            <a:off x="-3032016" y="3971254"/>
            <a:ext cx="732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66"/>
                </a:solidFill>
              </a:rPr>
              <a:t>Modalidades de atención por Área</a:t>
            </a:r>
            <a:endParaRPr lang="es-CO" sz="2400" b="1" dirty="0">
              <a:solidFill>
                <a:srgbClr val="000066"/>
              </a:solidFill>
            </a:endParaRPr>
          </a:p>
        </p:txBody>
      </p:sp>
      <p:pic>
        <p:nvPicPr>
          <p:cNvPr id="7" name="Imagen 27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495" y="1878614"/>
            <a:ext cx="6957010" cy="46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628650" y="1253444"/>
            <a:ext cx="6441776" cy="544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Análisis de los proveedores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287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962" y="2011363"/>
            <a:ext cx="6781049" cy="434131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 rot="16200000">
            <a:off x="-2935561" y="3951186"/>
            <a:ext cx="861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Tipo de atención</a:t>
            </a:r>
            <a:endParaRPr lang="es-CO" sz="24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500"/>
              </a:lnSpc>
            </a:pPr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2.3. Diseño de la línea de base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628650" y="2716834"/>
            <a:ext cx="78867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evaluación se centra en el desarrollo de los niños y las madres mediante la aplicación de instrumentos estándares como son el ASQ3 y el ASQ SE. 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estrategia Buen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Comienzo Antioquia fue aplicado de manera inicial en el año 2013 en todo el departamento (64 municipios); sin embargo, a partir del año 2014, se inicia un nuevo tipo de atención a través de mejoras institucionales en 5 municipios específicos: Arboletes, Dabeiba, Sonsón, </a:t>
            </a:r>
            <a:r>
              <a:rPr lang="es-CO" sz="1800" dirty="0" err="1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Tarazá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Vegachí. </a:t>
            </a:r>
            <a:endParaRPr lang="es-CO" sz="1800" dirty="0" smtClean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2800">
                <a:latin typeface="+mj-lt"/>
              </a:defRPr>
            </a:lvl1pPr>
          </a:lstStyle>
          <a:p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Debido a que la selección de beneficiarios del programa no fue realizada de manera aleatoria, la metodología óptima para evaluar la estrategia BCA en los municipios piloto fue cuasi-experimental. Además, las estimaciones fueron realizadas tanto para municipios en los que si aplica el programa BCA pero que no son parte de los cinco municipios piloto (Caucasia y Necoclí), como para los municipios del piloto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500"/>
              </a:lnSpc>
            </a:pPr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Diseño de la línea de base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628650" y="2351074"/>
            <a:ext cx="7886700" cy="209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lograr que los grupos de tratamiento y de control sean similares bajo el método cuasi-experimental, se llevaron a cabo ajustes que permitieron comparar únicamente individuos similares en sus variables de caracterización (</a:t>
            </a:r>
            <a:r>
              <a:rPr lang="es-CO" sz="1800" dirty="0" err="1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covariates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 </a:t>
            </a:r>
          </a:p>
          <a:p>
            <a:pPr algn="just"/>
            <a:endParaRPr lang="es-CO" sz="1800" dirty="0" smtClean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utilizar estos controles se corrige cualquier diferencia entre los grupos de tratamiento y de control.</a:t>
            </a:r>
          </a:p>
        </p:txBody>
      </p:sp>
    </p:spTree>
    <p:extLst>
      <p:ext uri="{BB962C8B-B14F-4D97-AF65-F5344CB8AC3E}">
        <p14:creationId xmlns:p14="http://schemas.microsoft.com/office/powerpoint/2010/main" val="41126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628650" y="2362431"/>
            <a:ext cx="7886700" cy="23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Utilizando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estrategia de selección muestral aleatoria estratificada,  se seleccionaron por sorteo, de las bases de datos a nivel departamental, 2512  familias del departamento de Antioquia, de las cuales 1032 tienen niños participando en el programa Buen Comienzo y 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1480 que no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participan d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programa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800" dirty="0" smtClean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selección se realizó en siete municipios del departamento: Arboletes, Caucasia, Dabeiba, Necoclí, Vegachí, Sonsón y Tarazá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" name="4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500"/>
              </a:lnSpc>
            </a:pPr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Diseño de la línea de base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Fuentes secundarias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9100"/>
            <a:ext cx="7886700" cy="46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959" y="2942103"/>
            <a:ext cx="8478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Metodología</a:t>
            </a:r>
            <a:endParaRPr lang="es-CO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s-CO" sz="3200" b="1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efectos tempranos de la estrategia BCA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628650" y="1985314"/>
            <a:ext cx="7886700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342900" indent="-342900" algn="just"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marL="800100" lvl="1" indent="-342900" algn="just">
              <a:buFont typeface="Arial" panose="020B0604020202020204" pitchFamily="34" charset="0"/>
              <a:buChar char="•"/>
              <a:defRPr sz="2800">
                <a:latin typeface="+mj-lt"/>
              </a:defRPr>
            </a:lvl2pPr>
          </a:lstStyle>
          <a:p>
            <a:pPr algn="l"/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Aprovechando el levantamiento de información  sobre un programa que ya venía siendo ejecutado se realizaron ejercicios de evaluación temprana del programa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Examinar el impacto en el desarrollo psicomotriz, a partir del tratamiento dado por parte de la estrategia BCA en los niños y niñas tratados en los 7 municipios de interés, en comparación con los niños no tratados. </a:t>
            </a:r>
          </a:p>
          <a:p>
            <a:pPr algn="l"/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esto nos basamos en la batería de instrumentos de valoración del desarrollo ASQ3.</a:t>
            </a:r>
          </a:p>
          <a:p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medición del desarrollo socioemocional se hizo mediante la aplicación de los instrumentos ASQ:SE los cuales buscan medir comportamientos del niño y la 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niña</a:t>
            </a: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Medición de peso y parto prematuro a través de registros de salud</a:t>
            </a: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problema de sesgo de selección: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BCA no tiene una asignación aleatoria de la participación</a:t>
            </a:r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Bajo aleatoriedad, las variables determinantes de la participación distribuyen similar entre tratados y no tratados.</a:t>
            </a:r>
          </a:p>
          <a:p>
            <a:endParaRPr lang="es-CO" sz="1800" dirty="0" smtClean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8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Bajo 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aleatoriedad los individuos difieren sistemáticamente.</a:t>
            </a:r>
          </a:p>
        </p:txBody>
      </p:sp>
    </p:spTree>
    <p:extLst>
      <p:ext uri="{BB962C8B-B14F-4D97-AF65-F5344CB8AC3E}">
        <p14:creationId xmlns:p14="http://schemas.microsoft.com/office/powerpoint/2010/main" val="24554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2580" y="1763599"/>
            <a:ext cx="7874844" cy="3599057"/>
            <a:chOff x="214" y="1131"/>
            <a:chExt cx="5489" cy="279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14" y="1510"/>
              <a:ext cx="5489" cy="24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22" y="2201"/>
              <a:ext cx="104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b="1" dirty="0">
                  <a:solidFill>
                    <a:srgbClr val="000066"/>
                  </a:solidFill>
                  <a:latin typeface="Helvetica" panose="020B0604020202030204" pitchFamily="34" charset="0"/>
                  <a:cs typeface="+mn-cs"/>
                </a:rPr>
                <a:t>Gestación</a:t>
              </a:r>
              <a:endParaRPr lang="es-ES" b="1" dirty="0">
                <a:solidFill>
                  <a:srgbClr val="000066"/>
                </a:solidFill>
                <a:latin typeface="Helvetica" panose="020B0604020202030204" pitchFamily="34" charset="0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374" y="2184"/>
              <a:ext cx="9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b="1" dirty="0">
                  <a:solidFill>
                    <a:srgbClr val="000066"/>
                  </a:solidFill>
                  <a:latin typeface="Helvetica" panose="020B0604020202030204" pitchFamily="34" charset="0"/>
                  <a:cs typeface="+mn-cs"/>
                </a:rPr>
                <a:t>5 años</a:t>
              </a:r>
              <a:endParaRPr lang="es-ES" b="1" dirty="0">
                <a:solidFill>
                  <a:srgbClr val="000066"/>
                </a:solidFill>
                <a:latin typeface="Helvetica" panose="020B0604020202030204" pitchFamily="34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84" y="1131"/>
              <a:ext cx="5071" cy="3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chemeClr val="bg1"/>
                  </a:solidFill>
                  <a:latin typeface="Helvetica" panose="020B0604020202030204" pitchFamily="34" charset="0"/>
                </a:rPr>
                <a:t>PROPÓSITO BUEN COMIENZO ANTIOQUIA</a:t>
              </a:r>
              <a:endParaRPr lang="es-ES" b="1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707" y="2085"/>
              <a:ext cx="4536" cy="1769"/>
            </a:xfrm>
            <a:prstGeom prst="upArrowCallout">
              <a:avLst>
                <a:gd name="adj1" fmla="val 64104"/>
                <a:gd name="adj2" fmla="val 64104"/>
                <a:gd name="adj3" fmla="val 16667"/>
                <a:gd name="adj4" fmla="val 6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chemeClr val="bg1"/>
                  </a:solidFill>
                  <a:latin typeface="Helvetica" panose="020B0604020202030204" pitchFamily="34" charset="0"/>
                </a:rPr>
                <a:t>Niños y niñas con </a:t>
              </a:r>
              <a:r>
                <a:rPr lang="es-CO" dirty="0" smtClean="0">
                  <a:solidFill>
                    <a:schemeClr val="bg1"/>
                  </a:solidFill>
                  <a:latin typeface="Helvetica" panose="020B0604020202030204" pitchFamily="34" charset="0"/>
                </a:rPr>
                <a:t>cuidado </a:t>
              </a:r>
              <a:r>
                <a:rPr lang="es-CO" dirty="0">
                  <a:solidFill>
                    <a:schemeClr val="bg1"/>
                  </a:solidFill>
                  <a:latin typeface="Helvetica" panose="020B0604020202030204" pitchFamily="34" charset="0"/>
                </a:rPr>
                <a:t>suficiente en sus potencialidades y en el gozo efectivo de derechos en la gestación  y primeros 6 años de vida, para un desarrollo humano integral del Departamento de Antioquia</a:t>
              </a:r>
              <a:endParaRPr lang="es-MX" dirty="0">
                <a:solidFill>
                  <a:schemeClr val="bg1"/>
                </a:solidFill>
                <a:latin typeface="Helvetica" panose="020B0604020202030204" pitchFamily="34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12" y="1705"/>
              <a:ext cx="4990" cy="92"/>
              <a:chOff x="612" y="1706"/>
              <a:chExt cx="4854" cy="90"/>
            </a:xfrm>
          </p:grpSpPr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18" y="1750"/>
                <a:ext cx="4848" cy="2"/>
              </a:xfrm>
              <a:prstGeom prst="line">
                <a:avLst/>
              </a:prstGeom>
              <a:ln>
                <a:headEnd/>
                <a:tailEnd type="arrow" w="med" len="med"/>
              </a:ln>
              <a:ex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074" y="1706"/>
                <a:ext cx="105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537" y="1707"/>
                <a:ext cx="107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091" y="1706"/>
                <a:ext cx="106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664" y="1706"/>
                <a:ext cx="106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3876" y="1706"/>
                <a:ext cx="107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3317" y="1706"/>
                <a:ext cx="107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4435" y="1706"/>
                <a:ext cx="107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612" y="1706"/>
                <a:ext cx="105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4967" y="1706"/>
                <a:ext cx="107" cy="89"/>
              </a:xfrm>
              <a:prstGeom prst="ellipse">
                <a:avLst/>
              </a:prstGeom>
              <a:solidFill>
                <a:srgbClr val="FF3101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problema de sesgo de selección</a:t>
            </a:r>
            <a:r>
              <a:rPr lang="es-CO" dirty="0" smtClean="0"/>
              <a:t>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CO" sz="1800" dirty="0">
                    <a:solidFill>
                      <a:srgbClr val="00006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Bajo un experimento aleatorio el efecto del tratamiento sería: </a:t>
                </a:r>
              </a:p>
              <a:p>
                <a:pPr marL="0" indent="0" algn="ctr">
                  <a:buNone/>
                </a:pPr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CO" sz="180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𝐴𝑇𝐸</m:t>
                    </m:r>
                    <m:r>
                      <a:rPr lang="es-CO" sz="180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</m:t>
                    </m:r>
                    <m:r>
                      <a:rPr lang="es-CO" sz="180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s-CO" sz="1800" i="1">
                            <a:solidFill>
                              <a:srgbClr val="000066"/>
                            </a:solidFill>
                            <a:latin typeface="Cambria Math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sz="1800" i="1">
                                <a:solidFill>
                                  <a:srgbClr val="000066"/>
                                </a:solidFill>
                                <a:latin typeface="Cambria Math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CO" sz="180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CO" sz="180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s-CO" sz="180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−</m:t>
                    </m:r>
                    <m:r>
                      <a:rPr lang="es-CO" sz="180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𝐸</m:t>
                    </m:r>
                    <m:r>
                      <a:rPr lang="es-CO" sz="180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s-CO" sz="1800" i="1">
                            <a:solidFill>
                              <a:srgbClr val="000066"/>
                            </a:solidFill>
                            <a:latin typeface="Cambria Math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s-CO" sz="180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s-CO" sz="180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CO" sz="1800" dirty="0">
                    <a:solidFill>
                      <a:srgbClr val="00006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r>
                  <a:rPr lang="es-CO" sz="1800" dirty="0">
                    <a:solidFill>
                      <a:srgbClr val="00006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Sin aleatorización el resultado dependerá de factores que afecten la probabilidad de participación y el resultado final del programa. </a:t>
                </a:r>
              </a:p>
              <a:p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𝐴𝑇𝐸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𝐸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s-CO" sz="1800" i="1">
                              <a:solidFill>
                                <a:srgbClr val="000066"/>
                              </a:solidFill>
                              <a:latin typeface="Cambria Math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>
                              <a:solidFill>
                                <a:srgbClr val="000066"/>
                              </a:solidFill>
                              <a:latin typeface="Cambria Math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|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s-CO" sz="1800" i="1">
                              <a:solidFill>
                                <a:srgbClr val="000066"/>
                              </a:solidFill>
                              <a:latin typeface="Cambria Math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𝐴𝑇𝑇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𝐸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s-CO" sz="1800" i="1">
                              <a:solidFill>
                                <a:srgbClr val="000066"/>
                              </a:solidFill>
                              <a:latin typeface="Cambria Math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>
                              <a:solidFill>
                                <a:srgbClr val="000066"/>
                              </a:solidFill>
                              <a:latin typeface="Cambria Math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|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s-CO" sz="1800" i="1">
                              <a:solidFill>
                                <a:srgbClr val="000066"/>
                              </a:solidFill>
                              <a:latin typeface="Cambria Math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s-CO" sz="180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, 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𝑇</m:t>
                      </m:r>
                      <m:r>
                        <a:rPr lang="es-CO" sz="180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=1)</m:t>
                      </m:r>
                    </m:oMath>
                  </m:oMathPara>
                </a14:m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endParaRPr lang="es-CO" sz="1800" dirty="0">
                  <a:solidFill>
                    <a:srgbClr val="000066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149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problema de sesgo de selección: Soluciones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Comparar gemelos.</a:t>
            </a:r>
          </a:p>
          <a:p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Comparar personas iguales en características que puedan determinar su participación. </a:t>
            </a:r>
          </a:p>
          <a:p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Comparar personas con probabilidades de participación en el programa similares. (Propuesta por </a:t>
            </a:r>
            <a:r>
              <a:rPr lang="es-CO" sz="1800" dirty="0" err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Rosenbaum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(1983)).</a:t>
            </a:r>
          </a:p>
        </p:txBody>
      </p:sp>
    </p:spTree>
    <p:extLst>
      <p:ext uri="{BB962C8B-B14F-4D97-AF65-F5344CB8AC3E}">
        <p14:creationId xmlns:p14="http://schemas.microsoft.com/office/powerpoint/2010/main" val="41298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¿Por qué usar un GMM?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usar la Probabilidad de participación (</a:t>
            </a:r>
            <a:r>
              <a:rPr lang="es-CO" sz="1800" dirty="0" err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Propensity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score) se debe hacer una estimación en dos etapas:</a:t>
            </a:r>
          </a:p>
          <a:p>
            <a:pPr marL="0" indent="0">
              <a:buNone/>
            </a:pP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Estimación del </a:t>
            </a:r>
            <a:r>
              <a:rPr lang="es-CO" sz="1800" dirty="0" err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propensity</a:t>
            </a: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score.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Estimación de los efectos del tratamiento.</a:t>
            </a:r>
          </a:p>
          <a:p>
            <a:pPr marL="514350" indent="-514350">
              <a:buFont typeface="+mj-lt"/>
              <a:buAutoNum type="arabicPeriod"/>
            </a:pP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estimación en dos etapas genera ineficiencia. </a:t>
            </a:r>
          </a:p>
          <a:p>
            <a:pPr marL="0" indent="0">
              <a:buNone/>
            </a:pPr>
            <a:r>
              <a:rPr lang="es-CO" sz="1800" b="1" i="1" dirty="0">
                <a:solidFill>
                  <a:schemeClr val="accent1">
                    <a:lumMod val="75000"/>
                  </a:schemeClr>
                </a:solidFill>
              </a:rPr>
              <a:t>El GMM transforma la estimación en dos etapas en un proceso de una sola etapa resolviendo las ineficiencias</a:t>
            </a:r>
          </a:p>
          <a:p>
            <a:pPr marL="0" indent="0">
              <a:buNone/>
            </a:pPr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Primera condición de momentos=Estimación de la probabilidad de participación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2941647" y="2494370"/>
                <a:ext cx="3260689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O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O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𝝠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CO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647" y="2494370"/>
                <a:ext cx="3260689" cy="871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/>
              <p:cNvSpPr txBox="1"/>
              <p:nvPr/>
            </p:nvSpPr>
            <p:spPr>
              <a:xfrm>
                <a:off x="1936235" y="3617743"/>
                <a:ext cx="5271515" cy="8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s-CO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s-CO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s-CO" b="0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s-CO" b="0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O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𝞗</m:t>
                              </m:r>
                              <m:d>
                                <m:dPr>
                                  <m:ctrlPr>
                                    <a:rPr lang="es-CO" b="0" i="1" smtClean="0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num>
                            <m:den>
                              <m:r>
                                <a:rPr lang="es-CO" i="1">
                                  <a:latin typeface="Cambria Math"/>
                                  <a:ea typeface="Cambria Math"/>
                                </a:rPr>
                                <m:t>𝞗</m:t>
                              </m:r>
                              <m:d>
                                <m:dPr>
                                  <m:ctrlPr>
                                    <a:rPr lang="es-CO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CO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{1−</m:t>
                              </m:r>
                              <m:r>
                                <a:rPr lang="es-CO" i="1">
                                  <a:latin typeface="Cambria Math"/>
                                  <a:ea typeface="Cambria Math"/>
                                </a:rPr>
                                <m:t>𝞗</m:t>
                              </m:r>
                              <m:d>
                                <m:dPr>
                                  <m:ctrlPr>
                                    <a:rPr lang="es-CO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CO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s-CO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den>
                          </m:f>
                          <m:sSub>
                            <m:sSubPr>
                              <m:ctrlPr>
                                <a:rPr lang="es-CO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CO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35" y="3617743"/>
                <a:ext cx="5271515" cy="871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/>
              <p:cNvSpPr txBox="1"/>
              <p:nvPr/>
            </p:nvSpPr>
            <p:spPr>
              <a:xfrm>
                <a:off x="3186423" y="4874440"/>
                <a:ext cx="2771141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s-CO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O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O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()</m:t>
                              </m:r>
                            </m:num>
                            <m:den>
                              <m:r>
                                <a:rPr lang="es-C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s-CO" i="1">
                                  <a:latin typeface="Cambria Math"/>
                                </a:rPr>
                                <m:t>()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s-CO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s-CO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423" y="4874440"/>
                <a:ext cx="2771141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Segunda condición de momentos: Estimación de los efectos del tratamiento.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1949865" y="2536425"/>
                <a:ext cx="5244269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/>
                        </a:rPr>
                        <m:t>𝐴𝑇𝐸</m:t>
                      </m:r>
                      <m:r>
                        <a:rPr lang="es-CO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CO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CO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)(1−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CO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s-CO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CO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65" y="2536425"/>
                <a:ext cx="5244269" cy="871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/>
              <p:cNvSpPr txBox="1"/>
              <p:nvPr/>
            </p:nvSpPr>
            <p:spPr>
              <a:xfrm>
                <a:off x="926431" y="3958800"/>
                <a:ext cx="7291136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/>
                        </a:rPr>
                        <m:t>𝐴𝑇𝐸</m:t>
                      </m:r>
                      <m:r>
                        <a:rPr lang="es-CO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CO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O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CO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</m:acc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)(1−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s-CO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s-CO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O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O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CO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s-CO" b="0" i="1" smtClean="0"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CO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acc>
                          <m:r>
                            <a:rPr lang="es-CO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s-CO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O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s-CO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O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O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CO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1" y="3958800"/>
                <a:ext cx="7291136" cy="871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6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Resultados: Cumplimiento del balance</a:t>
            </a:r>
            <a:endParaRPr lang="es-CO" dirty="0"/>
          </a:p>
        </p:txBody>
      </p:sp>
      <p:pic>
        <p:nvPicPr>
          <p:cNvPr id="4" name="Picture 2" descr="C:\Users\danifranmon\Desktop\Trabajo\balance_tesi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3" y="1689100"/>
            <a:ext cx="6207934" cy="45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87812"/>
              </p:ext>
            </p:extLst>
          </p:nvPr>
        </p:nvGraphicFramePr>
        <p:xfrm>
          <a:off x="523547" y="1893361"/>
          <a:ext cx="8096906" cy="4632110"/>
        </p:xfrm>
        <a:graphic>
          <a:graphicData uri="http://schemas.openxmlformats.org/drawingml/2006/table">
            <a:tbl>
              <a:tblPr firstRow="1" firstCol="1" bandRow="1"/>
              <a:tblGrid>
                <a:gridCol w="5539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8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8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9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 de resultado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Efecto del tratamiento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Error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8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Estándar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i="1" spc="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Rango de valores para cada Área entre 0 y 60</a:t>
                      </a:r>
                      <a:r>
                        <a:rPr lang="es-CO" sz="1800" spc="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800" spc="9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</a:t>
                      </a: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Comunicativa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1.233.161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(.7795655)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</a:t>
                      </a: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Motriz Gruesa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.1813472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(.6527516)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</a:t>
                      </a:r>
                      <a:r>
                        <a:rPr lang="es-CO" sz="1600" b="1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Socio individual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1.150259*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(.684267)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i="1" spc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Niveles </a:t>
                      </a:r>
                      <a:r>
                        <a:rPr lang="es-CO" sz="1600" i="1" spc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Riesgo=1, Bajo Riesgo=2, Acorde a las Expectativas=3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800" spc="9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60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000" b="1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</a:t>
                      </a:r>
                      <a:r>
                        <a:rPr lang="es-CO" sz="1600" b="1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Comunicativa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.0746114**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(.0319804)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</a:t>
                      </a: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Motriz Gruesa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.0186528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(.0416118)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 </a:t>
                      </a: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 Socio individual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.0497409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(.0317777)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 indent="558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Socioemocional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.4142</a:t>
                      </a:r>
                      <a:endParaRPr lang="es-CO" sz="1800" spc="9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spc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(1.037)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spc="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***Significancia estadística al 1%, ** al 5% y * al 10%.</a:t>
                      </a:r>
                      <a:endParaRPr lang="es-CO" sz="1800" spc="9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800" spc="9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800" spc="9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3 Rectángulo"/>
          <p:cNvSpPr>
            <a:spLocks noGrp="1"/>
          </p:cNvSpPr>
          <p:nvPr>
            <p:ph type="title"/>
          </p:nvPr>
        </p:nvSpPr>
        <p:spPr>
          <a:xfrm>
            <a:off x="628650" y="1045074"/>
            <a:ext cx="7886700" cy="69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efectos tempranos de la estrategia BCA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efectos tempranos de la estrategia BCA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628650" y="2309510"/>
            <a:ext cx="78867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800" dirty="0" smtClean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las variables antropométricas de niños recién nacidos y madres beneficiarias.</a:t>
            </a:r>
            <a:endParaRPr lang="es-CO" sz="2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24250" y="2548075"/>
            <a:ext cx="849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80% </a:t>
            </a: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intelecto, la personalidad y las habilidades sociales </a:t>
            </a:r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desarrollan en los primeros cinco años de vida. (Ver </a:t>
            </a:r>
            <a:r>
              <a:rPr lang="es-CO" dirty="0" err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Shonkoff</a:t>
            </a: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</a:t>
            </a:r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Phillips, 2000)</a:t>
            </a:r>
            <a:endParaRPr lang="es-CO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39" y="3584845"/>
            <a:ext cx="7284011" cy="280889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5400000">
            <a:off x="2709766" y="1885675"/>
            <a:ext cx="973184" cy="3930039"/>
          </a:xfrm>
          <a:prstGeom prst="leftBrac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xfrm>
            <a:off x="628650" y="1072437"/>
            <a:ext cx="788670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CO" sz="3200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Buen Comienzo Antioquia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760" y="2261164"/>
            <a:ext cx="820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BCA provee un </a:t>
            </a:r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complemento nutricional </a:t>
            </a: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madres gestantes que representa el 20% de las necesidades nutricionales</a:t>
            </a:r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Probablemente, la faceta más innovadora del programa es el apoyo pedagógico para las familias.</a:t>
            </a:r>
          </a:p>
        </p:txBody>
      </p:sp>
    </p:spTree>
    <p:extLst>
      <p:ext uri="{BB962C8B-B14F-4D97-AF65-F5344CB8AC3E}">
        <p14:creationId xmlns:p14="http://schemas.microsoft.com/office/powerpoint/2010/main" val="35012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59098240"/>
              </p:ext>
            </p:extLst>
          </p:nvPr>
        </p:nvGraphicFramePr>
        <p:xfrm>
          <a:off x="353242" y="1008618"/>
          <a:ext cx="8424936" cy="533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se evaluó?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n 2"/>
          <p:cNvSpPr/>
          <p:nvPr/>
        </p:nvSpPr>
        <p:spPr>
          <a:xfrm>
            <a:off x="916526" y="2054612"/>
            <a:ext cx="1757491" cy="374441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19"/>
          <p:cNvSpPr txBox="1"/>
          <p:nvPr/>
        </p:nvSpPr>
        <p:spPr>
          <a:xfrm>
            <a:off x="939753" y="3265100"/>
            <a:ext cx="1711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Nutrición, educación, salud, protección acompañamiento biopsicosocial </a:t>
            </a:r>
            <a:endParaRPr lang="es-CO" sz="1600" b="1" dirty="0"/>
          </a:p>
        </p:txBody>
      </p:sp>
      <p:cxnSp>
        <p:nvCxnSpPr>
          <p:cNvPr id="7" name="Straight Arrow Connector 4"/>
          <p:cNvCxnSpPr/>
          <p:nvPr/>
        </p:nvCxnSpPr>
        <p:spPr>
          <a:xfrm>
            <a:off x="3140604" y="3967438"/>
            <a:ext cx="841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9" t="-284" r="29003" b="284"/>
          <a:stretch/>
        </p:blipFill>
        <p:spPr>
          <a:xfrm>
            <a:off x="4157517" y="1979888"/>
            <a:ext cx="1786043" cy="3975100"/>
          </a:xfrm>
          <a:prstGeom prst="rect">
            <a:avLst/>
          </a:prstGeom>
        </p:spPr>
      </p:pic>
      <p:cxnSp>
        <p:nvCxnSpPr>
          <p:cNvPr id="9" name="Straight Arrow Connector 4"/>
          <p:cNvCxnSpPr/>
          <p:nvPr/>
        </p:nvCxnSpPr>
        <p:spPr>
          <a:xfrm>
            <a:off x="6239122" y="4052890"/>
            <a:ext cx="9821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17" y="3528921"/>
            <a:ext cx="794714" cy="10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¿Cómo se evaluó?</a:t>
            </a:r>
            <a:endParaRPr lang="es-ES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54679" y="2928117"/>
            <a:ext cx="8234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Comparar el efecto </a:t>
            </a:r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 estrategia </a:t>
            </a: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 un niño participante estrato 1, cuyos padres no tienen ningún nivel de educación y un niño no participante clasificado en estrato 4 y cuyos padres cuentan con estudios universitarios, es como comparar peras con manzanas. Para corregir este problema, se hace uso de las técnicas de </a:t>
            </a:r>
            <a:r>
              <a:rPr lang="es-CO" dirty="0" err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matching</a:t>
            </a: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Resultados: Efectos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248999" y="1689100"/>
            <a:ext cx="864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 variables de análisis fueron el bajo peso al nacer; definido como un peso menor a 2500 </a:t>
            </a:r>
            <a:r>
              <a:rPr lang="es-CO" dirty="0" err="1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grs</a:t>
            </a:r>
            <a:r>
              <a:rPr lang="es-CO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y el nacimiento prematuro definido como un parto previo a 36 semanas de gestación</a:t>
            </a:r>
            <a:r>
              <a:rPr lang="es-CO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CO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1584"/>
              </p:ext>
            </p:extLst>
          </p:nvPr>
        </p:nvGraphicFramePr>
        <p:xfrm>
          <a:off x="628650" y="2705609"/>
          <a:ext cx="78867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Modelo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Variable de Resultado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ATE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ATT</a:t>
                      </a:r>
                      <a:endParaRPr lang="es-CO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Probit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Bajo peso</a:t>
                      </a:r>
                    </a:p>
                    <a:p>
                      <a:pPr algn="ctr"/>
                      <a:r>
                        <a:rPr lang="es-CO" dirty="0" smtClean="0"/>
                        <a:t>Nacimiento prematuro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0.0491372</a:t>
                      </a:r>
                    </a:p>
                    <a:p>
                      <a:pPr algn="ctr"/>
                      <a:r>
                        <a:rPr lang="es-CO" dirty="0" smtClean="0"/>
                        <a:t>-0.0368699***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7.37e-07</a:t>
                      </a:r>
                    </a:p>
                    <a:p>
                      <a:pPr algn="ctr"/>
                      <a:r>
                        <a:rPr lang="es-CO" dirty="0" smtClean="0"/>
                        <a:t>-0.0359917***</a:t>
                      </a:r>
                      <a:endParaRPr lang="es-CO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Logit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Bajo peso</a:t>
                      </a:r>
                    </a:p>
                    <a:p>
                      <a:pPr algn="ctr"/>
                      <a:r>
                        <a:rPr lang="es-CO" dirty="0" smtClean="0"/>
                        <a:t>Nacimiento prematuro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0.0312036</a:t>
                      </a:r>
                    </a:p>
                    <a:p>
                      <a:pPr algn="ctr"/>
                      <a:r>
                        <a:rPr lang="es-CO" dirty="0" smtClean="0"/>
                        <a:t>-0.0395279***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-0.0002631</a:t>
                      </a:r>
                    </a:p>
                    <a:p>
                      <a:pPr algn="ctr"/>
                      <a:r>
                        <a:rPr lang="es-CO" dirty="0" smtClean="0"/>
                        <a:t>-0.0360355***</a:t>
                      </a:r>
                      <a:endParaRPr lang="es-CO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Cloglog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Bajo peso</a:t>
                      </a:r>
                    </a:p>
                    <a:p>
                      <a:pPr algn="ctr"/>
                      <a:r>
                        <a:rPr lang="es-CO" dirty="0" smtClean="0"/>
                        <a:t>Nacimiento prematuro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0.0304399</a:t>
                      </a:r>
                    </a:p>
                    <a:p>
                      <a:pPr algn="ctr"/>
                      <a:r>
                        <a:rPr lang="es-CO" dirty="0" smtClean="0"/>
                        <a:t>-0.0396706***</a:t>
                      </a:r>
                      <a:endParaRPr lang="es-CO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-0.0002739</a:t>
                      </a:r>
                    </a:p>
                    <a:p>
                      <a:pPr algn="ctr"/>
                      <a:r>
                        <a:rPr lang="es-CO" dirty="0" smtClean="0"/>
                        <a:t>-0.0360409***</a:t>
                      </a:r>
                      <a:endParaRPr lang="es-CO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248999" y="6182068"/>
            <a:ext cx="7854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err="1"/>
              <a:t>Propensity</a:t>
            </a:r>
            <a:r>
              <a:rPr lang="es-CO" sz="1100" dirty="0"/>
              <a:t> Scores estimados. ***,** y * muestran la significancia al </a:t>
            </a:r>
            <a:r>
              <a:rPr lang="es-CO" sz="1100" dirty="0" smtClean="0"/>
              <a:t>99%, 95% </a:t>
            </a:r>
            <a:r>
              <a:rPr lang="es-CO" sz="1100" dirty="0"/>
              <a:t>y </a:t>
            </a:r>
            <a:r>
              <a:rPr lang="es-CO" sz="1100" dirty="0" smtClean="0"/>
              <a:t>90% </a:t>
            </a:r>
            <a:r>
              <a:rPr lang="es-CO" sz="1100" dirty="0"/>
              <a:t>de confianza,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777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311" y="2421300"/>
            <a:ext cx="4558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Conclusiones</a:t>
            </a:r>
            <a:endParaRPr lang="es-CO" sz="32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 cstate="print"/>
          <a:srcRect l="60515" t="13579" r="13474" b="23422"/>
          <a:stretch/>
        </p:blipFill>
        <p:spPr>
          <a:xfrm>
            <a:off x="5426364" y="1175158"/>
            <a:ext cx="3136430" cy="4554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4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Conclusiones</a:t>
            </a:r>
            <a:endParaRPr lang="es-CO" sz="32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sz="16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 importante y urgente hacer una caracterización del cuidador(a) principal de los niños y las niñas. Las madres no tienen educación superior ni técnica ni universitaria. </a:t>
            </a:r>
            <a:r>
              <a:rPr lang="es-ES" sz="16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padres cumplen un papel de suma importancia en el contexto de la vigilancia del desarrollo. En general, existe consenso de que los padres son buenos observadores y detectores certeros de las deficiencias observadas en sus hijos, mostrando una alta sensibilidad y especificidad y su opinión tiene un buen valor predictivo en la detección de problemas de </a:t>
            </a:r>
            <a:r>
              <a:rPr lang="es-ES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desarrollo.</a:t>
            </a:r>
          </a:p>
          <a:p>
            <a:pPr algn="just"/>
            <a:r>
              <a:rPr lang="es-CO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</a:t>
            </a:r>
            <a:r>
              <a:rPr lang="es-CO" sz="16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observa que los niños y niñas tratados tuvieron un desempeño en promedio significativamente superior al de los niños control para el área Socio Individual. </a:t>
            </a:r>
            <a:endParaRPr lang="es-CO" sz="1600" dirty="0" smtClean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s-CO" sz="16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ninguna de las áreas los niños tratados presentan un desempeño en nivel de “riesgo</a:t>
            </a:r>
            <a:r>
              <a:rPr lang="es-CO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”.</a:t>
            </a:r>
          </a:p>
          <a:p>
            <a:pPr algn="just"/>
            <a:r>
              <a:rPr lang="es-CO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s-CO" sz="16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campo del desarrollo socioemocional no se encontraron diferencias estadísticamente significativas, lo cual puede ser explicado por el corto tiempo de exposición a la estrategia</a:t>
            </a:r>
            <a:r>
              <a:rPr lang="es-CO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r>
              <a:rPr lang="es-CO" sz="16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Efectos importantes en Nacimiento Prematuro y no significativos en Bajo Peso al Nacer</a:t>
            </a:r>
            <a:endParaRPr lang="es-CO" sz="16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sz="16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sz="16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228" y="2508716"/>
            <a:ext cx="432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Muchas</a:t>
            </a:r>
            <a:r>
              <a:rPr lang="es-CO" sz="4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4000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000" b="1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75244"/>
            <a:ext cx="7886700" cy="692152"/>
          </a:xfrm>
        </p:spPr>
        <p:txBody>
          <a:bodyPr/>
          <a:lstStyle/>
          <a:p>
            <a:r>
              <a:rPr lang="es-CO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es lo que hacemos?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198" y="2499059"/>
            <a:ext cx="7886700" cy="2559958"/>
          </a:xfrm>
        </p:spPr>
        <p:txBody>
          <a:bodyPr>
            <a:normAutofit/>
          </a:bodyPr>
          <a:lstStyle/>
          <a:p>
            <a:pPr algn="just"/>
            <a:r>
              <a:rPr lang="es-CO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Analizar el efecto temprano (después de un año y medio) de una intervención en primera infancia en Antioquia</a:t>
            </a:r>
          </a:p>
          <a:p>
            <a:pPr lvl="1" algn="just"/>
            <a:r>
              <a:rPr lang="es-CO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Efectos sobre el Nacimiento</a:t>
            </a:r>
          </a:p>
          <a:p>
            <a:pPr lvl="2" algn="just"/>
            <a:r>
              <a:rPr lang="es-CO" sz="1800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Bajo peso al Nacer</a:t>
            </a:r>
          </a:p>
          <a:p>
            <a:pPr lvl="2" algn="just"/>
            <a:r>
              <a:rPr lang="es-CO" sz="1800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Parto Prematuro</a:t>
            </a:r>
          </a:p>
          <a:p>
            <a:pPr lvl="1" algn="just"/>
            <a:r>
              <a:rPr lang="es-CO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Desarrollo No Cognitivo</a:t>
            </a:r>
          </a:p>
          <a:p>
            <a:pPr lvl="2" algn="just"/>
            <a:r>
              <a:rPr lang="es-CO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Comunicación</a:t>
            </a:r>
          </a:p>
          <a:p>
            <a:pPr lvl="2" algn="just"/>
            <a:r>
              <a:rPr lang="es-CO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Motriz Gruesa</a:t>
            </a:r>
          </a:p>
          <a:p>
            <a:pPr lvl="2" algn="just"/>
            <a:r>
              <a:rPr lang="es-CO" baseline="300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Desarrollo Socioindividual</a:t>
            </a:r>
            <a:endParaRPr lang="es-CO" sz="1200" baseline="300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s-CO" baseline="30000" dirty="0"/>
          </a:p>
        </p:txBody>
      </p:sp>
    </p:spTree>
    <p:extLst>
      <p:ext uri="{BB962C8B-B14F-4D97-AF65-F5344CB8AC3E}">
        <p14:creationId xmlns:p14="http://schemas.microsoft.com/office/powerpoint/2010/main" val="12127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Elementos del estudio de línea Base</a:t>
            </a:r>
            <a:endParaRPr lang="es-CO" dirty="0"/>
          </a:p>
        </p:txBody>
      </p:sp>
      <p:graphicFrame>
        <p:nvGraphicFramePr>
          <p:cNvPr id="4" name="3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876133"/>
              </p:ext>
            </p:extLst>
          </p:nvPr>
        </p:nvGraphicFramePr>
        <p:xfrm>
          <a:off x="628650" y="1985963"/>
          <a:ext cx="78867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944" y="2386819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</a:t>
            </a:r>
            <a:endParaRPr lang="es-CO" sz="32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65" y="1174924"/>
            <a:ext cx="2543701" cy="35010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3162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</a:t>
            </a:r>
            <a:r>
              <a:rPr lang="es-ES" b="1" dirty="0" smtClean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estrategia</a:t>
            </a:r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839" y="2876308"/>
            <a:ext cx="7886700" cy="2310834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Inicialmente se plantea una caracterización de la población de Antioquia en aspectos socioeconómicos que permitan entender de mejor manera la problemática de los niños en condición de vulnerabilidad en Antioquia.</a:t>
            </a:r>
          </a:p>
          <a:p>
            <a:pPr marL="342900" indent="-342900" algn="just"/>
            <a:endParaRPr lang="es-CO" sz="1800" dirty="0">
              <a:solidFill>
                <a:srgbClr val="00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/>
            <a:r>
              <a:rPr lang="es-CO" sz="1800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Posteriormente se realiza un análisis de los  participantes en el programa, las dinámicas de inscripción y retiro y la asistencia a los encuentros periódicos programados.</a:t>
            </a:r>
          </a:p>
          <a:p>
            <a:pPr marL="0" indent="0" algn="just"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0135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005" y="1244603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Caracterización de la población objetivo de la estrategia.</a:t>
            </a:r>
            <a:br>
              <a:rPr lang="es-ES" b="1" dirty="0">
                <a:solidFill>
                  <a:srgbClr val="00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CO" dirty="0"/>
          </a:p>
        </p:txBody>
      </p:sp>
      <p:grpSp>
        <p:nvGrpSpPr>
          <p:cNvPr id="4" name="Group 4"/>
          <p:cNvGrpSpPr/>
          <p:nvPr/>
        </p:nvGrpSpPr>
        <p:grpSpPr>
          <a:xfrm>
            <a:off x="216078" y="1869574"/>
            <a:ext cx="8678336" cy="4856079"/>
            <a:chOff x="0" y="0"/>
            <a:chExt cx="9118600" cy="8166100"/>
          </a:xfrm>
        </p:grpSpPr>
        <p:graphicFrame>
          <p:nvGraphicFramePr>
            <p:cNvPr id="5" name="Chart 5"/>
            <p:cNvGraphicFramePr/>
            <p:nvPr/>
          </p:nvGraphicFramePr>
          <p:xfrm>
            <a:off x="0" y="27051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6"/>
            <p:cNvGraphicFramePr/>
            <p:nvPr/>
          </p:nvGraphicFramePr>
          <p:xfrm>
            <a:off x="454025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7"/>
            <p:cNvGraphicFramePr/>
            <p:nvPr/>
          </p:nvGraphicFramePr>
          <p:xfrm>
            <a:off x="4546600" y="2730499"/>
            <a:ext cx="4572000" cy="2743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8"/>
            <p:cNvGraphicFramePr/>
            <p:nvPr/>
          </p:nvGraphicFramePr>
          <p:xfrm>
            <a:off x="2139950" y="54229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9"/>
            <p:cNvGraphicFramePr/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4825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2144</Words>
  <Application>Microsoft Macintosh PowerPoint</Application>
  <PresentationFormat>Presentación en pantalla (4:3)</PresentationFormat>
  <Paragraphs>214</Paragraphs>
  <Slides>45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Calibri</vt:lpstr>
      <vt:lpstr>Calibri Light</vt:lpstr>
      <vt:lpstr>Cambria Math</vt:lpstr>
      <vt:lpstr>Garamond</vt:lpstr>
      <vt:lpstr>Helvetica</vt:lpstr>
      <vt:lpstr>Times New Roman</vt:lpstr>
      <vt:lpstr>Arial</vt:lpstr>
      <vt:lpstr>Tema de Office</vt:lpstr>
      <vt:lpstr>Impactos Tempranos de una Intervención en Primera Infancia: Buen Comienzo Antioquia</vt:lpstr>
      <vt:lpstr>Presentación de PowerPoint</vt:lpstr>
      <vt:lpstr>Presentación de PowerPoint</vt:lpstr>
      <vt:lpstr>Presentación de PowerPoint</vt:lpstr>
      <vt:lpstr>¿Qué es lo que hacemos?</vt:lpstr>
      <vt:lpstr>Elementos del estudio de línea Base</vt:lpstr>
      <vt:lpstr>Presentación de PowerPoint</vt:lpstr>
      <vt:lpstr>Caracterización de la población objetivo de la estrategia </vt:lpstr>
      <vt:lpstr>Caracterización de la población objetivo de la estrategia. </vt:lpstr>
      <vt:lpstr>Caracterización de la población objetivo de la estrategia. </vt:lpstr>
      <vt:lpstr>Caracterización de la población objetivo de la estrategia.</vt:lpstr>
      <vt:lpstr>Caracterización de la población objetivo de la estrategia.</vt:lpstr>
      <vt:lpstr>Caracterización de la población objetivo de la estrategia.</vt:lpstr>
      <vt:lpstr>Caracterización de la población objetivo de la estrategia. </vt:lpstr>
      <vt:lpstr>Caracterización de la población objetivo de la estrategia. </vt:lpstr>
      <vt:lpstr>Caracterización de la población objetivo de la estrategia. </vt:lpstr>
      <vt:lpstr>Caracterización de la población objetivo de la estrategia. </vt:lpstr>
      <vt:lpstr>Caracterización de la población objetivo de la estrategia.</vt:lpstr>
      <vt:lpstr>Caracterización de la población objetivo de la estrategia.</vt:lpstr>
      <vt:lpstr>Análisis de entidades prestadoras de servicios de Educación Inicial</vt:lpstr>
      <vt:lpstr>Presentación de PowerPoint</vt:lpstr>
      <vt:lpstr>2.3. Diseño de la línea de base</vt:lpstr>
      <vt:lpstr>Presentación de PowerPoint</vt:lpstr>
      <vt:lpstr>Diseño de la línea de base</vt:lpstr>
      <vt:lpstr>Diseño de la línea de base</vt:lpstr>
      <vt:lpstr>Fuentes secundarias</vt:lpstr>
      <vt:lpstr>Presentación de PowerPoint</vt:lpstr>
      <vt:lpstr>Evaluación de efectos tempranos de la estrategia BCA</vt:lpstr>
      <vt:lpstr>El problema de sesgo de selección:</vt:lpstr>
      <vt:lpstr>El problema de sesgo de selección:</vt:lpstr>
      <vt:lpstr>El problema de sesgo de selección: Soluciones</vt:lpstr>
      <vt:lpstr>¿Por qué usar un GMM?</vt:lpstr>
      <vt:lpstr>Primera condición de momentos=Estimación de la probabilidad de participación</vt:lpstr>
      <vt:lpstr>Segunda condición de momentos: Estimación de los efectos del tratamiento. </vt:lpstr>
      <vt:lpstr>Resultados: Cumplimiento del balance</vt:lpstr>
      <vt:lpstr>Evaluación de efectos tempranos de la estrategia BCA</vt:lpstr>
      <vt:lpstr>Evaluación de efectos tempranos de la estrategia BCA</vt:lpstr>
      <vt:lpstr>Evaluación de las variables antropométricas de niños recién nacidos y madres beneficiarias.</vt:lpstr>
      <vt:lpstr>Buen Comienzo Antioquia</vt:lpstr>
      <vt:lpstr>¿Qué se evaluó?</vt:lpstr>
      <vt:lpstr>¿Cómo se evaluó?</vt:lpstr>
      <vt:lpstr>Resultados: Efectos</vt:lpstr>
      <vt:lpstr>Presentación de PowerPoint</vt:lpstr>
      <vt:lpstr>Conclusiones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Usuario de Microsoft Office</cp:lastModifiedBy>
  <cp:revision>19</cp:revision>
  <dcterms:created xsi:type="dcterms:W3CDTF">2015-08-13T20:07:08Z</dcterms:created>
  <dcterms:modified xsi:type="dcterms:W3CDTF">2017-10-31T03:18:38Z</dcterms:modified>
</cp:coreProperties>
</file>