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88" r:id="rId20"/>
    <p:sldId id="273" r:id="rId21"/>
    <p:sldId id="274" r:id="rId22"/>
    <p:sldId id="275" r:id="rId23"/>
    <p:sldId id="291" r:id="rId24"/>
    <p:sldId id="292" r:id="rId25"/>
    <p:sldId id="293" r:id="rId26"/>
    <p:sldId id="290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111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78A1D-54EA-4CEB-81E0-26DFA50F7A9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4B8490-C3FE-45C2-9D80-526FE4258CDF}">
      <dgm:prSet phldrT="[Texto]"/>
      <dgm:spPr/>
      <dgm:t>
        <a:bodyPr/>
        <a:lstStyle/>
        <a:p>
          <a:r>
            <a:rPr lang="es-ES" b="1" dirty="0"/>
            <a:t>Agosto 3, 2014</a:t>
          </a:r>
        </a:p>
        <a:p>
          <a:r>
            <a:rPr lang="es-ES" dirty="0"/>
            <a:t>Estudiantes presentan SABER 11</a:t>
          </a:r>
        </a:p>
      </dgm:t>
    </dgm:pt>
    <dgm:pt modelId="{D1F2CD4C-42B3-4C3D-B542-A409BB85EA4D}" type="parTrans" cxnId="{0ECB1058-B308-4B13-8F12-C88576BF8466}">
      <dgm:prSet/>
      <dgm:spPr/>
      <dgm:t>
        <a:bodyPr/>
        <a:lstStyle/>
        <a:p>
          <a:endParaRPr lang="es-ES"/>
        </a:p>
      </dgm:t>
    </dgm:pt>
    <dgm:pt modelId="{A4C15385-4CE1-47EC-A777-D3903B94656A}" type="sibTrans" cxnId="{0ECB1058-B308-4B13-8F12-C88576BF8466}">
      <dgm:prSet/>
      <dgm:spPr/>
      <dgm:t>
        <a:bodyPr/>
        <a:lstStyle/>
        <a:p>
          <a:endParaRPr lang="es-ES"/>
        </a:p>
      </dgm:t>
    </dgm:pt>
    <dgm:pt modelId="{D840896B-53DF-449C-9530-EFA920C16DBB}">
      <dgm:prSet phldrT="[Texto]"/>
      <dgm:spPr/>
      <dgm:t>
        <a:bodyPr/>
        <a:lstStyle/>
        <a:p>
          <a:r>
            <a:rPr lang="es-ES" b="1" dirty="0"/>
            <a:t>Octubre 1, 2014</a:t>
          </a:r>
        </a:p>
        <a:p>
          <a:r>
            <a:rPr lang="es-ES" dirty="0"/>
            <a:t>SPP es anunciado</a:t>
          </a:r>
        </a:p>
      </dgm:t>
    </dgm:pt>
    <dgm:pt modelId="{A363359E-DAB8-499B-8C80-E74B80975240}" type="parTrans" cxnId="{8275C807-4ADB-42BE-9696-686915B71076}">
      <dgm:prSet/>
      <dgm:spPr/>
      <dgm:t>
        <a:bodyPr/>
        <a:lstStyle/>
        <a:p>
          <a:endParaRPr lang="es-ES"/>
        </a:p>
      </dgm:t>
    </dgm:pt>
    <dgm:pt modelId="{D08C950E-D036-4E36-93D4-AFDDAE147F27}" type="sibTrans" cxnId="{8275C807-4ADB-42BE-9696-686915B71076}">
      <dgm:prSet/>
      <dgm:spPr/>
      <dgm:t>
        <a:bodyPr/>
        <a:lstStyle/>
        <a:p>
          <a:endParaRPr lang="es-ES"/>
        </a:p>
      </dgm:t>
    </dgm:pt>
    <dgm:pt modelId="{3B2CD557-EC2C-4B0A-9895-CFC74542FA84}">
      <dgm:prSet phldrT="[Texto]"/>
      <dgm:spPr/>
      <dgm:t>
        <a:bodyPr/>
        <a:lstStyle/>
        <a:p>
          <a:r>
            <a:rPr lang="es-ES" b="1" dirty="0"/>
            <a:t>Octubre 10 2014,</a:t>
          </a:r>
        </a:p>
        <a:p>
          <a:r>
            <a:rPr lang="es-ES" dirty="0"/>
            <a:t>Resultados SABER 11 entregados</a:t>
          </a:r>
        </a:p>
      </dgm:t>
    </dgm:pt>
    <dgm:pt modelId="{1E70FD44-C9CD-4138-B535-376AE88E792F}" type="parTrans" cxnId="{26392E5F-89BC-4275-94E8-167A5C0C960B}">
      <dgm:prSet/>
      <dgm:spPr/>
      <dgm:t>
        <a:bodyPr/>
        <a:lstStyle/>
        <a:p>
          <a:endParaRPr lang="es-ES"/>
        </a:p>
      </dgm:t>
    </dgm:pt>
    <dgm:pt modelId="{A02F514F-B1CB-41EA-846C-12E3DDE58FC0}" type="sibTrans" cxnId="{26392E5F-89BC-4275-94E8-167A5C0C960B}">
      <dgm:prSet/>
      <dgm:spPr/>
      <dgm:t>
        <a:bodyPr/>
        <a:lstStyle/>
        <a:p>
          <a:endParaRPr lang="es-ES"/>
        </a:p>
      </dgm:t>
    </dgm:pt>
    <dgm:pt modelId="{08A39D40-254C-4425-9CF1-CA775E7088EC}">
      <dgm:prSet phldrT="[Texto]"/>
      <dgm:spPr/>
      <dgm:t>
        <a:bodyPr/>
        <a:lstStyle/>
        <a:p>
          <a:r>
            <a:rPr lang="es-ES" b="1" dirty="0"/>
            <a:t>Octubre 31, 2014</a:t>
          </a:r>
        </a:p>
        <a:p>
          <a:r>
            <a:rPr lang="es-ES" dirty="0"/>
            <a:t>Resultados de admisión de universidades</a:t>
          </a:r>
        </a:p>
      </dgm:t>
    </dgm:pt>
    <dgm:pt modelId="{3CD9BF76-AE8A-4CA8-9CE5-3462701DB754}" type="parTrans" cxnId="{E40BA7EF-23F1-4D0B-B32A-C6F499A946F0}">
      <dgm:prSet/>
      <dgm:spPr/>
      <dgm:t>
        <a:bodyPr/>
        <a:lstStyle/>
        <a:p>
          <a:endParaRPr lang="es-ES"/>
        </a:p>
      </dgm:t>
    </dgm:pt>
    <dgm:pt modelId="{1F12EF05-B945-48CE-8DD9-CD320BA144BB}" type="sibTrans" cxnId="{E40BA7EF-23F1-4D0B-B32A-C6F499A946F0}">
      <dgm:prSet/>
      <dgm:spPr/>
      <dgm:t>
        <a:bodyPr/>
        <a:lstStyle/>
        <a:p>
          <a:endParaRPr lang="es-ES"/>
        </a:p>
      </dgm:t>
    </dgm:pt>
    <dgm:pt modelId="{5FAFDCA9-3E92-4075-B8AE-0DF3978D4890}">
      <dgm:prSet phldrT="[Texto]"/>
      <dgm:spPr/>
      <dgm:t>
        <a:bodyPr/>
        <a:lstStyle/>
        <a:p>
          <a:r>
            <a:rPr lang="es-ES" b="1" dirty="0"/>
            <a:t>Noviembre 14, 2014</a:t>
          </a:r>
        </a:p>
        <a:p>
          <a:r>
            <a:rPr lang="es-ES" dirty="0"/>
            <a:t>Ultimo día aplicación a SPP</a:t>
          </a:r>
        </a:p>
      </dgm:t>
    </dgm:pt>
    <dgm:pt modelId="{DB180A93-FF1B-4F4F-B6D9-E9145758BB0C}" type="parTrans" cxnId="{0606579E-CF7A-46D2-ABCD-3B37BA5947F7}">
      <dgm:prSet/>
      <dgm:spPr/>
      <dgm:t>
        <a:bodyPr/>
        <a:lstStyle/>
        <a:p>
          <a:endParaRPr lang="es-ES"/>
        </a:p>
      </dgm:t>
    </dgm:pt>
    <dgm:pt modelId="{92F43DD5-DFF2-4A0D-8B69-CD005F57B38C}" type="sibTrans" cxnId="{0606579E-CF7A-46D2-ABCD-3B37BA5947F7}">
      <dgm:prSet/>
      <dgm:spPr/>
      <dgm:t>
        <a:bodyPr/>
        <a:lstStyle/>
        <a:p>
          <a:endParaRPr lang="es-ES"/>
        </a:p>
      </dgm:t>
    </dgm:pt>
    <dgm:pt modelId="{1397DF12-FF4F-444D-BD4C-226A11084DA6}">
      <dgm:prSet phldrT="[Texto]"/>
      <dgm:spPr/>
      <dgm:t>
        <a:bodyPr/>
        <a:lstStyle/>
        <a:p>
          <a:r>
            <a:rPr lang="es-ES" b="1" dirty="0"/>
            <a:t>Enero, 2015</a:t>
          </a:r>
        </a:p>
        <a:p>
          <a:r>
            <a:rPr lang="es-ES" dirty="0"/>
            <a:t>Comienzo del primer semestre académico</a:t>
          </a:r>
        </a:p>
      </dgm:t>
    </dgm:pt>
    <dgm:pt modelId="{CF9F56D4-F489-4045-92D0-7E0A03CE0A55}" type="parTrans" cxnId="{5E14739A-03DE-469E-A487-4D035F1677D4}">
      <dgm:prSet/>
      <dgm:spPr/>
      <dgm:t>
        <a:bodyPr/>
        <a:lstStyle/>
        <a:p>
          <a:endParaRPr lang="es-ES"/>
        </a:p>
      </dgm:t>
    </dgm:pt>
    <dgm:pt modelId="{71CD8BCA-258F-47AC-AEC6-511718AF3FDC}" type="sibTrans" cxnId="{5E14739A-03DE-469E-A487-4D035F1677D4}">
      <dgm:prSet/>
      <dgm:spPr/>
      <dgm:t>
        <a:bodyPr/>
        <a:lstStyle/>
        <a:p>
          <a:endParaRPr lang="es-ES"/>
        </a:p>
      </dgm:t>
    </dgm:pt>
    <dgm:pt modelId="{7DB6022E-DEE0-4755-8236-55DE15DE92B0}" type="pres">
      <dgm:prSet presAssocID="{E3B78A1D-54EA-4CEB-81E0-26DFA50F7A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E063A83-589F-418A-8EF3-B6B0AA77CFAB}" type="pres">
      <dgm:prSet presAssocID="{E3B78A1D-54EA-4CEB-81E0-26DFA50F7A96}" presName="arrow" presStyleLbl="bgShp" presStyleIdx="0" presStyleCnt="1"/>
      <dgm:spPr/>
    </dgm:pt>
    <dgm:pt modelId="{F6F8E83D-2BD4-41E3-ABF8-A5C6FDEC79EE}" type="pres">
      <dgm:prSet presAssocID="{E3B78A1D-54EA-4CEB-81E0-26DFA50F7A96}" presName="points" presStyleCnt="0"/>
      <dgm:spPr/>
    </dgm:pt>
    <dgm:pt modelId="{85EB1BE7-C36E-415A-9E11-8EEACC62272C}" type="pres">
      <dgm:prSet presAssocID="{964B8490-C3FE-45C2-9D80-526FE4258CDF}" presName="compositeA" presStyleCnt="0"/>
      <dgm:spPr/>
    </dgm:pt>
    <dgm:pt modelId="{C4B69DCA-582F-471A-9468-88B794617242}" type="pres">
      <dgm:prSet presAssocID="{964B8490-C3FE-45C2-9D80-526FE4258CDF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954675-F4B6-404C-B802-9AB0B22BC64D}" type="pres">
      <dgm:prSet presAssocID="{964B8490-C3FE-45C2-9D80-526FE4258CDF}" presName="circleA" presStyleLbl="node1" presStyleIdx="0" presStyleCnt="6"/>
      <dgm:spPr/>
    </dgm:pt>
    <dgm:pt modelId="{7D3B3D01-5210-48A9-B0DE-B63CE1F42FF4}" type="pres">
      <dgm:prSet presAssocID="{964B8490-C3FE-45C2-9D80-526FE4258CDF}" presName="spaceA" presStyleCnt="0"/>
      <dgm:spPr/>
    </dgm:pt>
    <dgm:pt modelId="{C7DDB87E-49E8-4CA1-8EBE-8812472EC01C}" type="pres">
      <dgm:prSet presAssocID="{A4C15385-4CE1-47EC-A777-D3903B94656A}" presName="space" presStyleCnt="0"/>
      <dgm:spPr/>
    </dgm:pt>
    <dgm:pt modelId="{029EE697-FEA4-4446-92BF-C767B27E7DE7}" type="pres">
      <dgm:prSet presAssocID="{D840896B-53DF-449C-9530-EFA920C16DBB}" presName="compositeB" presStyleCnt="0"/>
      <dgm:spPr/>
    </dgm:pt>
    <dgm:pt modelId="{6DF14714-FFBE-445C-964B-25771B9C4366}" type="pres">
      <dgm:prSet presAssocID="{D840896B-53DF-449C-9530-EFA920C16DBB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B1B717-2AB2-4EEC-A4A1-C920313302DB}" type="pres">
      <dgm:prSet presAssocID="{D840896B-53DF-449C-9530-EFA920C16DBB}" presName="circleB" presStyleLbl="node1" presStyleIdx="1" presStyleCnt="6"/>
      <dgm:spPr/>
    </dgm:pt>
    <dgm:pt modelId="{15918563-0CAC-4495-80E0-53C2BC508F68}" type="pres">
      <dgm:prSet presAssocID="{D840896B-53DF-449C-9530-EFA920C16DBB}" presName="spaceB" presStyleCnt="0"/>
      <dgm:spPr/>
    </dgm:pt>
    <dgm:pt modelId="{F0F3AD75-DA86-4E04-B3DB-1BF1ECD3772D}" type="pres">
      <dgm:prSet presAssocID="{D08C950E-D036-4E36-93D4-AFDDAE147F27}" presName="space" presStyleCnt="0"/>
      <dgm:spPr/>
    </dgm:pt>
    <dgm:pt modelId="{09E2F184-02B6-4F48-BCBE-95F79EB76688}" type="pres">
      <dgm:prSet presAssocID="{3B2CD557-EC2C-4B0A-9895-CFC74542FA84}" presName="compositeA" presStyleCnt="0"/>
      <dgm:spPr/>
    </dgm:pt>
    <dgm:pt modelId="{435FC7FD-4674-4570-8F3A-2379BB589CAC}" type="pres">
      <dgm:prSet presAssocID="{3B2CD557-EC2C-4B0A-9895-CFC74542FA84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E4F13C-EEF9-4A82-8D3C-8654AF12A0CC}" type="pres">
      <dgm:prSet presAssocID="{3B2CD557-EC2C-4B0A-9895-CFC74542FA84}" presName="circleA" presStyleLbl="node1" presStyleIdx="2" presStyleCnt="6"/>
      <dgm:spPr/>
    </dgm:pt>
    <dgm:pt modelId="{ED8717CA-30D2-4774-B461-9B15F869C937}" type="pres">
      <dgm:prSet presAssocID="{3B2CD557-EC2C-4B0A-9895-CFC74542FA84}" presName="spaceA" presStyleCnt="0"/>
      <dgm:spPr/>
    </dgm:pt>
    <dgm:pt modelId="{842A68A3-2C57-43C5-91E7-238F78EE50B1}" type="pres">
      <dgm:prSet presAssocID="{A02F514F-B1CB-41EA-846C-12E3DDE58FC0}" presName="space" presStyleCnt="0"/>
      <dgm:spPr/>
    </dgm:pt>
    <dgm:pt modelId="{53FC9BDF-97D5-4495-8DCB-0F8B41C9F2EF}" type="pres">
      <dgm:prSet presAssocID="{08A39D40-254C-4425-9CF1-CA775E7088EC}" presName="compositeB" presStyleCnt="0"/>
      <dgm:spPr/>
    </dgm:pt>
    <dgm:pt modelId="{5E80C327-AEE4-4627-A16E-F20F45A48F23}" type="pres">
      <dgm:prSet presAssocID="{08A39D40-254C-4425-9CF1-CA775E7088EC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382BEF-F123-4822-AA9C-B6B3FBC60091}" type="pres">
      <dgm:prSet presAssocID="{08A39D40-254C-4425-9CF1-CA775E7088EC}" presName="circleB" presStyleLbl="node1" presStyleIdx="3" presStyleCnt="6"/>
      <dgm:spPr/>
    </dgm:pt>
    <dgm:pt modelId="{BD80B9C1-E5DB-4AC3-91B7-26A057812B4E}" type="pres">
      <dgm:prSet presAssocID="{08A39D40-254C-4425-9CF1-CA775E7088EC}" presName="spaceB" presStyleCnt="0"/>
      <dgm:spPr/>
    </dgm:pt>
    <dgm:pt modelId="{58596613-0717-4779-87AD-B435C82B1B12}" type="pres">
      <dgm:prSet presAssocID="{1F12EF05-B945-48CE-8DD9-CD320BA144BB}" presName="space" presStyleCnt="0"/>
      <dgm:spPr/>
    </dgm:pt>
    <dgm:pt modelId="{A31B7BD4-5097-409F-B2B2-B966AFFFD551}" type="pres">
      <dgm:prSet presAssocID="{5FAFDCA9-3E92-4075-B8AE-0DF3978D4890}" presName="compositeA" presStyleCnt="0"/>
      <dgm:spPr/>
    </dgm:pt>
    <dgm:pt modelId="{2EAFB0BE-0FD5-415A-90D1-3765ACC05D18}" type="pres">
      <dgm:prSet presAssocID="{5FAFDCA9-3E92-4075-B8AE-0DF3978D4890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8F33BD-5D1B-490B-B6EF-F78F8B2B9B3D}" type="pres">
      <dgm:prSet presAssocID="{5FAFDCA9-3E92-4075-B8AE-0DF3978D4890}" presName="circleA" presStyleLbl="node1" presStyleIdx="4" presStyleCnt="6"/>
      <dgm:spPr/>
    </dgm:pt>
    <dgm:pt modelId="{39A5054F-FE39-40EA-8980-A3B5292D84EC}" type="pres">
      <dgm:prSet presAssocID="{5FAFDCA9-3E92-4075-B8AE-0DF3978D4890}" presName="spaceA" presStyleCnt="0"/>
      <dgm:spPr/>
    </dgm:pt>
    <dgm:pt modelId="{849C0D7C-FBB8-4163-BB57-DE610D71A7B0}" type="pres">
      <dgm:prSet presAssocID="{92F43DD5-DFF2-4A0D-8B69-CD005F57B38C}" presName="space" presStyleCnt="0"/>
      <dgm:spPr/>
    </dgm:pt>
    <dgm:pt modelId="{AE5FCCD9-2C1F-4337-80DE-33245072C871}" type="pres">
      <dgm:prSet presAssocID="{1397DF12-FF4F-444D-BD4C-226A11084DA6}" presName="compositeB" presStyleCnt="0"/>
      <dgm:spPr/>
    </dgm:pt>
    <dgm:pt modelId="{14EADFF6-BFAA-4172-B6EC-2539A57E2033}" type="pres">
      <dgm:prSet presAssocID="{1397DF12-FF4F-444D-BD4C-226A11084DA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9BCF33-3B05-4AC4-B74E-63ECE8B91AC8}" type="pres">
      <dgm:prSet presAssocID="{1397DF12-FF4F-444D-BD4C-226A11084DA6}" presName="circleB" presStyleLbl="node1" presStyleIdx="5" presStyleCnt="6"/>
      <dgm:spPr/>
    </dgm:pt>
    <dgm:pt modelId="{1F31563E-7FE0-4F38-AF3C-189B8C028CCD}" type="pres">
      <dgm:prSet presAssocID="{1397DF12-FF4F-444D-BD4C-226A11084DA6}" presName="spaceB" presStyleCnt="0"/>
      <dgm:spPr/>
    </dgm:pt>
  </dgm:ptLst>
  <dgm:cxnLst>
    <dgm:cxn modelId="{0606579E-CF7A-46D2-ABCD-3B37BA5947F7}" srcId="{E3B78A1D-54EA-4CEB-81E0-26DFA50F7A96}" destId="{5FAFDCA9-3E92-4075-B8AE-0DF3978D4890}" srcOrd="4" destOrd="0" parTransId="{DB180A93-FF1B-4F4F-B6D9-E9145758BB0C}" sibTransId="{92F43DD5-DFF2-4A0D-8B69-CD005F57B38C}"/>
    <dgm:cxn modelId="{3FDE5B67-66BC-43B0-B001-2BD5C1F504F2}" type="presOf" srcId="{E3B78A1D-54EA-4CEB-81E0-26DFA50F7A96}" destId="{7DB6022E-DEE0-4755-8236-55DE15DE92B0}" srcOrd="0" destOrd="0" presId="urn:microsoft.com/office/officeart/2005/8/layout/hProcess11"/>
    <dgm:cxn modelId="{26392E5F-89BC-4275-94E8-167A5C0C960B}" srcId="{E3B78A1D-54EA-4CEB-81E0-26DFA50F7A96}" destId="{3B2CD557-EC2C-4B0A-9895-CFC74542FA84}" srcOrd="2" destOrd="0" parTransId="{1E70FD44-C9CD-4138-B535-376AE88E792F}" sibTransId="{A02F514F-B1CB-41EA-846C-12E3DDE58FC0}"/>
    <dgm:cxn modelId="{E40BA7EF-23F1-4D0B-B32A-C6F499A946F0}" srcId="{E3B78A1D-54EA-4CEB-81E0-26DFA50F7A96}" destId="{08A39D40-254C-4425-9CF1-CA775E7088EC}" srcOrd="3" destOrd="0" parTransId="{3CD9BF76-AE8A-4CA8-9CE5-3462701DB754}" sibTransId="{1F12EF05-B945-48CE-8DD9-CD320BA144BB}"/>
    <dgm:cxn modelId="{F1973C04-3D06-4092-B4D3-19D3B7ED7AF9}" type="presOf" srcId="{1397DF12-FF4F-444D-BD4C-226A11084DA6}" destId="{14EADFF6-BFAA-4172-B6EC-2539A57E2033}" srcOrd="0" destOrd="0" presId="urn:microsoft.com/office/officeart/2005/8/layout/hProcess11"/>
    <dgm:cxn modelId="{8275C807-4ADB-42BE-9696-686915B71076}" srcId="{E3B78A1D-54EA-4CEB-81E0-26DFA50F7A96}" destId="{D840896B-53DF-449C-9530-EFA920C16DBB}" srcOrd="1" destOrd="0" parTransId="{A363359E-DAB8-499B-8C80-E74B80975240}" sibTransId="{D08C950E-D036-4E36-93D4-AFDDAE147F27}"/>
    <dgm:cxn modelId="{0ECB1058-B308-4B13-8F12-C88576BF8466}" srcId="{E3B78A1D-54EA-4CEB-81E0-26DFA50F7A96}" destId="{964B8490-C3FE-45C2-9D80-526FE4258CDF}" srcOrd="0" destOrd="0" parTransId="{D1F2CD4C-42B3-4C3D-B542-A409BB85EA4D}" sibTransId="{A4C15385-4CE1-47EC-A777-D3903B94656A}"/>
    <dgm:cxn modelId="{5E14739A-03DE-469E-A487-4D035F1677D4}" srcId="{E3B78A1D-54EA-4CEB-81E0-26DFA50F7A96}" destId="{1397DF12-FF4F-444D-BD4C-226A11084DA6}" srcOrd="5" destOrd="0" parTransId="{CF9F56D4-F489-4045-92D0-7E0A03CE0A55}" sibTransId="{71CD8BCA-258F-47AC-AEC6-511718AF3FDC}"/>
    <dgm:cxn modelId="{E4FD500A-2ACE-43F3-A617-0E95C0B1A3F9}" type="presOf" srcId="{5FAFDCA9-3E92-4075-B8AE-0DF3978D4890}" destId="{2EAFB0BE-0FD5-415A-90D1-3765ACC05D18}" srcOrd="0" destOrd="0" presId="urn:microsoft.com/office/officeart/2005/8/layout/hProcess11"/>
    <dgm:cxn modelId="{BD53CDF4-DA23-42DC-BB6C-ACD246CFEA5F}" type="presOf" srcId="{08A39D40-254C-4425-9CF1-CA775E7088EC}" destId="{5E80C327-AEE4-4627-A16E-F20F45A48F23}" srcOrd="0" destOrd="0" presId="urn:microsoft.com/office/officeart/2005/8/layout/hProcess11"/>
    <dgm:cxn modelId="{24AF0616-EA72-46A1-87B7-F3B1C8E9FE53}" type="presOf" srcId="{D840896B-53DF-449C-9530-EFA920C16DBB}" destId="{6DF14714-FFBE-445C-964B-25771B9C4366}" srcOrd="0" destOrd="0" presId="urn:microsoft.com/office/officeart/2005/8/layout/hProcess11"/>
    <dgm:cxn modelId="{1510744B-7465-404C-8459-362EB165322A}" type="presOf" srcId="{3B2CD557-EC2C-4B0A-9895-CFC74542FA84}" destId="{435FC7FD-4674-4570-8F3A-2379BB589CAC}" srcOrd="0" destOrd="0" presId="urn:microsoft.com/office/officeart/2005/8/layout/hProcess11"/>
    <dgm:cxn modelId="{88282EF5-D4B3-4FDB-BD90-AD24D5318441}" type="presOf" srcId="{964B8490-C3FE-45C2-9D80-526FE4258CDF}" destId="{C4B69DCA-582F-471A-9468-88B794617242}" srcOrd="0" destOrd="0" presId="urn:microsoft.com/office/officeart/2005/8/layout/hProcess11"/>
    <dgm:cxn modelId="{C6175025-32E3-41B5-8A41-16222016F1C0}" type="presParOf" srcId="{7DB6022E-DEE0-4755-8236-55DE15DE92B0}" destId="{3E063A83-589F-418A-8EF3-B6B0AA77CFAB}" srcOrd="0" destOrd="0" presId="urn:microsoft.com/office/officeart/2005/8/layout/hProcess11"/>
    <dgm:cxn modelId="{986608D7-349D-47CE-B4F8-D13A3C277CC1}" type="presParOf" srcId="{7DB6022E-DEE0-4755-8236-55DE15DE92B0}" destId="{F6F8E83D-2BD4-41E3-ABF8-A5C6FDEC79EE}" srcOrd="1" destOrd="0" presId="urn:microsoft.com/office/officeart/2005/8/layout/hProcess11"/>
    <dgm:cxn modelId="{1CE50C9A-323E-48C0-A467-90ED825815B9}" type="presParOf" srcId="{F6F8E83D-2BD4-41E3-ABF8-A5C6FDEC79EE}" destId="{85EB1BE7-C36E-415A-9E11-8EEACC62272C}" srcOrd="0" destOrd="0" presId="urn:microsoft.com/office/officeart/2005/8/layout/hProcess11"/>
    <dgm:cxn modelId="{61079762-103D-441C-8BD9-554FDF50EC62}" type="presParOf" srcId="{85EB1BE7-C36E-415A-9E11-8EEACC62272C}" destId="{C4B69DCA-582F-471A-9468-88B794617242}" srcOrd="0" destOrd="0" presId="urn:microsoft.com/office/officeart/2005/8/layout/hProcess11"/>
    <dgm:cxn modelId="{693E2ACE-5374-4F0B-88EE-4A91E9B923BC}" type="presParOf" srcId="{85EB1BE7-C36E-415A-9E11-8EEACC62272C}" destId="{9E954675-F4B6-404C-B802-9AB0B22BC64D}" srcOrd="1" destOrd="0" presId="urn:microsoft.com/office/officeart/2005/8/layout/hProcess11"/>
    <dgm:cxn modelId="{5D9EE3E5-F6F0-4D45-9C53-438FF09D4A72}" type="presParOf" srcId="{85EB1BE7-C36E-415A-9E11-8EEACC62272C}" destId="{7D3B3D01-5210-48A9-B0DE-B63CE1F42FF4}" srcOrd="2" destOrd="0" presId="urn:microsoft.com/office/officeart/2005/8/layout/hProcess11"/>
    <dgm:cxn modelId="{B3B7C650-17C7-4B7F-A906-A347000789E7}" type="presParOf" srcId="{F6F8E83D-2BD4-41E3-ABF8-A5C6FDEC79EE}" destId="{C7DDB87E-49E8-4CA1-8EBE-8812472EC01C}" srcOrd="1" destOrd="0" presId="urn:microsoft.com/office/officeart/2005/8/layout/hProcess11"/>
    <dgm:cxn modelId="{E84390A2-6175-47BE-B290-7B1C337F1BDF}" type="presParOf" srcId="{F6F8E83D-2BD4-41E3-ABF8-A5C6FDEC79EE}" destId="{029EE697-FEA4-4446-92BF-C767B27E7DE7}" srcOrd="2" destOrd="0" presId="urn:microsoft.com/office/officeart/2005/8/layout/hProcess11"/>
    <dgm:cxn modelId="{77F7D130-9612-468D-ACD8-1427EF3BA6A8}" type="presParOf" srcId="{029EE697-FEA4-4446-92BF-C767B27E7DE7}" destId="{6DF14714-FFBE-445C-964B-25771B9C4366}" srcOrd="0" destOrd="0" presId="urn:microsoft.com/office/officeart/2005/8/layout/hProcess11"/>
    <dgm:cxn modelId="{DD7F4E9C-DA5D-42B4-8EFF-BA8652DAC67F}" type="presParOf" srcId="{029EE697-FEA4-4446-92BF-C767B27E7DE7}" destId="{37B1B717-2AB2-4EEC-A4A1-C920313302DB}" srcOrd="1" destOrd="0" presId="urn:microsoft.com/office/officeart/2005/8/layout/hProcess11"/>
    <dgm:cxn modelId="{354D195E-72F2-4326-B6C0-3BAAC07DC82A}" type="presParOf" srcId="{029EE697-FEA4-4446-92BF-C767B27E7DE7}" destId="{15918563-0CAC-4495-80E0-53C2BC508F68}" srcOrd="2" destOrd="0" presId="urn:microsoft.com/office/officeart/2005/8/layout/hProcess11"/>
    <dgm:cxn modelId="{F5DBAA7E-772D-4EB8-B586-9B587ABE737C}" type="presParOf" srcId="{F6F8E83D-2BD4-41E3-ABF8-A5C6FDEC79EE}" destId="{F0F3AD75-DA86-4E04-B3DB-1BF1ECD3772D}" srcOrd="3" destOrd="0" presId="urn:microsoft.com/office/officeart/2005/8/layout/hProcess11"/>
    <dgm:cxn modelId="{DF49F134-DD56-42FF-907B-F63536A41B0C}" type="presParOf" srcId="{F6F8E83D-2BD4-41E3-ABF8-A5C6FDEC79EE}" destId="{09E2F184-02B6-4F48-BCBE-95F79EB76688}" srcOrd="4" destOrd="0" presId="urn:microsoft.com/office/officeart/2005/8/layout/hProcess11"/>
    <dgm:cxn modelId="{A5E54BF3-BAD4-4E45-A6C2-A7206A2532C8}" type="presParOf" srcId="{09E2F184-02B6-4F48-BCBE-95F79EB76688}" destId="{435FC7FD-4674-4570-8F3A-2379BB589CAC}" srcOrd="0" destOrd="0" presId="urn:microsoft.com/office/officeart/2005/8/layout/hProcess11"/>
    <dgm:cxn modelId="{B43484DE-0439-4F33-87DA-E3172335BB73}" type="presParOf" srcId="{09E2F184-02B6-4F48-BCBE-95F79EB76688}" destId="{FBE4F13C-EEF9-4A82-8D3C-8654AF12A0CC}" srcOrd="1" destOrd="0" presId="urn:microsoft.com/office/officeart/2005/8/layout/hProcess11"/>
    <dgm:cxn modelId="{09C8F70D-A24D-48AB-81F8-09A640C5A71A}" type="presParOf" srcId="{09E2F184-02B6-4F48-BCBE-95F79EB76688}" destId="{ED8717CA-30D2-4774-B461-9B15F869C937}" srcOrd="2" destOrd="0" presId="urn:microsoft.com/office/officeart/2005/8/layout/hProcess11"/>
    <dgm:cxn modelId="{58F1E492-5F00-4E6A-85F1-9C646111D43C}" type="presParOf" srcId="{F6F8E83D-2BD4-41E3-ABF8-A5C6FDEC79EE}" destId="{842A68A3-2C57-43C5-91E7-238F78EE50B1}" srcOrd="5" destOrd="0" presId="urn:microsoft.com/office/officeart/2005/8/layout/hProcess11"/>
    <dgm:cxn modelId="{97AA5A06-8D1E-40B1-922F-3745BD87A93A}" type="presParOf" srcId="{F6F8E83D-2BD4-41E3-ABF8-A5C6FDEC79EE}" destId="{53FC9BDF-97D5-4495-8DCB-0F8B41C9F2EF}" srcOrd="6" destOrd="0" presId="urn:microsoft.com/office/officeart/2005/8/layout/hProcess11"/>
    <dgm:cxn modelId="{1AE804A8-8498-465C-BBF4-1D2007E9BB63}" type="presParOf" srcId="{53FC9BDF-97D5-4495-8DCB-0F8B41C9F2EF}" destId="{5E80C327-AEE4-4627-A16E-F20F45A48F23}" srcOrd="0" destOrd="0" presId="urn:microsoft.com/office/officeart/2005/8/layout/hProcess11"/>
    <dgm:cxn modelId="{95C2AB71-A0A8-43BE-BB5C-832FE8E2325E}" type="presParOf" srcId="{53FC9BDF-97D5-4495-8DCB-0F8B41C9F2EF}" destId="{0B382BEF-F123-4822-AA9C-B6B3FBC60091}" srcOrd="1" destOrd="0" presId="urn:microsoft.com/office/officeart/2005/8/layout/hProcess11"/>
    <dgm:cxn modelId="{FED8C05A-7225-4578-9EEB-8489616F846E}" type="presParOf" srcId="{53FC9BDF-97D5-4495-8DCB-0F8B41C9F2EF}" destId="{BD80B9C1-E5DB-4AC3-91B7-26A057812B4E}" srcOrd="2" destOrd="0" presId="urn:microsoft.com/office/officeart/2005/8/layout/hProcess11"/>
    <dgm:cxn modelId="{468BE7CC-45D6-4DF2-B943-D212F0C9AC6D}" type="presParOf" srcId="{F6F8E83D-2BD4-41E3-ABF8-A5C6FDEC79EE}" destId="{58596613-0717-4779-87AD-B435C82B1B12}" srcOrd="7" destOrd="0" presId="urn:microsoft.com/office/officeart/2005/8/layout/hProcess11"/>
    <dgm:cxn modelId="{6A20BE0D-06BC-45CF-BD02-872E09F8DF14}" type="presParOf" srcId="{F6F8E83D-2BD4-41E3-ABF8-A5C6FDEC79EE}" destId="{A31B7BD4-5097-409F-B2B2-B966AFFFD551}" srcOrd="8" destOrd="0" presId="urn:microsoft.com/office/officeart/2005/8/layout/hProcess11"/>
    <dgm:cxn modelId="{4890BFC9-F8B7-442E-B42F-E8CAF38076F4}" type="presParOf" srcId="{A31B7BD4-5097-409F-B2B2-B966AFFFD551}" destId="{2EAFB0BE-0FD5-415A-90D1-3765ACC05D18}" srcOrd="0" destOrd="0" presId="urn:microsoft.com/office/officeart/2005/8/layout/hProcess11"/>
    <dgm:cxn modelId="{5C57E944-6644-41AC-B7AA-E72AAD4F2945}" type="presParOf" srcId="{A31B7BD4-5097-409F-B2B2-B966AFFFD551}" destId="{B28F33BD-5D1B-490B-B6EF-F78F8B2B9B3D}" srcOrd="1" destOrd="0" presId="urn:microsoft.com/office/officeart/2005/8/layout/hProcess11"/>
    <dgm:cxn modelId="{7260809C-B946-4978-8AF4-9410EA2BA0DF}" type="presParOf" srcId="{A31B7BD4-5097-409F-B2B2-B966AFFFD551}" destId="{39A5054F-FE39-40EA-8980-A3B5292D84EC}" srcOrd="2" destOrd="0" presId="urn:microsoft.com/office/officeart/2005/8/layout/hProcess11"/>
    <dgm:cxn modelId="{02AF23B7-98D5-492E-BF45-578C5D27E836}" type="presParOf" srcId="{F6F8E83D-2BD4-41E3-ABF8-A5C6FDEC79EE}" destId="{849C0D7C-FBB8-4163-BB57-DE610D71A7B0}" srcOrd="9" destOrd="0" presId="urn:microsoft.com/office/officeart/2005/8/layout/hProcess11"/>
    <dgm:cxn modelId="{119AF5E0-6B4B-4774-BBE7-26C172505BC0}" type="presParOf" srcId="{F6F8E83D-2BD4-41E3-ABF8-A5C6FDEC79EE}" destId="{AE5FCCD9-2C1F-4337-80DE-33245072C871}" srcOrd="10" destOrd="0" presId="urn:microsoft.com/office/officeart/2005/8/layout/hProcess11"/>
    <dgm:cxn modelId="{25959F8A-2B8F-4A70-B451-FBA97A7356B1}" type="presParOf" srcId="{AE5FCCD9-2C1F-4337-80DE-33245072C871}" destId="{14EADFF6-BFAA-4172-B6EC-2539A57E2033}" srcOrd="0" destOrd="0" presId="urn:microsoft.com/office/officeart/2005/8/layout/hProcess11"/>
    <dgm:cxn modelId="{32D63985-4BB7-4A2C-9AAD-83851039459E}" type="presParOf" srcId="{AE5FCCD9-2C1F-4337-80DE-33245072C871}" destId="{D59BCF33-3B05-4AC4-B74E-63ECE8B91AC8}" srcOrd="1" destOrd="0" presId="urn:microsoft.com/office/officeart/2005/8/layout/hProcess11"/>
    <dgm:cxn modelId="{D644D329-9B97-443C-98AC-316004817494}" type="presParOf" srcId="{AE5FCCD9-2C1F-4337-80DE-33245072C871}" destId="{1F31563E-7FE0-4F38-AF3C-189B8C028C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63A83-589F-418A-8EF3-B6B0AA77CFAB}">
      <dsp:nvSpPr>
        <dsp:cNvPr id="0" name=""/>
        <dsp:cNvSpPr/>
      </dsp:nvSpPr>
      <dsp:spPr>
        <a:xfrm>
          <a:off x="0" y="1223962"/>
          <a:ext cx="7886700" cy="16319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69DCA-582F-471A-9468-88B794617242}">
      <dsp:nvSpPr>
        <dsp:cNvPr id="0" name=""/>
        <dsp:cNvSpPr/>
      </dsp:nvSpPr>
      <dsp:spPr>
        <a:xfrm>
          <a:off x="1949" y="0"/>
          <a:ext cx="1135060" cy="16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Agosto 3, 2014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Estudiantes presentan SABER 11</a:t>
          </a:r>
        </a:p>
      </dsp:txBody>
      <dsp:txXfrm>
        <a:off x="1949" y="0"/>
        <a:ext cx="1135060" cy="1631950"/>
      </dsp:txXfrm>
    </dsp:sp>
    <dsp:sp modelId="{9E954675-F4B6-404C-B802-9AB0B22BC64D}">
      <dsp:nvSpPr>
        <dsp:cNvPr id="0" name=""/>
        <dsp:cNvSpPr/>
      </dsp:nvSpPr>
      <dsp:spPr>
        <a:xfrm>
          <a:off x="365486" y="1835943"/>
          <a:ext cx="407987" cy="407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14714-FFBE-445C-964B-25771B9C4366}">
      <dsp:nvSpPr>
        <dsp:cNvPr id="0" name=""/>
        <dsp:cNvSpPr/>
      </dsp:nvSpPr>
      <dsp:spPr>
        <a:xfrm>
          <a:off x="1193763" y="2447925"/>
          <a:ext cx="1135060" cy="16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Octubre 1, 2014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SPP es anunciado</a:t>
          </a:r>
        </a:p>
      </dsp:txBody>
      <dsp:txXfrm>
        <a:off x="1193763" y="2447925"/>
        <a:ext cx="1135060" cy="1631950"/>
      </dsp:txXfrm>
    </dsp:sp>
    <dsp:sp modelId="{37B1B717-2AB2-4EEC-A4A1-C920313302DB}">
      <dsp:nvSpPr>
        <dsp:cNvPr id="0" name=""/>
        <dsp:cNvSpPr/>
      </dsp:nvSpPr>
      <dsp:spPr>
        <a:xfrm>
          <a:off x="1557300" y="1835943"/>
          <a:ext cx="407987" cy="407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FC7FD-4674-4570-8F3A-2379BB589CAC}">
      <dsp:nvSpPr>
        <dsp:cNvPr id="0" name=""/>
        <dsp:cNvSpPr/>
      </dsp:nvSpPr>
      <dsp:spPr>
        <a:xfrm>
          <a:off x="2385577" y="0"/>
          <a:ext cx="1135060" cy="16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Octubre 10 2014,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Resultados SABER 11 entregados</a:t>
          </a:r>
        </a:p>
      </dsp:txBody>
      <dsp:txXfrm>
        <a:off x="2385577" y="0"/>
        <a:ext cx="1135060" cy="1631950"/>
      </dsp:txXfrm>
    </dsp:sp>
    <dsp:sp modelId="{FBE4F13C-EEF9-4A82-8D3C-8654AF12A0CC}">
      <dsp:nvSpPr>
        <dsp:cNvPr id="0" name=""/>
        <dsp:cNvSpPr/>
      </dsp:nvSpPr>
      <dsp:spPr>
        <a:xfrm>
          <a:off x="2749114" y="1835943"/>
          <a:ext cx="407987" cy="407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0C327-AEE4-4627-A16E-F20F45A48F23}">
      <dsp:nvSpPr>
        <dsp:cNvPr id="0" name=""/>
        <dsp:cNvSpPr/>
      </dsp:nvSpPr>
      <dsp:spPr>
        <a:xfrm>
          <a:off x="3577391" y="2447925"/>
          <a:ext cx="1135060" cy="16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Octubre 31, 2014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Resultados de admisión de universidades</a:t>
          </a:r>
        </a:p>
      </dsp:txBody>
      <dsp:txXfrm>
        <a:off x="3577391" y="2447925"/>
        <a:ext cx="1135060" cy="1631950"/>
      </dsp:txXfrm>
    </dsp:sp>
    <dsp:sp modelId="{0B382BEF-F123-4822-AA9C-B6B3FBC60091}">
      <dsp:nvSpPr>
        <dsp:cNvPr id="0" name=""/>
        <dsp:cNvSpPr/>
      </dsp:nvSpPr>
      <dsp:spPr>
        <a:xfrm>
          <a:off x="3940928" y="1835943"/>
          <a:ext cx="407987" cy="407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FB0BE-0FD5-415A-90D1-3765ACC05D18}">
      <dsp:nvSpPr>
        <dsp:cNvPr id="0" name=""/>
        <dsp:cNvSpPr/>
      </dsp:nvSpPr>
      <dsp:spPr>
        <a:xfrm>
          <a:off x="4769205" y="0"/>
          <a:ext cx="1135060" cy="16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Noviembre 14, 2014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Ultimo día aplicación a SPP</a:t>
          </a:r>
        </a:p>
      </dsp:txBody>
      <dsp:txXfrm>
        <a:off x="4769205" y="0"/>
        <a:ext cx="1135060" cy="1631950"/>
      </dsp:txXfrm>
    </dsp:sp>
    <dsp:sp modelId="{B28F33BD-5D1B-490B-B6EF-F78F8B2B9B3D}">
      <dsp:nvSpPr>
        <dsp:cNvPr id="0" name=""/>
        <dsp:cNvSpPr/>
      </dsp:nvSpPr>
      <dsp:spPr>
        <a:xfrm>
          <a:off x="5132742" y="1835943"/>
          <a:ext cx="407987" cy="407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ADFF6-BFAA-4172-B6EC-2539A57E2033}">
      <dsp:nvSpPr>
        <dsp:cNvPr id="0" name=""/>
        <dsp:cNvSpPr/>
      </dsp:nvSpPr>
      <dsp:spPr>
        <a:xfrm>
          <a:off x="5961019" y="2447925"/>
          <a:ext cx="1135060" cy="16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/>
            <a:t>Enero, 2015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Comienzo del primer semestre académico</a:t>
          </a:r>
        </a:p>
      </dsp:txBody>
      <dsp:txXfrm>
        <a:off x="5961019" y="2447925"/>
        <a:ext cx="1135060" cy="1631950"/>
      </dsp:txXfrm>
    </dsp:sp>
    <dsp:sp modelId="{D59BCF33-3B05-4AC4-B74E-63ECE8B91AC8}">
      <dsp:nvSpPr>
        <dsp:cNvPr id="0" name=""/>
        <dsp:cNvSpPr/>
      </dsp:nvSpPr>
      <dsp:spPr>
        <a:xfrm>
          <a:off x="6324556" y="1835943"/>
          <a:ext cx="407987" cy="407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97F83-EC1A-4C29-81CF-C45B2AF46F7A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68024-5EE2-4CC0-B13E-218A718726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32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USA: 3.5 en </a:t>
            </a:r>
            <a:r>
              <a:rPr lang="es-CO" dirty="0" err="1"/>
              <a:t>Ivy</a:t>
            </a:r>
            <a:r>
              <a:rPr lang="es-CO" dirty="0"/>
              <a:t> league y 17.5% en SAT superior. </a:t>
            </a:r>
          </a:p>
          <a:p>
            <a:r>
              <a:rPr lang="es-CO" dirty="0" err="1"/>
              <a:t>Colombia:Solo</a:t>
            </a:r>
            <a:r>
              <a:rPr lang="es-CO" dirty="0"/>
              <a:t> 1.5 de los niños de estrato 1 van a universidades de alta calidad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8024-5EE2-4CC0-B13E-218A7187262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Take</a:t>
            </a:r>
            <a:r>
              <a:rPr lang="es-CO" dirty="0"/>
              <a:t> up no es completo sin embargo es alto teniendo en cuenta el corto tiempo que paso desde su anuncio hasta el cierre de aplicaciones. 1.5 meses.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8024-5EE2-4CC0-B13E-218A7187262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843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Agregar datos que disminución es menor porque como vimos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8024-5EE2-4CC0-B13E-218A7187262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925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03/11/2017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327" y="3027218"/>
            <a:ext cx="8111837" cy="2251363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/>
            </a:r>
            <a:br>
              <a:rPr lang="en-US" sz="3300" b="1" dirty="0"/>
            </a:br>
            <a:r>
              <a:rPr lang="en-US" sz="3300" b="1" dirty="0"/>
              <a:t/>
            </a:r>
            <a:br>
              <a:rPr lang="en-US" sz="3300" b="1" dirty="0"/>
            </a:br>
            <a:r>
              <a:rPr lang="en-US" sz="3300" b="1" dirty="0"/>
              <a:t/>
            </a:r>
            <a:br>
              <a:rPr lang="en-US" sz="3300" b="1" dirty="0"/>
            </a:br>
            <a:r>
              <a:rPr lang="en-US" sz="3300" b="1" dirty="0"/>
              <a:t>Upstream and Downstream Impacts of a Merit-Based Financial Aid Program for the Poor: The Case of “Ser </a:t>
            </a:r>
            <a:r>
              <a:rPr lang="en-US" sz="3300" b="1" dirty="0" err="1"/>
              <a:t>Pilo</a:t>
            </a:r>
            <a:r>
              <a:rPr lang="en-US" sz="3300" b="1" dirty="0"/>
              <a:t> </a:t>
            </a:r>
            <a:r>
              <a:rPr lang="en-US" sz="3300" b="1" dirty="0" err="1"/>
              <a:t>Paga</a:t>
            </a:r>
            <a:r>
              <a:rPr lang="en-US" sz="3300" b="1" dirty="0"/>
              <a:t>” </a:t>
            </a:r>
            <a:br>
              <a:rPr lang="en-US" sz="33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Juliana Londoño-Vélez</a:t>
            </a:r>
            <a:br>
              <a:rPr lang="en-US" sz="2200" dirty="0"/>
            </a:br>
            <a:r>
              <a:rPr lang="en-US" sz="2200" dirty="0"/>
              <a:t>Catherine Rodríguez</a:t>
            </a:r>
            <a:br>
              <a:rPr lang="en-US" sz="2200" dirty="0"/>
            </a:br>
            <a:r>
              <a:rPr lang="en-US" sz="2200" dirty="0"/>
              <a:t>Fabio Sánchez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11483403-26DA-4AEF-A24B-6C74F1F9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RD – Pruebas de validez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33EB3B14-76C3-4E9F-8448-7B572363A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 Balance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Balance en 23/25 variables con SABER 11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Balance en 19/25 variables con SISBEN.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CO" dirty="0"/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 No manipulación: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Anuncio del programa fue sorpresa y no podían ya manipular ni resultados en SABER 11 ni puntaje SISBEN.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Pruebas de </a:t>
            </a:r>
            <a:r>
              <a:rPr lang="es-CO" dirty="0" err="1"/>
              <a:t>rddensity’s</a:t>
            </a:r>
            <a:r>
              <a:rPr lang="es-CO" dirty="0"/>
              <a:t> </a:t>
            </a:r>
            <a:r>
              <a:rPr lang="es-CO" dirty="0" err="1"/>
              <a:t>robust-corrected</a:t>
            </a:r>
            <a:r>
              <a:rPr lang="es-CO" dirty="0"/>
              <a:t> p-</a:t>
            </a:r>
            <a:r>
              <a:rPr lang="es-CO" dirty="0" err="1"/>
              <a:t>values</a:t>
            </a:r>
            <a:r>
              <a:rPr lang="es-CO" dirty="0"/>
              <a:t> (</a:t>
            </a:r>
            <a:r>
              <a:rPr lang="es-CO" dirty="0" err="1"/>
              <a:t>Cattaneo</a:t>
            </a:r>
            <a:r>
              <a:rPr lang="es-CO" dirty="0"/>
              <a:t> et al., 2016): 0.218 (SABER 11) y 0.436 (SISBEN)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35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EE2A5A-5F94-45B2-819D-DC6D45CF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Impacto en acceso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821D334-38B6-49D8-B737-2DCD11EEA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55" y="1834923"/>
            <a:ext cx="6452419" cy="43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6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B8BA88-17A8-492B-BD24-B6496CB8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Margen extensivo: SPP duplica el acceso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04D80D-B26A-4489-9667-B7BF102A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A12795C-01FC-41BD-BA02-EF2F7774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46" y="1972222"/>
            <a:ext cx="8091307" cy="39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8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9CC061-7993-406B-85DB-65FE666C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Prueba placebo: datos de 2013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DAF6257-C3FA-4EC7-B350-47BB86155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367" y="1985963"/>
            <a:ext cx="5877266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421D7D-9AEC-4A74-B580-E717BDF3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11" y="827548"/>
            <a:ext cx="7886700" cy="1325563"/>
          </a:xfrm>
        </p:spPr>
        <p:txBody>
          <a:bodyPr>
            <a:normAutofit/>
          </a:bodyPr>
          <a:lstStyle/>
          <a:p>
            <a:r>
              <a:rPr lang="es-CO" b="1" dirty="0"/>
              <a:t>Margen intensivo: SPP asegura acceso a educación superior de calidad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D9E9A021-8F9D-4FA4-8B29-8FBC08C0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153111"/>
            <a:ext cx="3868340" cy="823912"/>
          </a:xfrm>
        </p:spPr>
        <p:txBody>
          <a:bodyPr/>
          <a:lstStyle/>
          <a:p>
            <a:pPr algn="ctr"/>
            <a:r>
              <a:rPr lang="es-CO" dirty="0"/>
              <a:t>Acceso a Universidades Acreditadas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xmlns="" id="{52737F63-2286-4B2B-BD95-458347C5F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3052" y="3288891"/>
            <a:ext cx="4155130" cy="2891082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15E0672-F498-48EC-902C-38A7342F5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5340" y="2057035"/>
            <a:ext cx="3887391" cy="823912"/>
          </a:xfrm>
        </p:spPr>
        <p:txBody>
          <a:bodyPr/>
          <a:lstStyle/>
          <a:p>
            <a:pPr algn="ctr"/>
            <a:r>
              <a:rPr lang="es-CO" dirty="0"/>
              <a:t>Acceso a Universidades no Acreditadas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xmlns="" id="{6EAD3FA6-44B0-4D80-878F-983000A14D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29150" y="3248950"/>
            <a:ext cx="4079773" cy="29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1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635FEE8-0D73-47AD-B033-58AFC094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1" y="4203522"/>
            <a:ext cx="2916695" cy="20756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F76CAC7-8DE3-49FC-AFA4-63130763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925" y="4176145"/>
            <a:ext cx="2916695" cy="21030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7A84D60-9D35-4903-9578-C8A5E4841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90" y="1618332"/>
            <a:ext cx="2836017" cy="20605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8F58E6B-856E-4762-9434-AF68E7B05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64" y="1425665"/>
            <a:ext cx="2836016" cy="205492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A4CAEF5-ED47-4DAB-B2E1-F545F8A4089A}"/>
              </a:ext>
            </a:extLst>
          </p:cNvPr>
          <p:cNvSpPr txBox="1"/>
          <p:nvPr/>
        </p:nvSpPr>
        <p:spPr>
          <a:xfrm>
            <a:off x="855406" y="1150374"/>
            <a:ext cx="269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Acreditada Privada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E77622-1915-4E0E-AD77-4EB19DA0EEC4}"/>
              </a:ext>
            </a:extLst>
          </p:cNvPr>
          <p:cNvSpPr txBox="1"/>
          <p:nvPr/>
        </p:nvSpPr>
        <p:spPr>
          <a:xfrm>
            <a:off x="863290" y="3834190"/>
            <a:ext cx="269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No Acreditada Privada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FAE2F7EF-F069-4A46-A444-2E17C6A61AA4}"/>
              </a:ext>
            </a:extLst>
          </p:cNvPr>
          <p:cNvSpPr txBox="1"/>
          <p:nvPr/>
        </p:nvSpPr>
        <p:spPr>
          <a:xfrm>
            <a:off x="4829039" y="3678923"/>
            <a:ext cx="269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No Acreditada Pública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53F7EF2-EEFE-498A-BA80-EE9061D21071}"/>
              </a:ext>
            </a:extLst>
          </p:cNvPr>
          <p:cNvSpPr txBox="1"/>
          <p:nvPr/>
        </p:nvSpPr>
        <p:spPr>
          <a:xfrm>
            <a:off x="4716481" y="1056333"/>
            <a:ext cx="269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Acreditada Pública</a:t>
            </a:r>
          </a:p>
        </p:txBody>
      </p:sp>
    </p:spTree>
    <p:extLst>
      <p:ext uri="{BB962C8B-B14F-4D97-AF65-F5344CB8AC3E}">
        <p14:creationId xmlns:p14="http://schemas.microsoft.com/office/powerpoint/2010/main" val="101005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A9AF084-D9AD-40BA-A901-048B5D4F0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2241755"/>
            <a:ext cx="8077835" cy="325939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0EE5679-48EB-431E-916D-56B3343E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Impactos causales en desempeño académico</a:t>
            </a:r>
          </a:p>
        </p:txBody>
      </p:sp>
    </p:spTree>
    <p:extLst>
      <p:ext uri="{BB962C8B-B14F-4D97-AF65-F5344CB8AC3E}">
        <p14:creationId xmlns:p14="http://schemas.microsoft.com/office/powerpoint/2010/main" val="399418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F944B7-3EB2-499B-9D63-5FD593F1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Impactos de equilibrio general de corto plazo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9AF5906-875C-4862-AA0A-19E8652E8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784556"/>
            <a:ext cx="7954911" cy="42813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 Impactos importantes en equidad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 Aumento en diversidad de clases sociales en universidades privadas acreditadas.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 SPP </a:t>
            </a:r>
            <a:r>
              <a:rPr lang="es-CO" u="sng" dirty="0"/>
              <a:t>NO</a:t>
            </a:r>
            <a:r>
              <a:rPr lang="es-CO" dirty="0"/>
              <a:t> indujo a un juego de suma cero en acceso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 Cambios composicionales en términos de calidad de los estudiantes en las universidades.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 Estudiantes de estratos socioeconómicos bajos están desplazando a los altos en el decil superior de las pruebas SABER 11.</a:t>
            </a:r>
          </a:p>
        </p:txBody>
      </p:sp>
    </p:spTree>
    <p:extLst>
      <p:ext uri="{BB962C8B-B14F-4D97-AF65-F5344CB8AC3E}">
        <p14:creationId xmlns:p14="http://schemas.microsoft.com/office/powerpoint/2010/main" val="182195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3E3B38-5526-4B32-98B7-65A0AD36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47" y="1218173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Impactos importantes en equidad: brecha </a:t>
            </a:r>
            <a:r>
              <a:rPr lang="es-CO" b="1" u="sng" dirty="0"/>
              <a:t>acceso a IES </a:t>
            </a:r>
            <a:r>
              <a:rPr lang="es-CO" b="1" dirty="0"/>
              <a:t>por estrato Socioeconómico desapareció.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EB7B788-F375-4130-B4F6-B8AD0EFED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293" y="2369421"/>
            <a:ext cx="5734909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1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5A55F4-7A48-4F6C-AA9B-86F78965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40296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Impactos importantes en equidad: brecha </a:t>
            </a:r>
            <a:r>
              <a:rPr lang="es-CO" b="1" u="sng" dirty="0"/>
              <a:t>acceso a IES de calidad</a:t>
            </a:r>
            <a:r>
              <a:rPr lang="es-CO" b="1" dirty="0"/>
              <a:t> por estrato Socioeconómico desapareció.</a:t>
            </a:r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15660C7-EC67-49E2-9A01-F1A80A5A4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82" y="2236685"/>
            <a:ext cx="5627035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27341"/>
            <a:ext cx="7886700" cy="692152"/>
          </a:xfrm>
        </p:spPr>
        <p:txBody>
          <a:bodyPr>
            <a:normAutofit/>
          </a:bodyPr>
          <a:lstStyle/>
          <a:p>
            <a:r>
              <a:rPr lang="es-CO" b="1" dirty="0"/>
              <a:t>Motivación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845" y="1607574"/>
            <a:ext cx="8428703" cy="47194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Estudiantes de entornos vulnerables están </a:t>
            </a:r>
            <a:r>
              <a:rPr lang="es-ES" b="1" dirty="0"/>
              <a:t>subrepresentados </a:t>
            </a:r>
            <a:r>
              <a:rPr lang="es-ES" dirty="0"/>
              <a:t>en la educación terciaria (</a:t>
            </a:r>
            <a:r>
              <a:rPr lang="es-ES" dirty="0" err="1"/>
              <a:t>Chetty</a:t>
            </a:r>
            <a:r>
              <a:rPr lang="es-ES" dirty="0"/>
              <a:t> et al., 2017; García et al. 2016) incluso controlando por el nivel de habilidad.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Subsiste a pesar de esfuerzos</a:t>
            </a:r>
            <a:r>
              <a:rPr lang="es-ES" dirty="0"/>
              <a:t> importantes en aumentar cobertura (ayuda financiera, información, en aplicaciones).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/>
              <a:t> Evidencia de programas de financiación en América Latina muestran bajo </a:t>
            </a:r>
            <a:r>
              <a:rPr lang="es-ES" dirty="0" err="1"/>
              <a:t>take</a:t>
            </a:r>
            <a:r>
              <a:rPr lang="es-ES" dirty="0"/>
              <a:t>-up y bajo impacto en universidades de calidad (</a:t>
            </a:r>
            <a:r>
              <a:rPr lang="es-ES" dirty="0" err="1"/>
              <a:t>Beyer</a:t>
            </a:r>
            <a:r>
              <a:rPr lang="es-ES" dirty="0"/>
              <a:t> et al., 2015; Melguizo et al.,2016). 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Educación superior puede no cumplir los objetivos de </a:t>
            </a:r>
            <a:r>
              <a:rPr lang="es-ES" b="1" dirty="0"/>
              <a:t>movilidad social</a:t>
            </a:r>
            <a:r>
              <a:rPr lang="es-ES" dirty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188063-ED25-4AF3-AEBA-422DC6F8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Diversidad de clases aumentó en IES acreditadas privadas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CD6385C-53A6-4BFA-9082-7424267E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F13708C-E888-4161-8FC1-6A2149D3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18" y="1848211"/>
            <a:ext cx="6952343" cy="44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1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84F176-EADE-42A9-91BE-F3326C33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Diversidad de clases aumentó en IES acreditadas privadas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711A42-6ADD-4835-8168-7173347BB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6A5C51E-0A77-4FFB-B1F2-5E6BDAF9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00" y="1917226"/>
            <a:ext cx="6826984" cy="43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5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CDD92E-7E8E-4943-8A9B-B5058C10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Pero poco cambio en IES públicas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B76E8B-CE8F-43F7-97A5-10CB6CEFD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467F478-A25E-4224-8BBE-EB46C103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21" y="1748350"/>
            <a:ext cx="7062957" cy="45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8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EF4BB4-C6C0-4D1F-A4F8-BBD913EA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682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SPP </a:t>
            </a:r>
            <a:r>
              <a:rPr lang="es-CO" b="1" u="sng" dirty="0"/>
              <a:t>NO</a:t>
            </a:r>
            <a:r>
              <a:rPr lang="es-CO" b="1" dirty="0"/>
              <a:t> indujo a un juego de suma cero en acceso</a:t>
            </a:r>
            <a:br>
              <a:rPr lang="es-CO" b="1" dirty="0"/>
            </a:br>
            <a:r>
              <a:rPr lang="es-CO" sz="2800" dirty="0"/>
              <a:t>1) Aumento exponencial en aplicaciones en IES acreditadas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1D9B7D0-2330-4112-B32D-2EE9725F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2403879"/>
            <a:ext cx="7792679" cy="40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EF4BB4-C6C0-4D1F-A4F8-BBD913EA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682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SPP no indujo a un juego de suma cero en acceso</a:t>
            </a:r>
            <a:br>
              <a:rPr lang="es-CO" b="1" dirty="0"/>
            </a:br>
            <a:r>
              <a:rPr lang="es-CO" sz="2800" b="1" dirty="0"/>
              <a:t>2</a:t>
            </a:r>
            <a:r>
              <a:rPr lang="es-CO" sz="2800" dirty="0"/>
              <a:t>) Disminución en tasa de admisión en IES acreditadas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943B11C-4CD4-4E12-81D3-C9FD564D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" y="2426109"/>
            <a:ext cx="7296994" cy="36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F3EFA1-4926-4AC6-84A5-3B14EAD3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02" y="1542638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SPP no indujo a un juego de suma cero en acceso</a:t>
            </a:r>
            <a:br>
              <a:rPr lang="es-CO" b="1" dirty="0"/>
            </a:br>
            <a:r>
              <a:rPr lang="es-CO" sz="2800" dirty="0"/>
              <a:t>3) Aumento de 12.6% entre 2014-2016 en inscripción inmediata de alumnos en IES con el 66% de ese aumento en IES privadas y se ve para todos los deciles.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246812F-62D8-4BBD-90B5-EA9CD630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30" y="3106649"/>
            <a:ext cx="5614875" cy="34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6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4C24F2-0354-4AB8-AEA0-ADF3D99F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Cambios composicionales en calidad estudiantes</a:t>
            </a:r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69FF07A-AC0C-4C23-B8D5-B5FBEC352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878" y="2234947"/>
            <a:ext cx="7173613" cy="35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3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6D62A5-EE6C-419D-8CAB-7973304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500" b="1" dirty="0"/>
              <a:t>Jóvenes de estratos bajos desplazaron a los de estratos altos en el decil superior de las pruebas SABER 11.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7B5B721D-B9E7-4997-9CBF-738950EE5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82" y="1985963"/>
            <a:ext cx="5627035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25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6D62A5-EE6C-419D-8CAB-7973304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500" b="1" dirty="0"/>
              <a:t>Jóvenes de estratos bajos desplazaron a los de estratos altos en el decil superior de las pruebas SABER 11.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CADF3D3-59D9-44B1-B1C1-3173B4F49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24" y="1985314"/>
            <a:ext cx="6231192" cy="45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72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2A93B7-9DD4-4A05-8517-F7C93F13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6819F4-CB71-4771-A23F-BAA1B00F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77" y="1769806"/>
            <a:ext cx="8080273" cy="42961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SPP tuvo impactos </a:t>
            </a:r>
            <a:r>
              <a:rPr lang="es-CO" b="1" dirty="0"/>
              <a:t>directos</a:t>
            </a:r>
            <a:r>
              <a:rPr lang="es-CO" dirty="0"/>
              <a:t> en el margen extensivo e intensivo en </a:t>
            </a:r>
            <a:r>
              <a:rPr lang="es-CO" b="1" dirty="0"/>
              <a:t>acceso y desempeño académico</a:t>
            </a:r>
            <a:r>
              <a:rPr lang="es-CO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 SPP tuvo impactos de </a:t>
            </a:r>
            <a:r>
              <a:rPr lang="es-CO" b="1" dirty="0"/>
              <a:t>equilibrio general </a:t>
            </a:r>
            <a:r>
              <a:rPr lang="es-CO" dirty="0"/>
              <a:t>de corto plazo: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Ganancias</a:t>
            </a:r>
            <a:r>
              <a:rPr lang="en-US" dirty="0"/>
              <a:t> </a:t>
            </a:r>
            <a:r>
              <a:rPr lang="es-CO" dirty="0"/>
              <a:t>en </a:t>
            </a:r>
            <a:r>
              <a:rPr lang="es-CO" b="1" dirty="0"/>
              <a:t>equidad</a:t>
            </a:r>
            <a:r>
              <a:rPr lang="es-CO" dirty="0"/>
              <a:t> inmediatas y significativas.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Aumento en </a:t>
            </a:r>
            <a:r>
              <a:rPr lang="es-CO" b="1" dirty="0"/>
              <a:t>cobertura</a:t>
            </a:r>
            <a:r>
              <a:rPr lang="es-CO" dirty="0"/>
              <a:t> en educación superior.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b="1" dirty="0"/>
              <a:t>Diversidad</a:t>
            </a:r>
            <a:r>
              <a:rPr lang="es-CO" dirty="0"/>
              <a:t> de clases sociales y </a:t>
            </a:r>
            <a:r>
              <a:rPr lang="es-CO" b="1" dirty="0"/>
              <a:t>aumento en calidad</a:t>
            </a:r>
            <a:r>
              <a:rPr lang="es-CO" dirty="0"/>
              <a:t> de estudiantes admitidos en IES privadas (no en publicas).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Cambios en </a:t>
            </a:r>
            <a:r>
              <a:rPr lang="es-CO" b="1" dirty="0"/>
              <a:t>composición socioeconómica del decil superior</a:t>
            </a:r>
            <a:r>
              <a:rPr lang="es-CO" dirty="0"/>
              <a:t> de la prueba SABER 11. </a:t>
            </a:r>
          </a:p>
        </p:txBody>
      </p:sp>
    </p:spTree>
    <p:extLst>
      <p:ext uri="{BB962C8B-B14F-4D97-AF65-F5344CB8AC3E}">
        <p14:creationId xmlns:p14="http://schemas.microsoft.com/office/powerpoint/2010/main" val="27309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B633E8-67DB-47D6-9ECD-0A854F5B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219"/>
            <a:ext cx="7886700" cy="692152"/>
          </a:xfrm>
        </p:spPr>
        <p:txBody>
          <a:bodyPr/>
          <a:lstStyle/>
          <a:p>
            <a:r>
              <a:rPr lang="es-CO" b="1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ED7F2E-3455-47BD-B9CC-6880A616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371"/>
            <a:ext cx="8295968" cy="47780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Evaluar el </a:t>
            </a:r>
            <a:r>
              <a:rPr lang="es-CO" b="1" dirty="0"/>
              <a:t>impacto directo y de equilibrio general</a:t>
            </a:r>
            <a:r>
              <a:rPr lang="es-CO" dirty="0"/>
              <a:t> de corto plazo de un programa de financiación en base al </a:t>
            </a:r>
            <a:r>
              <a:rPr lang="es-CO" u="sng" dirty="0"/>
              <a:t>merito</a:t>
            </a:r>
            <a:r>
              <a:rPr lang="es-CO" dirty="0"/>
              <a:t> para jóvenes de </a:t>
            </a:r>
            <a:r>
              <a:rPr lang="es-CO" u="sng" dirty="0"/>
              <a:t>bajos recursos</a:t>
            </a:r>
            <a:r>
              <a:rPr lang="es-CO" dirty="0"/>
              <a:t>: Ser Pilo Paga.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El programa otorga </a:t>
            </a:r>
            <a:r>
              <a:rPr lang="es-CO" b="1" dirty="0"/>
              <a:t>10,000 aprox. becas- crédito anuales</a:t>
            </a:r>
            <a:r>
              <a:rPr lang="es-CO" dirty="0"/>
              <a:t> para asistir al programa de la elección del joven de IES Acreditadas con Alta Calidad.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Equivale a cerca del 30% de los jóvenes que entran en el primer semestre a un programa en una Universidad Acreditada.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Cubre costo de matricula y sostenimiento.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Requisitos: admitidos a programas en IES acreditadas, cumplir los puntajes en SABER 11 (mérito) y SISBEN (necesidad).</a:t>
            </a:r>
          </a:p>
        </p:txBody>
      </p:sp>
    </p:spTree>
    <p:extLst>
      <p:ext uri="{BB962C8B-B14F-4D97-AF65-F5344CB8AC3E}">
        <p14:creationId xmlns:p14="http://schemas.microsoft.com/office/powerpoint/2010/main" val="28454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8B3576-343C-4089-8DC7-2F096B36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Requisito de mérito (SABER 11)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0B6E35A-9387-43E6-BE5C-08294C29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12" y="1689100"/>
            <a:ext cx="6557575" cy="4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6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20FEC5-2CCF-4F85-92E2-7F9362CF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Requisito de necesidad (SISBEN)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ADEF0FC-A036-4C2D-86A8-A282773C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87" y="1828800"/>
            <a:ext cx="6253314" cy="45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ABF438-C609-4275-8D4C-BFDA08C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SPP: Introducido de manera sorpresiva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A1F994B-B4EB-4CA9-9C30-BB5E7C862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183191"/>
              </p:ext>
            </p:extLst>
          </p:nvPr>
        </p:nvGraphicFramePr>
        <p:xfrm>
          <a:off x="628650" y="1985963"/>
          <a:ext cx="78867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10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59A7AE-CF77-4F04-8E12-89B18CBE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Impactos directos de corto plazo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7D1FAE0-44A9-4622-ABF4-E63B12383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Impactos causales en acceso a educación superior través de Regresión Discontinua: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Margen extensivo.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Margen intensivo.</a:t>
            </a:r>
          </a:p>
          <a:p>
            <a:pPr marL="914400" lvl="2" indent="0">
              <a:buNone/>
            </a:pPr>
            <a:endParaRPr lang="es-CO" dirty="0"/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Impactos causales en desempeño académico a través de OLS &amp; VI (</a:t>
            </a:r>
            <a:r>
              <a:rPr lang="es-CO" dirty="0" err="1"/>
              <a:t>type</a:t>
            </a:r>
            <a:r>
              <a:rPr lang="es-CO" dirty="0"/>
              <a:t> </a:t>
            </a:r>
            <a:r>
              <a:rPr lang="es-CO" dirty="0" err="1"/>
              <a:t>mismatch</a:t>
            </a:r>
            <a:r>
              <a:rPr lang="es-CO" dirty="0"/>
              <a:t>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Permanencia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dirty="0"/>
              <a:t> Materias aprobadas</a:t>
            </a:r>
          </a:p>
        </p:txBody>
      </p:sp>
    </p:spTree>
    <p:extLst>
      <p:ext uri="{BB962C8B-B14F-4D97-AF65-F5344CB8AC3E}">
        <p14:creationId xmlns:p14="http://schemas.microsoft.com/office/powerpoint/2010/main" val="243650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ADF5B8-1E71-41AF-AE3F-A3229259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Metodología de Regresión Discontinua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A7B944-C978-470C-B448-8E98F891C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08DF875-EBD0-4E9A-AF33-BA9909AC6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38" y="1636148"/>
            <a:ext cx="7396317" cy="47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5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B4F8FC-C36E-4421-A42A-FDC23EBC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0094"/>
            <a:ext cx="7886700" cy="1325563"/>
          </a:xfrm>
        </p:spPr>
        <p:txBody>
          <a:bodyPr/>
          <a:lstStyle/>
          <a:p>
            <a:r>
              <a:rPr lang="es-CO" b="1" dirty="0"/>
              <a:t>RD- Impacto en acceso - Primera etapa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D8EA830-8802-4C5A-BFC5-1CC45C891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/>
              <a:t>SABER 11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A5936D11-2BD5-4CCA-96DE-F7B49A837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238" y="2955273"/>
            <a:ext cx="3868737" cy="2784192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C2212336-4511-43C0-A6C5-B9D759D47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/>
              <a:t>SISBEN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6E9E5311-8DF9-4109-9B16-4907FE2D74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29150" y="2937139"/>
            <a:ext cx="3887788" cy="28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56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4509</TotalTime>
  <Words>799</Words>
  <Application>Microsoft Office PowerPoint</Application>
  <PresentationFormat>Presentación en pantalla (4:3)</PresentationFormat>
  <Paragraphs>92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   Upstream and Downstream Impacts of a Merit-Based Financial Aid Program for the Poor: The Case of “Ser Pilo Paga”   Juliana Londoño-Vélez Catherine Rodríguez Fabio Sánchez</vt:lpstr>
      <vt:lpstr>Motivación</vt:lpstr>
      <vt:lpstr>Objetivo</vt:lpstr>
      <vt:lpstr>Requisito de mérito (SABER 11)</vt:lpstr>
      <vt:lpstr>Requisito de necesidad (SISBEN)</vt:lpstr>
      <vt:lpstr>SPP: Introducido de manera sorpresiva</vt:lpstr>
      <vt:lpstr>Impactos directos de corto plazo</vt:lpstr>
      <vt:lpstr>Metodología de Regresión Discontinua</vt:lpstr>
      <vt:lpstr>RD- Impacto en acceso - Primera etapa</vt:lpstr>
      <vt:lpstr>RD – Pruebas de validez</vt:lpstr>
      <vt:lpstr>Impacto en acceso</vt:lpstr>
      <vt:lpstr>Margen extensivo: SPP duplica el acceso</vt:lpstr>
      <vt:lpstr>Prueba placebo: datos de 2013</vt:lpstr>
      <vt:lpstr>Margen intensivo: SPP asegura acceso a educación superior de calidad</vt:lpstr>
      <vt:lpstr>Presentación de PowerPoint</vt:lpstr>
      <vt:lpstr>Impactos causales en desempeño académico</vt:lpstr>
      <vt:lpstr>Impactos de equilibrio general de corto plazo</vt:lpstr>
      <vt:lpstr>Impactos importantes en equidad: brecha acceso a IES por estrato Socioeconómico desapareció.</vt:lpstr>
      <vt:lpstr>Impactos importantes en equidad: brecha acceso a IES de calidad por estrato Socioeconómico desapareció.</vt:lpstr>
      <vt:lpstr>Diversidad de clases aumentó en IES acreditadas privadas</vt:lpstr>
      <vt:lpstr>Diversidad de clases aumentó en IES acreditadas privadas</vt:lpstr>
      <vt:lpstr>Pero poco cambio en IES públicas</vt:lpstr>
      <vt:lpstr>SPP NO indujo a un juego de suma cero en acceso 1) Aumento exponencial en aplicaciones en IES acreditadas </vt:lpstr>
      <vt:lpstr>SPP no indujo a un juego de suma cero en acceso 2) Disminución en tasa de admisión en IES acreditadas </vt:lpstr>
      <vt:lpstr>SPP no indujo a un juego de suma cero en acceso 3) Aumento de 12.6% entre 2014-2016 en inscripción inmediata de alumnos en IES con el 66% de ese aumento en IES privadas y se ve para todos los deciles.</vt:lpstr>
      <vt:lpstr>Cambios composicionales en calidad estudiantes</vt:lpstr>
      <vt:lpstr>Jóvenes de estratos bajos desplazaron a los de estratos altos en el decil superior de las pruebas SABER 11. </vt:lpstr>
      <vt:lpstr>Jóvenes de estratos bajos desplazaron a los de estratos altos en el decil superior de las pruebas SABER 11. </vt:lpstr>
      <vt:lpstr>Conclusiones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casa</cp:lastModifiedBy>
  <cp:revision>53</cp:revision>
  <dcterms:created xsi:type="dcterms:W3CDTF">2015-08-13T20:07:08Z</dcterms:created>
  <dcterms:modified xsi:type="dcterms:W3CDTF">2017-11-03T15:00:55Z</dcterms:modified>
</cp:coreProperties>
</file>