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57" r:id="rId5"/>
    <p:sldId id="260" r:id="rId6"/>
    <p:sldId id="261" r:id="rId7"/>
    <p:sldId id="272" r:id="rId8"/>
    <p:sldId id="259" r:id="rId9"/>
    <p:sldId id="276" r:id="rId10"/>
    <p:sldId id="263" r:id="rId11"/>
    <p:sldId id="273" r:id="rId12"/>
    <p:sldId id="275" r:id="rId13"/>
    <p:sldId id="264" r:id="rId14"/>
    <p:sldId id="265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112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29/10/2017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3232" y="4466371"/>
            <a:ext cx="7886700" cy="1582737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School Effects on Teachers’ Satisfaction with the Current Job and with the Teaching Profession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sz="2200" i="1" dirty="0" err="1"/>
              <a:t>p</a:t>
            </a:r>
            <a:r>
              <a:rPr lang="en-US" sz="2200" i="1" dirty="0" err="1" smtClean="0"/>
              <a:t>or</a:t>
            </a:r>
            <a:r>
              <a:rPr lang="en-US" sz="2200" i="1" dirty="0" smtClean="0"/>
              <a:t> Catalina Rey Guerra</a:t>
            </a:r>
            <a:endParaRPr lang="es-CO" sz="4900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395" t="27002" r="20815" b="14496"/>
          <a:stretch/>
        </p:blipFill>
        <p:spPr>
          <a:xfrm>
            <a:off x="492855" y="2245343"/>
            <a:ext cx="8345230" cy="37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28" t="22868" r="26944" b="7261"/>
          <a:stretch/>
        </p:blipFill>
        <p:spPr>
          <a:xfrm>
            <a:off x="1158214" y="1689100"/>
            <a:ext cx="6917479" cy="48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093" t="27622" r="36628" b="9742"/>
          <a:stretch/>
        </p:blipFill>
        <p:spPr>
          <a:xfrm>
            <a:off x="762320" y="1689101"/>
            <a:ext cx="7628182" cy="47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Satisfacción con el </a:t>
            </a:r>
            <a:r>
              <a:rPr lang="es-CO" b="1" dirty="0" smtClean="0"/>
              <a:t>trabajo actual</a:t>
            </a: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98" y="1531054"/>
            <a:ext cx="6679561" cy="48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Satisfacción con la profesión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54" y="1689100"/>
            <a:ext cx="6454092" cy="47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Discusión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85314"/>
            <a:ext cx="7886700" cy="454223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es-CO" sz="4400" dirty="0"/>
              <a:t>Encontramos que la mayor proporción de la varianza ocurre dentro del colegio, sin embargo, existe una proporción de la varianza que ocurre entre colegios, que es estadísticamente significativa y vale la pena estudiar</a:t>
            </a:r>
            <a:r>
              <a:rPr lang="es-CO" sz="44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s-CO" sz="2000" dirty="0"/>
          </a:p>
          <a:p>
            <a:pPr>
              <a:lnSpc>
                <a:spcPct val="110000"/>
              </a:lnSpc>
            </a:pPr>
            <a:r>
              <a:rPr lang="es-CO" sz="4500" dirty="0"/>
              <a:t>Asimismo</a:t>
            </a:r>
            <a:r>
              <a:rPr lang="es-CO" sz="4500" dirty="0"/>
              <a:t>, encontramos que la mayor proporción de varianza tanto a nivel de docente como a nivel de colegio la explican las variables</a:t>
            </a:r>
            <a:r>
              <a:rPr lang="es-CO" sz="4500" dirty="0"/>
              <a:t>:</a:t>
            </a:r>
          </a:p>
          <a:p>
            <a:endParaRPr lang="es-CO" sz="1000" dirty="0"/>
          </a:p>
          <a:p>
            <a:pPr lvl="1"/>
            <a:r>
              <a:rPr lang="es-CO" sz="4000" dirty="0"/>
              <a:t>Liderazgo del rector</a:t>
            </a:r>
          </a:p>
          <a:p>
            <a:pPr lvl="1"/>
            <a:r>
              <a:rPr lang="es-CO" sz="4000" dirty="0"/>
              <a:t>Tomar parte de ambientes colaborativos</a:t>
            </a:r>
          </a:p>
          <a:p>
            <a:pPr lvl="1"/>
            <a:r>
              <a:rPr lang="es-CO" sz="4000" dirty="0"/>
              <a:t>Carencia de personal</a:t>
            </a:r>
          </a:p>
          <a:p>
            <a:pPr lvl="1"/>
            <a:r>
              <a:rPr lang="es-CO" sz="4000" dirty="0" smtClean="0"/>
              <a:t>Carencia de materiales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4000" dirty="0" smtClean="0"/>
              <a:t> Este set de variables explican más del 50% de la varianza a nivel de colegio.</a:t>
            </a:r>
            <a:r>
              <a:rPr lang="es-CO" sz="4000" dirty="0"/>
              <a:t> </a:t>
            </a:r>
            <a:endParaRPr lang="es-CO" sz="4000" dirty="0" smtClean="0"/>
          </a:p>
          <a:p>
            <a:pPr marL="0" indent="0">
              <a:buNone/>
            </a:pPr>
            <a:endParaRPr lang="es-CO" sz="2000" dirty="0"/>
          </a:p>
          <a:p>
            <a:pPr>
              <a:lnSpc>
                <a:spcPct val="110000"/>
              </a:lnSpc>
            </a:pPr>
            <a:r>
              <a:rPr lang="es-CO" sz="4500" dirty="0"/>
              <a:t>Las características individuales del profesor son fuertes predictores de la satisfacción con la profesión docente, mientras que condiciones del colegio como el clima escolar o el involucramiento de los padres son fuertes predictores de la satisfacción con el trabajo actual.</a:t>
            </a:r>
            <a:endParaRPr lang="es-CO" sz="4500" dirty="0"/>
          </a:p>
        </p:txBody>
      </p:sp>
    </p:spTree>
    <p:extLst>
      <p:ext uri="{BB962C8B-B14F-4D97-AF65-F5344CB8AC3E}">
        <p14:creationId xmlns:p14="http://schemas.microsoft.com/office/powerpoint/2010/main" val="23125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Limitaciones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s-ES" sz="2000" dirty="0"/>
              <a:t>El diseño de corte transversal impide realizar conclusiones causales</a:t>
            </a:r>
            <a:endParaRPr lang="es-CO" sz="2000" dirty="0"/>
          </a:p>
          <a:p>
            <a:pPr marL="742950" lvl="2" indent="-285750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s-ES" sz="1800" dirty="0"/>
              <a:t>Potenciales problemas de causalidad inversa y omisión de </a:t>
            </a:r>
            <a:r>
              <a:rPr lang="es-ES" sz="1800" dirty="0" smtClean="0"/>
              <a:t>variables</a:t>
            </a:r>
          </a:p>
          <a:p>
            <a:pPr marL="457200" lvl="2" indent="0">
              <a:lnSpc>
                <a:spcPct val="100000"/>
              </a:lnSpc>
              <a:spcBef>
                <a:spcPts val="1000"/>
              </a:spcBef>
              <a:buNone/>
            </a:pPr>
            <a:endParaRPr lang="es-CO" sz="1600" dirty="0"/>
          </a:p>
          <a:p>
            <a:pPr lvl="0">
              <a:lnSpc>
                <a:spcPct val="100000"/>
              </a:lnSpc>
            </a:pPr>
            <a:r>
              <a:rPr lang="es-ES" sz="2000" dirty="0"/>
              <a:t>Muchas variables son auto-reportes: propensas a sesgos por una tercera </a:t>
            </a:r>
            <a:r>
              <a:rPr lang="es-ES" sz="2000" dirty="0" smtClean="0"/>
              <a:t>variable</a:t>
            </a:r>
          </a:p>
          <a:p>
            <a:pPr marL="0" lvl="0" indent="0">
              <a:lnSpc>
                <a:spcPct val="100000"/>
              </a:lnSpc>
              <a:buNone/>
            </a:pPr>
            <a:endParaRPr lang="es-CO" sz="800" dirty="0"/>
          </a:p>
          <a:p>
            <a:pPr lvl="0">
              <a:lnSpc>
                <a:spcPct val="100000"/>
              </a:lnSpc>
            </a:pPr>
            <a:r>
              <a:rPr lang="es-ES" sz="2000" dirty="0"/>
              <a:t>No podemos observar otras características que pueden ser muy relevantes, como salarios y exposición a la </a:t>
            </a:r>
            <a:r>
              <a:rPr lang="es-ES" sz="2000" dirty="0" smtClean="0"/>
              <a:t>violencia</a:t>
            </a:r>
          </a:p>
          <a:p>
            <a:pPr marL="0" lvl="0" indent="0">
              <a:lnSpc>
                <a:spcPct val="100000"/>
              </a:lnSpc>
              <a:buNone/>
            </a:pPr>
            <a:endParaRPr lang="es-CO" sz="800" dirty="0"/>
          </a:p>
          <a:p>
            <a:pPr lvl="0">
              <a:lnSpc>
                <a:spcPct val="100000"/>
              </a:lnSpc>
            </a:pPr>
            <a:r>
              <a:rPr lang="es-ES" sz="2000" dirty="0"/>
              <a:t>Muestra no es representativa para profesores más “vulnerables”</a:t>
            </a:r>
            <a:endParaRPr lang="es-CO" sz="2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0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Implicaciones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225" y="1985314"/>
            <a:ext cx="8053623" cy="4080635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s-ES" sz="2000" dirty="0"/>
              <a:t>Tema </a:t>
            </a:r>
            <a:r>
              <a:rPr lang="es-ES" sz="2000" dirty="0"/>
              <a:t>importante: necesidad de más investigación relacionada</a:t>
            </a:r>
            <a:endParaRPr lang="es-CO" sz="2000" dirty="0"/>
          </a:p>
          <a:p>
            <a:pPr marL="533400" lvl="2" indent="-171450">
              <a:lnSpc>
                <a:spcPct val="100000"/>
              </a:lnSpc>
              <a:spcBef>
                <a:spcPts val="0"/>
              </a:spcBef>
            </a:pPr>
            <a:r>
              <a:rPr lang="es-ES" sz="1700" dirty="0"/>
              <a:t>Profundizar desde marco causal</a:t>
            </a:r>
            <a:endParaRPr lang="es-CO" sz="1700" dirty="0"/>
          </a:p>
          <a:p>
            <a:pPr marL="533400" lvl="2" indent="-171450">
              <a:lnSpc>
                <a:spcPct val="100000"/>
              </a:lnSpc>
              <a:spcBef>
                <a:spcPts val="0"/>
              </a:spcBef>
            </a:pPr>
            <a:r>
              <a:rPr lang="es-ES" sz="1700" dirty="0"/>
              <a:t>Examinar variables de salud mental y emocional</a:t>
            </a:r>
            <a:endParaRPr lang="es-CO" sz="1700" dirty="0"/>
          </a:p>
          <a:p>
            <a:pPr marL="533400" lvl="2" indent="-171450">
              <a:lnSpc>
                <a:spcPct val="100000"/>
              </a:lnSpc>
              <a:spcBef>
                <a:spcPts val="0"/>
              </a:spcBef>
            </a:pPr>
            <a:r>
              <a:rPr lang="es-ES" sz="1700" dirty="0"/>
              <a:t>Analizar la relación entre satisfacción con </a:t>
            </a:r>
            <a:r>
              <a:rPr lang="es-ES" sz="1700" dirty="0"/>
              <a:t>resultados cognitivos </a:t>
            </a:r>
            <a:r>
              <a:rPr lang="es-ES" sz="1700" dirty="0"/>
              <a:t>y socioemocionales de </a:t>
            </a:r>
            <a:r>
              <a:rPr lang="es-ES" sz="1700" dirty="0" smtClean="0"/>
              <a:t>estudiantes</a:t>
            </a:r>
          </a:p>
          <a:p>
            <a:pPr marL="36195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700" dirty="0"/>
          </a:p>
          <a:p>
            <a:pPr lvl="0">
              <a:lnSpc>
                <a:spcPct val="110000"/>
              </a:lnSpc>
            </a:pPr>
            <a:r>
              <a:rPr lang="es-ES" sz="2000" dirty="0" smtClean="0"/>
              <a:t>Necesidad </a:t>
            </a:r>
            <a:r>
              <a:rPr lang="es-ES" sz="2000" dirty="0"/>
              <a:t>de intervención desde distintos niveles ecológicos</a:t>
            </a:r>
            <a:endParaRPr lang="es-CO" sz="2000" dirty="0"/>
          </a:p>
          <a:p>
            <a:pPr marL="533400" lvl="2" indent="-171450">
              <a:lnSpc>
                <a:spcPct val="110000"/>
              </a:lnSpc>
              <a:spcBef>
                <a:spcPts val="0"/>
              </a:spcBef>
            </a:pPr>
            <a:r>
              <a:rPr lang="es-ES" sz="1700" dirty="0"/>
              <a:t>A nivel individual (del profesor): atraer profesores con vocación</a:t>
            </a:r>
            <a:endParaRPr lang="es-CO" sz="1700" dirty="0"/>
          </a:p>
          <a:p>
            <a:pPr marL="533400" lvl="2" indent="-171450">
              <a:lnSpc>
                <a:spcPct val="110000"/>
              </a:lnSpc>
              <a:spcBef>
                <a:spcPts val="0"/>
              </a:spcBef>
            </a:pPr>
            <a:r>
              <a:rPr lang="es-ES" sz="1700" dirty="0"/>
              <a:t>A nivel del aula: programas de clima escolar y programas sociales que ayuden a estudiantes en situaciones de desventaja </a:t>
            </a:r>
            <a:r>
              <a:rPr lang="es-ES" sz="1700" dirty="0"/>
              <a:t>económica</a:t>
            </a:r>
            <a:endParaRPr lang="es-CO" sz="1700" dirty="0"/>
          </a:p>
          <a:p>
            <a:pPr marL="533400" lvl="2" indent="-171450">
              <a:lnSpc>
                <a:spcPct val="110000"/>
              </a:lnSpc>
              <a:spcBef>
                <a:spcPts val="0"/>
              </a:spcBef>
            </a:pPr>
            <a:r>
              <a:rPr lang="es-ES" sz="1700" dirty="0"/>
              <a:t>A nivel del colegio: ofrecer más programas de desarrollo profesional, mejorar liderazgo del rector, fomentar trabajo colaborativo entre profesores, e invertir en material y personal</a:t>
            </a:r>
            <a:endParaRPr lang="es-CO" sz="1700" dirty="0"/>
          </a:p>
          <a:p>
            <a:pPr marL="533400" lvl="2" indent="-171450">
              <a:lnSpc>
                <a:spcPct val="110000"/>
              </a:lnSpc>
              <a:spcBef>
                <a:spcPts val="0"/>
              </a:spcBef>
            </a:pPr>
            <a:r>
              <a:rPr lang="es-ES" sz="1700" dirty="0"/>
              <a:t>A nivel de la comunidad: fomentar el involucramiento de los padres y la comunidad</a:t>
            </a:r>
            <a:endParaRPr lang="es-CO" sz="17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7351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830882"/>
            <a:ext cx="7886700" cy="2896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 smtClean="0"/>
              <a:t>Catalina Rey Guerra</a:t>
            </a:r>
          </a:p>
          <a:p>
            <a:pPr marL="0" indent="0" algn="ctr">
              <a:buNone/>
            </a:pPr>
            <a:r>
              <a:rPr lang="es-CO" sz="3600" dirty="0" smtClean="0"/>
              <a:t>mc.rey11@uniandes.edu.co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9788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Motivación</a:t>
            </a:r>
            <a:endParaRPr lang="es-CO" b="1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51355" y="1916482"/>
            <a:ext cx="8029182" cy="46847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CO" sz="2400" dirty="0" smtClean="0"/>
              <a:t>La satisfacción del docente </a:t>
            </a:r>
            <a:r>
              <a:rPr lang="es-CO" sz="2400" dirty="0"/>
              <a:t>importa</a:t>
            </a:r>
            <a:r>
              <a:rPr lang="es-CO" sz="24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dirty="0"/>
              <a:t>D</a:t>
            </a:r>
            <a:r>
              <a:rPr lang="es-CO" sz="1900" dirty="0" smtClean="0"/>
              <a:t>eterminante central de mayor motivación y entusiasmo por el trabajo</a:t>
            </a:r>
            <a:r>
              <a:rPr lang="es-CO" sz="1900" dirty="0"/>
              <a:t>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700" dirty="0" err="1" smtClean="0">
                <a:solidFill>
                  <a:schemeClr val="bg1">
                    <a:lumMod val="50000"/>
                  </a:schemeClr>
                </a:solidFill>
              </a:rPr>
              <a:t>Viseu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 De Jesus, 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</a:rPr>
              <a:t>Rus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</a:rPr>
              <a:t>Canavarro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 2016; </a:t>
            </a:r>
            <a:r>
              <a:rPr lang="en-US" sz="1700" dirty="0" err="1">
                <a:solidFill>
                  <a:schemeClr val="bg1">
                    <a:lumMod val="50000"/>
                  </a:schemeClr>
                </a:solidFill>
              </a:rPr>
              <a:t>Hongying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 2007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dirty="0"/>
              <a:t>Se asocia con </a:t>
            </a:r>
            <a:r>
              <a:rPr lang="es-CO" sz="1900" dirty="0" smtClean="0"/>
              <a:t>mayores niveles </a:t>
            </a:r>
            <a:r>
              <a:rPr lang="es-CO" sz="1900" dirty="0"/>
              <a:t>de salud mental y emocional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CO" sz="1700" dirty="0" err="1" smtClean="0">
                <a:solidFill>
                  <a:schemeClr val="bg1">
                    <a:lumMod val="50000"/>
                  </a:schemeClr>
                </a:solidFill>
              </a:rPr>
              <a:t>Troman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1700" dirty="0">
                <a:solidFill>
                  <a:schemeClr val="bg1">
                    <a:lumMod val="50000"/>
                  </a:schemeClr>
                </a:solidFill>
              </a:rPr>
              <a:t>&amp; Woods,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2000).</a:t>
            </a:r>
            <a:endParaRPr lang="es-CO" sz="17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dirty="0" smtClean="0"/>
              <a:t>Se asocia con mejores habilidades para satisfacer las necesidades de los estudiantes y mejorar su desempeño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CO" sz="1700" dirty="0">
                <a:solidFill>
                  <a:schemeClr val="bg1">
                    <a:lumMod val="50000"/>
                  </a:schemeClr>
                </a:solidFill>
              </a:rPr>
              <a:t>Sargent &amp; </a:t>
            </a:r>
            <a:r>
              <a:rPr lang="es-CO" sz="1700" dirty="0" err="1">
                <a:solidFill>
                  <a:schemeClr val="bg1">
                    <a:lumMod val="50000"/>
                  </a:schemeClr>
                </a:solidFill>
              </a:rPr>
              <a:t>Hannum</a:t>
            </a:r>
            <a:r>
              <a:rPr lang="es-CO" sz="1700" dirty="0">
                <a:solidFill>
                  <a:schemeClr val="bg1">
                    <a:lumMod val="50000"/>
                  </a:schemeClr>
                </a:solidFill>
              </a:rPr>
              <a:t>, 2005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O" sz="2400" dirty="0"/>
              <a:t>Por otro </a:t>
            </a:r>
            <a:r>
              <a:rPr lang="es-CO" sz="2400" dirty="0" smtClean="0"/>
              <a:t>lado, menores niveles de satisfacción</a:t>
            </a:r>
            <a:endParaRPr lang="es-C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CO" sz="1900" dirty="0" smtClean="0"/>
              <a:t>Conducen a aumentar el ausentismo de los docentes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CO" sz="1700" dirty="0" err="1" smtClean="0">
                <a:solidFill>
                  <a:schemeClr val="bg1">
                    <a:lumMod val="50000"/>
                  </a:schemeClr>
                </a:solidFill>
              </a:rPr>
              <a:t>Jodl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sz="1700" i="1" dirty="0" smtClean="0">
                <a:solidFill>
                  <a:schemeClr val="bg1">
                    <a:lumMod val="50000"/>
                  </a:schemeClr>
                </a:solidFill>
              </a:rPr>
              <a:t>et al.,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 2001).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dirty="0"/>
              <a:t>Aumenta las tasas de rotación en los colegios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i-FI" sz="1700" dirty="0">
                <a:solidFill>
                  <a:schemeClr val="bg1">
                    <a:lumMod val="50000"/>
                  </a:schemeClr>
                </a:solidFill>
              </a:rPr>
              <a:t>Wriqi, 2008; Skaalvik &amp; Skaalvik, 2011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s-CO" sz="17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dirty="0"/>
              <a:t>Aumenta la frustración y el ‘</a:t>
            </a:r>
            <a:r>
              <a:rPr lang="es-CO" sz="1900" dirty="0" err="1"/>
              <a:t>burnout</a:t>
            </a:r>
            <a:r>
              <a:rPr lang="es-CO" sz="1900" dirty="0" smtClean="0"/>
              <a:t>’ </a:t>
            </a:r>
            <a:r>
              <a:rPr lang="es-CO" sz="17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CO" sz="1700" dirty="0" err="1">
                <a:solidFill>
                  <a:schemeClr val="bg1">
                    <a:lumMod val="50000"/>
                  </a:schemeClr>
                </a:solidFill>
              </a:rPr>
              <a:t>Farber</a:t>
            </a:r>
            <a:r>
              <a:rPr lang="es-CO" sz="1700" dirty="0">
                <a:solidFill>
                  <a:schemeClr val="bg1">
                    <a:lumMod val="50000"/>
                  </a:schemeClr>
                </a:solidFill>
              </a:rPr>
              <a:t>, 1991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s-CO" sz="2100" dirty="0"/>
          </a:p>
          <a:p>
            <a:pPr lvl="1"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CO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2253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Motivación</a:t>
            </a:r>
            <a:endParaRPr lang="es-CO" b="1" dirty="0"/>
          </a:p>
        </p:txBody>
      </p:sp>
      <p:sp>
        <p:nvSpPr>
          <p:cNvPr id="4" name="Rectangle 2"/>
          <p:cNvSpPr>
            <a:spLocks noGrp="1"/>
          </p:cNvSpPr>
          <p:nvPr>
            <p:ph sz="quarter" idx="4294967295"/>
          </p:nvPr>
        </p:nvSpPr>
        <p:spPr>
          <a:xfrm>
            <a:off x="539552" y="2082694"/>
            <a:ext cx="3537703" cy="1321080"/>
          </a:xfrm>
          <a:prstGeom prst="rect">
            <a:avLst/>
          </a:prstGeom>
          <a:ln w="9525">
            <a:noFill/>
          </a:ln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r>
              <a:rPr lang="es-ES" sz="2000" dirty="0" smtClean="0"/>
              <a:t>La literatura sobre factores asociados a la satisfacción docente ha crecido en las últimas 3 décadas 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Sosu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, 2014)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5" name="Rectangle 3"/>
          <p:cNvSpPr>
            <a:spLocks noGrp="1"/>
          </p:cNvSpPr>
          <p:nvPr>
            <p:ph sz="quarter" idx="4294967295"/>
          </p:nvPr>
        </p:nvSpPr>
        <p:spPr>
          <a:xfrm>
            <a:off x="4412243" y="1917863"/>
            <a:ext cx="4092929" cy="1363217"/>
          </a:xfrm>
          <a:prstGeom prst="rect">
            <a:avLst/>
          </a:prstGeom>
          <a:ln w="3175">
            <a:noFill/>
          </a:ln>
        </p:spPr>
        <p:txBody>
          <a:bodyPr>
            <a:noAutofit/>
          </a:bodyPr>
          <a:lstStyle>
            <a:extLst/>
          </a:lstStyle>
          <a:p>
            <a:pPr marL="342900" indent="-342900">
              <a:buFont typeface="+mj-lt"/>
              <a:buAutoNum type="arabicPeriod"/>
            </a:pPr>
            <a:r>
              <a:rPr lang="es-ES" sz="1600" dirty="0" smtClean="0"/>
              <a:t>Características de los docentes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(Jensen, 2010)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Percepciones de los docentes sobre su entorno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bl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/>
              <a:t>Condiciones laborales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Guyon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s-ES" sz="1200" dirty="0" err="1" smtClean="0">
                <a:solidFill>
                  <a:schemeClr val="bg1">
                    <a:lumMod val="50000"/>
                  </a:schemeClr>
                </a:solidFill>
              </a:rPr>
              <a:t>Huillery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, 2015)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/>
              <a:t>Características de los colegios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(Bertrand </a:t>
            </a:r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</a:rPr>
              <a:t>et al.,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2014)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Cerrar llave"/>
          <p:cNvSpPr/>
          <p:nvPr/>
        </p:nvSpPr>
        <p:spPr>
          <a:xfrm rot="10800000">
            <a:off x="4077255" y="1877432"/>
            <a:ext cx="360039" cy="16298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691952" y="3712550"/>
            <a:ext cx="7813220" cy="2713301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CO" sz="2600" dirty="0" smtClean="0"/>
              <a:t>Adicionalmente:</a:t>
            </a:r>
            <a:endParaRPr lang="es-CO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CO" sz="2100" dirty="0" smtClean="0"/>
              <a:t>Si bien la satisfacción docente tiene una importancia intrínseca, también tiene una importancia instrumental dada las asociaciones antes mencionadas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(OECD,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TALIS 2013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s-CO" sz="17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100" dirty="0" smtClean="0"/>
              <a:t>Pocos estudios han </a:t>
            </a:r>
            <a:r>
              <a:rPr lang="es-CO" sz="2100" dirty="0" err="1" smtClean="0"/>
              <a:t>han</a:t>
            </a:r>
            <a:r>
              <a:rPr lang="es-CO" sz="2100" dirty="0" smtClean="0"/>
              <a:t> explorado la satisfacción con la profesión (</a:t>
            </a:r>
            <a:r>
              <a:rPr lang="es-CO" sz="2100" i="1" dirty="0" err="1" smtClean="0"/>
              <a:t>alpha</a:t>
            </a:r>
            <a:r>
              <a:rPr lang="es-CO" sz="2100" dirty="0" smtClean="0"/>
              <a:t>=0.80</a:t>
            </a:r>
            <a:r>
              <a:rPr lang="es-CO" sz="2100" dirty="0" smtClean="0"/>
              <a:t>) de forma separada de la satisfacción con el </a:t>
            </a:r>
            <a:r>
              <a:rPr lang="es-CO" sz="2100" dirty="0"/>
              <a:t>trabajo actual (</a:t>
            </a:r>
            <a:r>
              <a:rPr lang="es-CO" sz="2100" i="1" dirty="0" err="1" smtClean="0"/>
              <a:t>alpha</a:t>
            </a:r>
            <a:r>
              <a:rPr lang="es-CO" sz="2100" dirty="0" smtClean="0"/>
              <a:t>=0.83)</a:t>
            </a:r>
            <a:endParaRPr lang="es-CO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Dentro</a:t>
            </a:r>
            <a:r>
              <a:rPr lang="en-US" sz="2000" dirty="0" smtClean="0"/>
              <a:t> de la agenda de </a:t>
            </a:r>
            <a:r>
              <a:rPr lang="en-US" sz="2000" dirty="0" err="1" smtClean="0"/>
              <a:t>investigaciones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‘</a:t>
            </a:r>
            <a:r>
              <a:rPr lang="en-US" sz="2000" dirty="0" err="1" smtClean="0"/>
              <a:t>Efectos</a:t>
            </a:r>
            <a:r>
              <a:rPr lang="en-US" sz="2000" dirty="0" smtClean="0"/>
              <a:t> de </a:t>
            </a:r>
            <a:r>
              <a:rPr lang="en-US" sz="2000" dirty="0" err="1" smtClean="0"/>
              <a:t>colegio</a:t>
            </a:r>
            <a:r>
              <a:rPr lang="en-US" sz="2000" dirty="0" smtClean="0"/>
              <a:t>’ la </a:t>
            </a:r>
            <a:r>
              <a:rPr lang="en-US" sz="2000" dirty="0" err="1" smtClean="0"/>
              <a:t>relación</a:t>
            </a:r>
            <a:r>
              <a:rPr lang="en-US" sz="2000" dirty="0" smtClean="0"/>
              <a:t> entre </a:t>
            </a:r>
            <a:r>
              <a:rPr lang="en-US" sz="2000" dirty="0" err="1" smtClean="0"/>
              <a:t>características</a:t>
            </a:r>
            <a:r>
              <a:rPr lang="en-US" sz="2000" dirty="0" smtClean="0"/>
              <a:t> del </a:t>
            </a:r>
            <a:r>
              <a:rPr lang="en-US" sz="2000" dirty="0" err="1" smtClean="0"/>
              <a:t>colegio</a:t>
            </a:r>
            <a:r>
              <a:rPr lang="en-US" sz="2000" dirty="0" smtClean="0"/>
              <a:t> y </a:t>
            </a:r>
            <a:r>
              <a:rPr lang="en-US" sz="2000" dirty="0" err="1" smtClean="0"/>
              <a:t>satisfacción</a:t>
            </a:r>
            <a:r>
              <a:rPr lang="en-US" sz="2000" dirty="0" smtClean="0"/>
              <a:t> </a:t>
            </a:r>
            <a:r>
              <a:rPr lang="en-US" sz="2000" dirty="0" err="1" smtClean="0"/>
              <a:t>docente</a:t>
            </a:r>
            <a:r>
              <a:rPr lang="en-US" sz="2000" dirty="0" smtClean="0"/>
              <a:t> </a:t>
            </a:r>
            <a:r>
              <a:rPr lang="en-US" sz="2000" dirty="0" err="1" smtClean="0"/>
              <a:t>todavía</a:t>
            </a:r>
            <a:r>
              <a:rPr lang="en-US" sz="2000" dirty="0" smtClean="0"/>
              <a:t> no se ha </a:t>
            </a:r>
            <a:r>
              <a:rPr lang="en-US" sz="2000" dirty="0" err="1" smtClean="0"/>
              <a:t>explorado</a:t>
            </a:r>
            <a:r>
              <a:rPr lang="en-US" sz="2000" dirty="0" smtClean="0"/>
              <a:t> a </a:t>
            </a:r>
            <a:r>
              <a:rPr lang="en-US" sz="2000" dirty="0" err="1" smtClean="0"/>
              <a:t>cabalidad</a:t>
            </a:r>
            <a:r>
              <a:rPr lang="en-US" sz="2000" dirty="0" smtClean="0"/>
              <a:t> </a:t>
            </a:r>
            <a:r>
              <a:rPr lang="es-CO" sz="1700" dirty="0" smtClean="0">
                <a:solidFill>
                  <a:schemeClr val="bg1">
                    <a:lumMod val="50000"/>
                  </a:schemeClr>
                </a:solidFill>
              </a:rPr>
              <a:t>(Gil-Flores, 2017).</a:t>
            </a:r>
            <a:endParaRPr lang="es-CO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580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 smtClean="0"/>
              <a:t>Preguntas de investigación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317315"/>
            <a:ext cx="7886700" cy="37486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CO" sz="2100" dirty="0" smtClean="0"/>
              <a:t>¿Cómo se distribuye la varianza de las variables satisfacción con el trabajo y satisfacción con la profesión entre colegios y al interior de los colegios?</a:t>
            </a:r>
          </a:p>
          <a:p>
            <a:pPr marL="514350" indent="-514350">
              <a:buAutoNum type="arabicPeriod"/>
            </a:pPr>
            <a:endParaRPr lang="es-CO" sz="2100" dirty="0" smtClean="0"/>
          </a:p>
          <a:p>
            <a:pPr marL="514350" indent="-514350">
              <a:buAutoNum type="arabicPeriod"/>
            </a:pPr>
            <a:r>
              <a:rPr lang="es-CO" sz="2100" dirty="0" smtClean="0"/>
              <a:t>¿Qué proporción de estas varianzas se asocia con características de los profesores y del colegio?</a:t>
            </a:r>
          </a:p>
          <a:p>
            <a:pPr marL="514350" indent="-514350">
              <a:buAutoNum type="arabicPeriod"/>
            </a:pPr>
            <a:endParaRPr lang="es-CO" sz="2100" dirty="0" smtClean="0"/>
          </a:p>
          <a:p>
            <a:pPr marL="514350" indent="-514350">
              <a:buAutoNum type="arabicPeriod"/>
            </a:pPr>
            <a:r>
              <a:rPr lang="es-CO" sz="2100" dirty="0" smtClean="0"/>
              <a:t>¿Cuáles son las características que mejor predicen la satisfacción docente con el trabajo y con la profesión?</a:t>
            </a:r>
            <a:endParaRPr lang="es-CO" sz="2100" dirty="0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Datos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85314"/>
            <a:ext cx="7886700" cy="4390434"/>
          </a:xfrm>
        </p:spPr>
        <p:txBody>
          <a:bodyPr>
            <a:normAutofit/>
          </a:bodyPr>
          <a:lstStyle/>
          <a:p>
            <a:r>
              <a:rPr lang="es-CO" sz="2100" dirty="0" smtClean="0"/>
              <a:t>Se usaron los datos de la prueba PISA 2015 de la OECD, que por primera vez incluyó una encuesta a profesores con el propósito de preguntar de forma directa a los profesores por: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1900" dirty="0" smtClean="0"/>
              <a:t>Calidad de la enseñanza.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1900" dirty="0" smtClean="0"/>
              <a:t>Ambientes de aprendizaje.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1900" dirty="0" smtClean="0"/>
              <a:t>Formación profesional.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1900" dirty="0" smtClean="0"/>
              <a:t>Capacitación y desarrollo profesional.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1900" dirty="0" smtClean="0"/>
              <a:t>Creencias de los docentes y percepción sobre la cultura escolar.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1900" dirty="0" smtClean="0"/>
              <a:t>Gestión y liderazgo escolar.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CO" sz="2100" dirty="0"/>
          </a:p>
          <a:p>
            <a:r>
              <a:rPr lang="es-CO" sz="2100" dirty="0" smtClean="0"/>
              <a:t>La base de datos incluye observaciones de 31,170 docentes en 2,772 colegios de 16 países</a:t>
            </a:r>
            <a:r>
              <a:rPr lang="es-CO" sz="2200" dirty="0" smtClean="0"/>
              <a:t>.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769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Datos</a:t>
            </a: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093" t="23281" r="27791" b="8915"/>
          <a:stretch/>
        </p:blipFill>
        <p:spPr>
          <a:xfrm>
            <a:off x="1368554" y="1689100"/>
            <a:ext cx="6422065" cy="48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Datos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442" t="22042" r="24186" b="6847"/>
          <a:stretch/>
        </p:blipFill>
        <p:spPr>
          <a:xfrm>
            <a:off x="1301376" y="1710365"/>
            <a:ext cx="7013284" cy="4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Métodos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2400" dirty="0" smtClean="0"/>
              <a:t>Se usó un Modelo Multinivel de dos niveles con efectos fijos de país</a:t>
            </a:r>
            <a:r>
              <a:rPr lang="es-CO" sz="2400" dirty="0" smtClean="0"/>
              <a:t>.</a:t>
            </a:r>
          </a:p>
          <a:p>
            <a:pPr marL="0" indent="0">
              <a:buNone/>
            </a:pPr>
            <a:r>
              <a:rPr lang="es-CO" sz="2400" dirty="0">
                <a:sym typeface="Wingdings" panose="05000000000000000000" pitchFamily="2" charset="2"/>
              </a:rPr>
              <a:t> EF de país por heterogeneidad no observada entre países.</a:t>
            </a:r>
            <a:endParaRPr lang="es-CO" sz="2400" dirty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r>
              <a:rPr lang="es-CO" sz="2400" dirty="0"/>
              <a:t>El Modelo Multinivel permite tener en cuenta la estructura anidada de los datos y así mismo el supuesto de independencia de las observaciones.</a:t>
            </a:r>
          </a:p>
          <a:p>
            <a:pPr marL="0" indent="0">
              <a:buNone/>
            </a:pPr>
            <a:r>
              <a:rPr lang="es-CO" sz="2400" dirty="0">
                <a:sym typeface="Wingdings" panose="05000000000000000000" pitchFamily="2" charset="2"/>
              </a:rPr>
              <a:t> </a:t>
            </a:r>
            <a:r>
              <a:rPr lang="es-CO" sz="2400" dirty="0" smtClean="0">
                <a:sym typeface="Wingdings" panose="05000000000000000000" pitchFamily="2" charset="2"/>
              </a:rPr>
              <a:t>No hacerlo produciría errores estándar incorrectos.</a:t>
            </a:r>
            <a:endParaRPr lang="es-CO" sz="2400" dirty="0"/>
          </a:p>
          <a:p>
            <a:pPr marL="0" indent="0">
              <a:buNone/>
            </a:pPr>
            <a:endParaRPr lang="es-CO" sz="2400" dirty="0" smtClean="0"/>
          </a:p>
          <a:p>
            <a:pPr>
              <a:buFontTx/>
              <a:buChar char="-"/>
            </a:pPr>
            <a:r>
              <a:rPr lang="es-CO" sz="2400" b="1" dirty="0" smtClean="0"/>
              <a:t>Primer nivel:</a:t>
            </a:r>
            <a:r>
              <a:rPr lang="es-CO" sz="2400" dirty="0" smtClean="0"/>
              <a:t>	</a:t>
            </a:r>
            <a:r>
              <a:rPr lang="es-CO" sz="2400" dirty="0" smtClean="0"/>
              <a:t>Individuo - Docente</a:t>
            </a:r>
            <a:endParaRPr lang="es-CO" sz="2400" dirty="0" smtClean="0"/>
          </a:p>
          <a:p>
            <a:pPr>
              <a:buFontTx/>
              <a:buChar char="-"/>
            </a:pPr>
            <a:r>
              <a:rPr lang="es-CO" sz="2400" b="1" dirty="0" smtClean="0"/>
              <a:t>Segundo </a:t>
            </a:r>
            <a:r>
              <a:rPr lang="es-CO" sz="2400" b="1" dirty="0" smtClean="0"/>
              <a:t>nivel:  </a:t>
            </a:r>
            <a:r>
              <a:rPr lang="es-CO" sz="2400" dirty="0" smtClean="0"/>
              <a:t>Colegio </a:t>
            </a:r>
            <a:endParaRPr lang="es-CO" sz="2400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8280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Métodos</a:t>
            </a:r>
            <a:endParaRPr lang="es-CO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O" sz="2400" dirty="0" smtClean="0"/>
                  <a:t>Primero se estimó un modelo vacío, sin predictores, solo la variable de resultado y el intercepto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s-CO" sz="2000" dirty="0" smtClean="0">
                    <a:sym typeface="Wingdings" panose="05000000000000000000" pitchFamily="2" charset="2"/>
                  </a:rPr>
                  <a:t>Esto para calcular la varianza explicada en cada nivel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/>
                        </m:ctrlPr>
                      </m:sSubPr>
                      <m:e>
                        <m:r>
                          <a:rPr lang="en-US" sz="2000" i="1"/>
                          <m:t>𝑦</m:t>
                        </m:r>
                      </m:e>
                      <m:sub>
                        <m:r>
                          <a:rPr lang="en-US" sz="2000" i="1"/>
                          <m:t>𝑖𝑗</m:t>
                        </m:r>
                      </m:sub>
                    </m:sSub>
                    <m:r>
                      <a:rPr lang="en-US" sz="2000" i="1"/>
                      <m:t>=</m:t>
                    </m:r>
                    <m:sSub>
                      <m:sSubPr>
                        <m:ctrlPr>
                          <a:rPr lang="es-CO" sz="2000" i="1"/>
                        </m:ctrlPr>
                      </m:sSubPr>
                      <m:e>
                        <m:r>
                          <a:rPr lang="en-US" sz="2000" i="1"/>
                          <m:t>𝜋</m:t>
                        </m:r>
                      </m:e>
                      <m:sub>
                        <m:r>
                          <a:rPr lang="en-US" sz="2000" i="1"/>
                          <m:t>0</m:t>
                        </m:r>
                        <m:r>
                          <a:rPr lang="en-US" sz="2000" i="1"/>
                          <m:t>𝑗</m:t>
                        </m:r>
                      </m:sub>
                    </m:sSub>
                    <m:r>
                      <a:rPr lang="en-US" sz="2000" i="1"/>
                      <m:t>+[</m:t>
                    </m:r>
                    <m:sSub>
                      <m:sSubPr>
                        <m:ctrlPr>
                          <a:rPr lang="es-CO" sz="2000" i="1"/>
                        </m:ctrlPr>
                      </m:sSubPr>
                      <m:e>
                        <m:r>
                          <a:rPr lang="en-US" sz="2000" i="1"/>
                          <m:t>𝑢</m:t>
                        </m:r>
                      </m:e>
                      <m:sub>
                        <m:r>
                          <a:rPr lang="en-US" sz="2000" i="1"/>
                          <m:t>𝑗</m:t>
                        </m:r>
                      </m:sub>
                    </m:sSub>
                    <m:r>
                      <a:rPr lang="en-US" sz="2000" i="1"/>
                      <m:t>+</m:t>
                    </m:r>
                    <m:sSub>
                      <m:sSubPr>
                        <m:ctrlPr>
                          <a:rPr lang="es-CO" sz="2000" i="1"/>
                        </m:ctrlPr>
                      </m:sSubPr>
                      <m:e>
                        <m:r>
                          <a:rPr lang="en-US" sz="2000" i="1"/>
                          <m:t>𝑒</m:t>
                        </m:r>
                      </m:e>
                      <m:sub>
                        <m:r>
                          <a:rPr lang="en-US" sz="2000" i="1"/>
                          <m:t>𝑖𝑗</m:t>
                        </m:r>
                      </m:sub>
                    </m:sSub>
                    <m:r>
                      <a:rPr lang="en-US" sz="2000" i="1"/>
                      <m:t>]</m:t>
                    </m:r>
                  </m:oMath>
                </a14:m>
                <a:r>
                  <a:rPr lang="en-US" sz="2000" dirty="0"/>
                  <a:t>	</a:t>
                </a:r>
                <a:endParaRPr lang="es-CO" sz="2000" dirty="0"/>
              </a:p>
              <a:p>
                <a:pPr marL="0" indent="0">
                  <a:buNone/>
                </a:pPr>
                <a:endParaRPr lang="es-CO" sz="2400" dirty="0" smtClean="0"/>
              </a:p>
              <a:p>
                <a:pPr marL="0" indent="0">
                  <a:buNone/>
                </a:pPr>
                <a:r>
                  <a:rPr lang="es-CO" sz="2400" dirty="0" smtClean="0"/>
                  <a:t>De ahí en adelante se estimó una taxonomía de modelos (</a:t>
                </a:r>
                <a:r>
                  <a:rPr lang="es-CO" sz="2400" dirty="0" err="1" smtClean="0"/>
                  <a:t>Willet</a:t>
                </a:r>
                <a:r>
                  <a:rPr lang="es-CO" sz="2400" dirty="0" smtClean="0"/>
                  <a:t> &amp; Singer, 2003) en la que se incluyó en cada modelo un set de variables adicionales.</a:t>
                </a:r>
              </a:p>
              <a:p>
                <a:pPr marL="0" indent="0">
                  <a:buNone/>
                </a:pPr>
                <a:r>
                  <a:rPr lang="es-CO" sz="2000" dirty="0" smtClean="0">
                    <a:sym typeface="Wingdings" panose="05000000000000000000" pitchFamily="2" charset="2"/>
                  </a:rPr>
                  <a:t> Esto permite estimar la proporción de varianza explicada por cada nuevo set de variables.</a:t>
                </a:r>
                <a:endParaRPr lang="es-CO" sz="2000" dirty="0" smtClean="0"/>
              </a:p>
              <a:p>
                <a:pPr marL="0" indent="0">
                  <a:buNone/>
                </a:pPr>
                <a:endParaRPr lang="es-CO" dirty="0" smtClean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093" r="-193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0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800</Words>
  <Application>Microsoft Office PowerPoint</Application>
  <PresentationFormat>Presentación en pantalla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Tema de Office</vt:lpstr>
      <vt:lpstr>School Effects on Teachers’ Satisfaction with the Current Job and with the Teaching Profession  por Catalina Rey Guerra</vt:lpstr>
      <vt:lpstr>Motivación</vt:lpstr>
      <vt:lpstr>Motivación</vt:lpstr>
      <vt:lpstr>Preguntas de investigación</vt:lpstr>
      <vt:lpstr>Datos </vt:lpstr>
      <vt:lpstr>Datos</vt:lpstr>
      <vt:lpstr>Datos</vt:lpstr>
      <vt:lpstr>Métodos</vt:lpstr>
      <vt:lpstr>Métodos</vt:lpstr>
      <vt:lpstr>Resultados</vt:lpstr>
      <vt:lpstr>Resultados</vt:lpstr>
      <vt:lpstr>Resultados</vt:lpstr>
      <vt:lpstr>Satisfacción con el trabajo actual</vt:lpstr>
      <vt:lpstr>Satisfacción con la profesión</vt:lpstr>
      <vt:lpstr>Discusión</vt:lpstr>
      <vt:lpstr>Limitaciones</vt:lpstr>
      <vt:lpstr>Implicaciones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Catalina Rey Guerra</cp:lastModifiedBy>
  <cp:revision>124</cp:revision>
  <dcterms:created xsi:type="dcterms:W3CDTF">2015-08-13T20:07:08Z</dcterms:created>
  <dcterms:modified xsi:type="dcterms:W3CDTF">2017-10-30T01:57:59Z</dcterms:modified>
</cp:coreProperties>
</file>