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70" r:id="rId11"/>
    <p:sldId id="269" r:id="rId12"/>
    <p:sldId id="271" r:id="rId13"/>
    <p:sldId id="287" r:id="rId14"/>
    <p:sldId id="273" r:id="rId15"/>
    <p:sldId id="274" r:id="rId16"/>
    <p:sldId id="275" r:id="rId17"/>
    <p:sldId id="276" r:id="rId18"/>
    <p:sldId id="277" r:id="rId19"/>
    <p:sldId id="278" r:id="rId20"/>
    <p:sldId id="284" r:id="rId21"/>
    <p:sldId id="279" r:id="rId22"/>
    <p:sldId id="280" r:id="rId23"/>
    <p:sldId id="281" r:id="rId24"/>
    <p:sldId id="286" r:id="rId25"/>
    <p:sldId id="283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0" autoAdjust="0"/>
    <p:restoredTop sz="94660" autoAdjust="0"/>
  </p:normalViewPr>
  <p:slideViewPr>
    <p:cSldViewPr snapToGrid="0">
      <p:cViewPr>
        <p:scale>
          <a:sx n="60" d="100"/>
          <a:sy n="60" d="100"/>
        </p:scale>
        <p:origin x="-806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68843"/>
            <a:ext cx="7886700" cy="158273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43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7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06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599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28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59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54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96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45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41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96948"/>
            <a:ext cx="78867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85314"/>
            <a:ext cx="7886700" cy="408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8E999-7A6B-42B8-BA85-EE4B0259B4C7}" type="datetimeFigureOut">
              <a:rPr lang="es-CO" smtClean="0"/>
              <a:t>27/10/2017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796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79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95FB-9CAA-4E0E-A66A-9929942124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6878" y="2960914"/>
            <a:ext cx="7886700" cy="2950637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resiliencia educativa. Factores de influencia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sz="3100" dirty="0" smtClean="0"/>
              <a:t>José G. Clavel (Universidad de Murcia, </a:t>
            </a:r>
            <a:r>
              <a:rPr lang="es-CO" sz="3100" dirty="0" err="1" smtClean="0"/>
              <a:t>Spain</a:t>
            </a:r>
            <a:r>
              <a:rPr lang="es-CO" sz="3100" dirty="0" smtClean="0"/>
              <a:t>)</a:t>
            </a:r>
            <a:br>
              <a:rPr lang="es-CO" sz="3100" dirty="0" smtClean="0"/>
            </a:br>
            <a:r>
              <a:rPr lang="es-CO" sz="3100" dirty="0" smtClean="0"/>
              <a:t>Francisco Javier García (INEE, </a:t>
            </a:r>
            <a:r>
              <a:rPr lang="es-CO" sz="3100" dirty="0" err="1" smtClean="0"/>
              <a:t>Spain</a:t>
            </a:r>
            <a:r>
              <a:rPr lang="es-CO" sz="3100" dirty="0" smtClean="0"/>
              <a:t>)</a:t>
            </a:r>
            <a:br>
              <a:rPr lang="es-CO" sz="3100" dirty="0" smtClean="0"/>
            </a:br>
            <a:r>
              <a:rPr lang="es-CO" sz="3100" dirty="0"/>
              <a:t>Luis </a:t>
            </a:r>
            <a:r>
              <a:rPr lang="es-CO" sz="3100" dirty="0" smtClean="0"/>
              <a:t>Sanz (</a:t>
            </a:r>
            <a:r>
              <a:rPr lang="es-CO" sz="3100" dirty="0"/>
              <a:t>INEE, </a:t>
            </a:r>
            <a:r>
              <a:rPr lang="es-CO" sz="3100" dirty="0" err="1" smtClean="0"/>
              <a:t>Spain</a:t>
            </a:r>
            <a:r>
              <a:rPr lang="es-CO" sz="3100" dirty="0"/>
              <a:t>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95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2</a:t>
            </a:r>
            <a:r>
              <a:rPr lang="es-CO" dirty="0" smtClean="0"/>
              <a:t>. La caracterización del resiliente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Definición de la Resiliencia en PISA</a:t>
            </a:r>
          </a:p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Metodología para la determinación del estudiante </a:t>
            </a:r>
            <a:r>
              <a:rPr lang="es-ES" dirty="0" err="1" smtClean="0"/>
              <a:t>resiliente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9804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2. a. Definición de la resiliencia en PISA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Se </a:t>
            </a:r>
            <a:r>
              <a:rPr lang="es-ES_tradnl" dirty="0" smtClean="0"/>
              <a:t>encuentra </a:t>
            </a:r>
            <a:r>
              <a:rPr lang="es-ES_tradnl" dirty="0"/>
              <a:t>en el cuarto inferior del </a:t>
            </a:r>
            <a:r>
              <a:rPr lang="es-ES_tradnl" dirty="0" smtClean="0"/>
              <a:t>ESCS de su país</a:t>
            </a:r>
          </a:p>
          <a:p>
            <a:pPr lvl="1"/>
            <a:r>
              <a:rPr lang="es-ES_tradnl" dirty="0" smtClean="0"/>
              <a:t> valor </a:t>
            </a:r>
            <a:r>
              <a:rPr lang="es-ES_tradnl" dirty="0"/>
              <a:t>inferior o igual </a:t>
            </a:r>
            <a:r>
              <a:rPr lang="es-ES_tradnl" dirty="0" smtClean="0"/>
              <a:t>Q1</a:t>
            </a:r>
            <a:endParaRPr lang="es-ES_tradnl" dirty="0"/>
          </a:p>
          <a:p>
            <a:r>
              <a:rPr lang="es-ES_tradnl" dirty="0" smtClean="0"/>
              <a:t>Su rendimiento</a:t>
            </a:r>
            <a:r>
              <a:rPr lang="es-ES_tradnl" dirty="0"/>
              <a:t>, a nivel internacional, está en el cuarto superior de la escala de </a:t>
            </a:r>
            <a:r>
              <a:rPr lang="es-ES_tradnl" dirty="0" smtClean="0"/>
              <a:t>ciencias, una vez descontado el ESCS </a:t>
            </a:r>
          </a:p>
          <a:p>
            <a:pPr lvl="1"/>
            <a:r>
              <a:rPr lang="es-ES_tradnl" dirty="0" smtClean="0"/>
              <a:t>por </a:t>
            </a:r>
            <a:r>
              <a:rPr lang="es-ES_tradnl" dirty="0"/>
              <a:t>encima del </a:t>
            </a:r>
            <a:r>
              <a:rPr lang="es-ES_tradnl" dirty="0" smtClean="0"/>
              <a:t>Q3</a:t>
            </a:r>
            <a:endParaRPr lang="es-ES" dirty="0"/>
          </a:p>
        </p:txBody>
      </p:sp>
      <p:pic>
        <p:nvPicPr>
          <p:cNvPr id="5" name="Marcador de contenido 4" descr="PISA 2015 Results Vol I Front Cover_Word Shadows_small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5" r="-9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96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2</a:t>
            </a:r>
            <a:r>
              <a:rPr lang="es-CO" dirty="0" smtClean="0"/>
              <a:t>. b. Metodología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57768"/>
                <a:ext cx="7886700" cy="4920453"/>
              </a:xfrm>
            </p:spPr>
            <p:txBody>
              <a:bodyPr>
                <a:no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s-ES_tradnl" sz="2600" dirty="0"/>
                  <a:t>Se </a:t>
                </a:r>
                <a:r>
                  <a:rPr lang="es-ES_tradnl" sz="2600" dirty="0" smtClean="0"/>
                  <a:t>divide la muestra de cada país </a:t>
                </a:r>
                <a:r>
                  <a:rPr lang="es-ES_tradnl" sz="2600" dirty="0"/>
                  <a:t>en cuartos según </a:t>
                </a:r>
                <a:r>
                  <a:rPr lang="es-ES_tradnl" sz="2600" dirty="0" smtClean="0"/>
                  <a:t>el índice de estatus social</a:t>
                </a:r>
                <a:r>
                  <a:rPr lang="es-ES_tradnl" sz="2600" dirty="0"/>
                  <a:t>, económico y cultural establecido en PISA (ESCS)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S_tradnl" sz="2600" dirty="0"/>
                  <a:t>Se construye un modelo de regresión lineal en cada uno de los países</a:t>
                </a:r>
              </a:p>
              <a:p>
                <a:pPr lvl="1"/>
                <a:r>
                  <a:rPr lang="es-ES_tradnl" dirty="0"/>
                  <a:t>Variable </a:t>
                </a:r>
                <a:r>
                  <a:rPr lang="es-ES_tradnl" dirty="0" smtClean="0"/>
                  <a:t>dependiente: </a:t>
                </a:r>
                <a:r>
                  <a:rPr lang="es-ES_tradnl" dirty="0"/>
                  <a:t>rendimiento en </a:t>
                </a:r>
                <a:r>
                  <a:rPr lang="es-ES_tradnl" dirty="0" smtClean="0"/>
                  <a:t>ciencias</a:t>
                </a:r>
              </a:p>
              <a:p>
                <a:pPr lvl="1"/>
                <a:r>
                  <a:rPr lang="es-ES_tradnl" dirty="0" smtClean="0"/>
                  <a:t>Variable </a:t>
                </a:r>
                <a:r>
                  <a:rPr lang="es-ES_tradnl" dirty="0"/>
                  <a:t>independiente: ESCS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S" sz="2600" dirty="0" smtClean="0"/>
                  <a:t>Se construye un modelo de regresión para todos los países en conjunto con las mismas variables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4"/>
                </a:pPr>
                <a:r>
                  <a:rPr lang="es-ES_tradnl" sz="2600" dirty="0"/>
                  <a:t>Se «traslada» el modelo al «centro»: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s-ES" sz="2600" dirty="0"/>
                  <a:t>	</a:t>
                </a:r>
                <a:r>
                  <a:rPr lang="es-ES" sz="2600" dirty="0" err="1"/>
                  <a:t>Q_</a:t>
                </a:r>
                <a:r>
                  <a:rPr lang="es-ES" sz="2600" baseline="-25000" dirty="0" err="1"/>
                  <a:t>res</a:t>
                </a:r>
                <a:r>
                  <a:rPr lang="es-ES" sz="2600" baseline="-25000" dirty="0"/>
                  <a:t> </a:t>
                </a:r>
                <a:r>
                  <a:rPr lang="es-ES" sz="2600" dirty="0"/>
                  <a:t>= (</a:t>
                </a:r>
                <a:r>
                  <a:rPr lang="es-ES_tradnl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sz="26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s-ES" sz="2600"/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s-ES" sz="2600"/>
                              <m:t>ESCS</m:t>
                            </m:r>
                          </m:sub>
                        </m:sSub>
                      </m:e>
                    </m:acc>
                  </m:oMath>
                </a14:m>
                <a:r>
                  <a:rPr lang="es-ES_tradnl" sz="2600" dirty="0"/>
                  <a:t> , 3</a:t>
                </a:r>
                <a:r>
                  <a:rPr lang="es-ES" sz="2600" dirty="0"/>
                  <a:t>Q_PVSCIE</a:t>
                </a:r>
                <a:r>
                  <a:rPr lang="es-ES_tradnl" sz="2600" dirty="0"/>
                  <a:t>) = (-0.27 , 530.80</a:t>
                </a:r>
                <a:r>
                  <a:rPr lang="es-ES_tradnl" sz="2600" dirty="0" smtClean="0"/>
                  <a:t>)</a:t>
                </a:r>
                <a:endParaRPr lang="es-ES_tradnl" sz="26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57768"/>
                <a:ext cx="7886700" cy="4920453"/>
              </a:xfrm>
              <a:blipFill rotWithShape="1">
                <a:blip r:embed="rId2"/>
                <a:stretch>
                  <a:fillRect l="-1391" t="-1983" r="-10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1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2</a:t>
            </a:r>
            <a:r>
              <a:rPr lang="es-CO" dirty="0" smtClean="0"/>
              <a:t>. b. Metodología</a:t>
            </a:r>
            <a:endParaRPr lang="es-C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96789"/>
                <a:ext cx="7886700" cy="5008727"/>
              </a:xfrm>
            </p:spPr>
            <p:txBody>
              <a:bodyPr>
                <a:noAutofit/>
              </a:bodyPr>
              <a:lstStyle/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5"/>
                </a:pPr>
                <a:r>
                  <a:rPr lang="es-ES_tradnl" sz="2600" dirty="0" smtClean="0"/>
                  <a:t>El modelo de </a:t>
                </a:r>
                <a:r>
                  <a:rPr lang="es-ES_tradnl" sz="2600" dirty="0"/>
                  <a:t>regresión «</a:t>
                </a:r>
                <a:r>
                  <a:rPr lang="es-ES_tradnl" sz="2600" dirty="0" smtClean="0"/>
                  <a:t>centrado» resultante es:</a:t>
                </a:r>
                <a:r>
                  <a:rPr lang="es-ES" sz="2600" dirty="0" smtClean="0"/>
                  <a:t>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s-ES" sz="26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s-ES" sz="2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s-ES" sz="2600" i="0">
                            <a:latin typeface="Cambria Math"/>
                          </a:rPr>
                          <m:t>PVSCIE</m:t>
                        </m:r>
                      </m:e>
                    </m:acc>
                  </m:oMath>
                </a14:m>
                <a:r>
                  <a:rPr lang="es-ES" sz="2600" dirty="0" smtClean="0"/>
                  <a:t>= </a:t>
                </a:r>
                <a:r>
                  <a:rPr lang="es-ES" sz="2600" dirty="0"/>
                  <a:t>540.16 </a:t>
                </a:r>
                <a:r>
                  <a:rPr lang="es-ES" sz="2600" dirty="0" smtClean="0"/>
                  <a:t>+ 33.75*ESCS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5"/>
                </a:pPr>
                <a:r>
                  <a:rPr lang="es-ES" sz="2600" dirty="0" smtClean="0"/>
                  <a:t>Para cada estudiante se estima su rendimiento en función del ESCS, para cada uno de los 10 valores plausibles PISA 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5"/>
                </a:pPr>
                <a:r>
                  <a:rPr lang="es-ES" sz="2600" dirty="0" smtClean="0"/>
                  <a:t>Se obtienen 10 valores </a:t>
                </a:r>
                <a:r>
                  <a:rPr lang="es-ES_tradnl" sz="2600" dirty="0" smtClean="0"/>
                  <a:t>«</a:t>
                </a:r>
                <a:r>
                  <a:rPr lang="es-ES_tradnl" sz="2600" dirty="0" err="1" smtClean="0"/>
                  <a:t>resilientes</a:t>
                </a:r>
                <a:r>
                  <a:rPr lang="es-ES_tradnl" sz="2600" dirty="0" smtClean="0"/>
                  <a:t> plausibles», PR1,…, PR10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s-ES_tradnl" sz="2600" dirty="0" smtClean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600" b="0" i="0" smtClean="0">
                        <a:latin typeface="Cambria Math"/>
                      </a:rPr>
                      <m:t>PRi</m:t>
                    </m:r>
                    <m:r>
                      <a:rPr lang="es-ES" sz="2600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s-ES" sz="26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s-ES" sz="26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600" b="0" i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s-ES" sz="26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S" sz="2600" b="0" i="0" smtClean="0">
                                  <a:latin typeface="Cambria Math"/>
                                </a:rPr>
                                <m:t>si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2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ES" sz="2600" b="0" i="0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sz="2600">
                                      <a:latin typeface="Cambria Math"/>
                                    </a:rPr>
                                    <m:t>PVSCIE</m:t>
                                  </m:r>
                                </m:e>
                              </m:acc>
                              <m:r>
                                <m:rPr>
                                  <m:brk m:alnAt="7"/>
                                </m:rPr>
                                <a:rPr lang="es-ES" sz="2600" b="0" i="0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s-ES" sz="2600" b="0" i="0" smtClean="0">
                                  <a:latin typeface="Cambria Math"/>
                                </a:rPr>
                                <m:t>PViSCIE</m:t>
                              </m:r>
                            </m:e>
                          </m:mr>
                          <m:mr>
                            <m:e>
                              <m:r>
                                <a:rPr lang="es-ES" sz="2600" b="0" i="0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s-ES" sz="26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s-ES" sz="2600">
                                  <a:latin typeface="Cambria Math"/>
                                </a:rPr>
                                <m:t>si</m:t>
                              </m:r>
                              <m:r>
                                <a:rPr lang="es-ES" sz="2600" b="0" i="0" smtClean="0">
                                  <a:latin typeface="Cambria Math"/>
                                </a:rPr>
                                <m:t> 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2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600">
                                      <a:latin typeface="Cambria Math"/>
                                    </a:rPr>
                                    <m:t>PVSCIE</m:t>
                                  </m:r>
                                </m:e>
                              </m:acc>
                              <m:r>
                                <a:rPr lang="es-ES" sz="2600" b="0" i="0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m:rPr>
                                  <m:sty m:val="p"/>
                                </m:rPr>
                                <a:rPr lang="es-ES" sz="2600">
                                  <a:latin typeface="Cambria Math"/>
                                </a:rPr>
                                <m:t>PViSCIE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600" dirty="0" smtClean="0"/>
                  <a:t>  i= 1, 2, …, 10</a:t>
                </a:r>
              </a:p>
              <a:p>
                <a:pPr marL="514350" indent="-514350">
                  <a:spcAft>
                    <a:spcPts val="600"/>
                  </a:spcAft>
                  <a:buFont typeface="+mj-lt"/>
                  <a:buAutoNum type="arabicPeriod" startAt="8"/>
                </a:pPr>
                <a:r>
                  <a:rPr lang="es-ES" sz="2600" dirty="0"/>
                  <a:t>Se considera que un alumno es </a:t>
                </a:r>
                <a:r>
                  <a:rPr lang="es-ES" sz="2600" dirty="0" err="1"/>
                  <a:t>resiliente</a:t>
                </a:r>
                <a:r>
                  <a:rPr lang="es-ES" sz="2600" dirty="0"/>
                  <a:t> si lo es para al menos 6 de sus </a:t>
                </a:r>
                <a:r>
                  <a:rPr lang="es-ES" sz="2600" dirty="0" err="1"/>
                  <a:t>PRi</a:t>
                </a:r>
                <a:endParaRPr lang="es-ES" sz="26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96789"/>
                <a:ext cx="7886700" cy="5008727"/>
              </a:xfrm>
              <a:blipFill rotWithShape="1">
                <a:blip r:embed="rId2"/>
                <a:stretch>
                  <a:fillRect l="-1391" t="-1946" r="-1314" b="-279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9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3" r="-208"/>
          <a:stretch/>
        </p:blipFill>
        <p:spPr>
          <a:xfrm>
            <a:off x="3877733" y="2044581"/>
            <a:ext cx="5122333" cy="4080635"/>
          </a:xfrm>
        </p:spPr>
      </p:pic>
      <p:sp>
        <p:nvSpPr>
          <p:cNvPr id="3" name="2 Llamada rectangular redondeada"/>
          <p:cNvSpPr/>
          <p:nvPr/>
        </p:nvSpPr>
        <p:spPr>
          <a:xfrm>
            <a:off x="279403" y="1620167"/>
            <a:ext cx="3022601" cy="2078376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La </a:t>
            </a:r>
            <a:r>
              <a:rPr lang="es-ES" sz="2400" b="1" dirty="0" smtClean="0">
                <a:solidFill>
                  <a:srgbClr val="00B050"/>
                </a:solidFill>
              </a:rPr>
              <a:t>proporción de estudiantes resilientes </a:t>
            </a:r>
            <a:r>
              <a:rPr lang="es-ES" sz="2400" dirty="0" smtClean="0"/>
              <a:t>varía notablemente de unos países a otros</a:t>
            </a:r>
            <a:endParaRPr lang="es-ES_tradnl" sz="2400" dirty="0"/>
          </a:p>
        </p:txBody>
      </p:sp>
      <p:sp>
        <p:nvSpPr>
          <p:cNvPr id="5" name="4 Llamada rectangular redondeada"/>
          <p:cNvSpPr/>
          <p:nvPr/>
        </p:nvSpPr>
        <p:spPr>
          <a:xfrm>
            <a:off x="431802" y="4079039"/>
            <a:ext cx="3022601" cy="1803146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España y Portugal presentan los porcentajes más altos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8158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1" r="-207"/>
          <a:stretch/>
        </p:blipFill>
        <p:spPr>
          <a:xfrm>
            <a:off x="321736" y="1993780"/>
            <a:ext cx="5105400" cy="4080635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996948"/>
            <a:ext cx="9144000" cy="692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5875867" y="2015054"/>
            <a:ext cx="2954867" cy="2235200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La </a:t>
            </a:r>
            <a:r>
              <a:rPr lang="es-ES" sz="2400" b="1" dirty="0">
                <a:solidFill>
                  <a:srgbClr val="00B050"/>
                </a:solidFill>
              </a:rPr>
              <a:t>proporción de chicos resilientes</a:t>
            </a:r>
            <a:r>
              <a:rPr lang="es-ES" sz="2400" dirty="0"/>
              <a:t> es, en todos los países, mayor que la de  chicas</a:t>
            </a:r>
            <a:endParaRPr lang="es-ES_tradnl" sz="2400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5875867" y="4394200"/>
            <a:ext cx="3022601" cy="1769533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La diferencia mayor se observa en Chile y la menor en Brasil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5606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05" r="-872"/>
          <a:stretch/>
        </p:blipFill>
        <p:spPr>
          <a:xfrm>
            <a:off x="3725402" y="1985314"/>
            <a:ext cx="5173134" cy="4080635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279399" y="1955801"/>
            <a:ext cx="3022601" cy="2493432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Los estudiantes resilientes informan disfrutar </a:t>
            </a:r>
            <a:r>
              <a:rPr lang="es-ES" sz="2400" dirty="0"/>
              <a:t>de mejor </a:t>
            </a:r>
            <a:r>
              <a:rPr lang="es-ES" sz="2400" b="1" dirty="0" smtClean="0">
                <a:solidFill>
                  <a:srgbClr val="00B050"/>
                </a:solidFill>
              </a:rPr>
              <a:t>clima de disciplina escolar</a:t>
            </a:r>
            <a:r>
              <a:rPr lang="es-ES" sz="2400" dirty="0" smtClean="0">
                <a:solidFill>
                  <a:srgbClr val="00B050"/>
                </a:solidFill>
              </a:rPr>
              <a:t> </a:t>
            </a:r>
            <a:r>
              <a:rPr lang="es-ES" sz="2400" dirty="0" smtClean="0"/>
              <a:t>que los no resilientes</a:t>
            </a:r>
            <a:endParaRPr lang="es-ES_tradnl" sz="2400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279399" y="4650539"/>
            <a:ext cx="3022601" cy="1803146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España y Portugal presentan las mayores diferencias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8407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72" r="-540"/>
          <a:stretch/>
        </p:blipFill>
        <p:spPr>
          <a:xfrm>
            <a:off x="364003" y="1985314"/>
            <a:ext cx="5164667" cy="4080635"/>
          </a:xfr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5839883" y="2029884"/>
            <a:ext cx="3022601" cy="1713441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Los estudiantes resilientes </a:t>
            </a:r>
            <a:r>
              <a:rPr lang="es-ES" sz="2400" dirty="0" smtClean="0">
                <a:solidFill>
                  <a:srgbClr val="00B050"/>
                </a:solidFill>
              </a:rPr>
              <a:t>disfrutan más con las ciencias </a:t>
            </a:r>
            <a:r>
              <a:rPr lang="es-ES" sz="2400" dirty="0" smtClean="0"/>
              <a:t>que los no resilientes</a:t>
            </a:r>
            <a:endParaRPr lang="es-ES_tradnl" sz="2400" dirty="0"/>
          </a:p>
        </p:txBody>
      </p:sp>
      <p:sp>
        <p:nvSpPr>
          <p:cNvPr id="8" name="7 Llamada rectangular redondeada"/>
          <p:cNvSpPr/>
          <p:nvPr/>
        </p:nvSpPr>
        <p:spPr>
          <a:xfrm>
            <a:off x="5839883" y="4067175"/>
            <a:ext cx="3022601" cy="1514475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Pero no en la misma medida en todos los países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7939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229658" y="2630006"/>
            <a:ext cx="3022601" cy="2391991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El porcentaje de estudiantes con altas </a:t>
            </a:r>
            <a:r>
              <a:rPr lang="es-ES" sz="2400" dirty="0" smtClean="0">
                <a:solidFill>
                  <a:srgbClr val="00B050"/>
                </a:solidFill>
              </a:rPr>
              <a:t>expectativas educativas </a:t>
            </a:r>
            <a:r>
              <a:rPr lang="es-ES" sz="2400" dirty="0" smtClean="0"/>
              <a:t>es mayor en el caso de los </a:t>
            </a:r>
            <a:r>
              <a:rPr lang="es-ES" sz="2400" dirty="0" err="1" smtClean="0"/>
              <a:t>resilientes</a:t>
            </a:r>
            <a:endParaRPr lang="es-ES_tradnl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793" r="-4149"/>
          <a:stretch/>
        </p:blipFill>
        <p:spPr>
          <a:xfrm>
            <a:off x="3320155" y="1985314"/>
            <a:ext cx="5497286" cy="4080635"/>
          </a:xfrm>
        </p:spPr>
      </p:pic>
    </p:spTree>
    <p:extLst>
      <p:ext uri="{BB962C8B-B14F-4D97-AF65-F5344CB8AC3E}">
        <p14:creationId xmlns:p14="http://schemas.microsoft.com/office/powerpoint/2010/main" val="35304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3. Análisis descriptivo de la resiliencia</a:t>
            </a:r>
            <a:endParaRPr lang="es-ES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5582708" y="2002368"/>
            <a:ext cx="3022601" cy="1770592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Los estudiantes resilientes tienen mayor </a:t>
            </a:r>
            <a:r>
              <a:rPr lang="es-ES" sz="2400" dirty="0" smtClean="0">
                <a:solidFill>
                  <a:srgbClr val="00B050"/>
                </a:solidFill>
              </a:rPr>
              <a:t>índice de conciencia medioambiental</a:t>
            </a:r>
            <a:endParaRPr lang="es-ES_tradnl" sz="2400" dirty="0">
              <a:solidFill>
                <a:srgbClr val="00B050"/>
              </a:solidFill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135" r="-2783"/>
          <a:stretch/>
        </p:blipFill>
        <p:spPr>
          <a:xfrm>
            <a:off x="251635" y="1985314"/>
            <a:ext cx="5343234" cy="4080635"/>
          </a:xfrm>
        </p:spPr>
      </p:pic>
      <p:sp>
        <p:nvSpPr>
          <p:cNvPr id="5" name="4 Llamada rectangular redondeada"/>
          <p:cNvSpPr/>
          <p:nvPr/>
        </p:nvSpPr>
        <p:spPr>
          <a:xfrm>
            <a:off x="5612276" y="4242912"/>
            <a:ext cx="3022601" cy="1770592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Sin embargo este índice toma valores negativos entre los jóvenes en la mayoría de los casos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5161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Introducción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Caracterización de los estudiantes </a:t>
            </a:r>
            <a:r>
              <a:rPr lang="es-ES" dirty="0" err="1" smtClean="0"/>
              <a:t>resilientes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Análisis descriptivo de la resiliencia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Análisis </a:t>
            </a:r>
            <a:r>
              <a:rPr lang="es-ES" dirty="0" err="1" smtClean="0"/>
              <a:t>multivariante</a:t>
            </a:r>
            <a:r>
              <a:rPr lang="es-ES" dirty="0" smtClean="0"/>
              <a:t> de la resiliencia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Conclusiones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09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4. Análisis </a:t>
            </a:r>
            <a:r>
              <a:rPr lang="es-ES" dirty="0" err="1" smtClean="0"/>
              <a:t>Multivariante</a:t>
            </a:r>
            <a:r>
              <a:rPr lang="es-ES" dirty="0" smtClean="0"/>
              <a:t>. </a:t>
            </a:r>
            <a:r>
              <a:rPr lang="es-ES" dirty="0" err="1" smtClean="0"/>
              <a:t>Clustering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96" r="-1281"/>
          <a:stretch/>
        </p:blipFill>
        <p:spPr>
          <a:xfrm>
            <a:off x="3998827" y="1985314"/>
            <a:ext cx="4926842" cy="4080635"/>
          </a:xfrm>
        </p:spPr>
      </p:pic>
      <p:sp>
        <p:nvSpPr>
          <p:cNvPr id="5" name="4 Llamada rectangular redondeada"/>
          <p:cNvSpPr/>
          <p:nvPr/>
        </p:nvSpPr>
        <p:spPr>
          <a:xfrm>
            <a:off x="464798" y="2002368"/>
            <a:ext cx="3022601" cy="972844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Las variables más similares entre sí son JOYSCIE y INTBRSCI</a:t>
            </a:r>
            <a:endParaRPr lang="es-ES_tradnl" sz="2000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5527346" y="2292822"/>
            <a:ext cx="0" cy="38880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566866" y="2322390"/>
            <a:ext cx="0" cy="3888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7 Llamada rectangular redondeada"/>
          <p:cNvSpPr/>
          <p:nvPr/>
        </p:nvSpPr>
        <p:spPr>
          <a:xfrm>
            <a:off x="513331" y="3241253"/>
            <a:ext cx="3022601" cy="1038785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La variable más “diferente” al resto es claramente SCIEEFF</a:t>
            </a:r>
            <a:endParaRPr lang="es-ES_tradnl" sz="2000" dirty="0"/>
          </a:p>
        </p:txBody>
      </p:sp>
      <p:sp>
        <p:nvSpPr>
          <p:cNvPr id="9" name="8 Llamada rectangular redondeada"/>
          <p:cNvSpPr/>
          <p:nvPr/>
        </p:nvSpPr>
        <p:spPr>
          <a:xfrm>
            <a:off x="513332" y="4567499"/>
            <a:ext cx="3022601" cy="1327686"/>
          </a:xfrm>
          <a:prstGeom prst="wedgeRoundRectCallout">
            <a:avLst>
              <a:gd name="adj1" fmla="val 49706"/>
              <a:gd name="adj2" fmla="val 2899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Dependiendo del número de conglomerados que se quiera formar, resultan unas agrupaciones u otras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7640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5150" y="1883715"/>
            <a:ext cx="7886700" cy="14690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 smtClean="0"/>
              <a:t>Variable dependiente: </a:t>
            </a:r>
          </a:p>
          <a:p>
            <a:pPr>
              <a:buFont typeface="Wingdings" charset="2"/>
              <a:buChar char="Ø"/>
            </a:pPr>
            <a:r>
              <a:rPr lang="es-ES" sz="1800" dirty="0" err="1" smtClean="0"/>
              <a:t>Resiliente</a:t>
            </a:r>
            <a:r>
              <a:rPr lang="es-ES" sz="1800" dirty="0" smtClean="0"/>
              <a:t>: </a:t>
            </a:r>
          </a:p>
          <a:p>
            <a:pPr marL="457200" lvl="1" indent="0">
              <a:buNone/>
            </a:pPr>
            <a:r>
              <a:rPr lang="es-ES" sz="1600" dirty="0" smtClean="0"/>
              <a:t>1 = El estudiante es resiliente                      0 = El estudiante NO es resiliente</a:t>
            </a: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Variables independientes: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4</a:t>
            </a:r>
            <a:r>
              <a:rPr lang="es-ES" dirty="0" smtClean="0"/>
              <a:t>. Análisis </a:t>
            </a:r>
            <a:r>
              <a:rPr lang="es-ES" dirty="0" err="1" smtClean="0"/>
              <a:t>multivariante</a:t>
            </a:r>
            <a:r>
              <a:rPr lang="es-ES" dirty="0" smtClean="0"/>
              <a:t>: regresión </a:t>
            </a:r>
            <a:r>
              <a:rPr lang="es-ES" dirty="0"/>
              <a:t>l</a:t>
            </a:r>
            <a:r>
              <a:rPr lang="es-ES" dirty="0" smtClean="0"/>
              <a:t>ogística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79851"/>
              </p:ext>
            </p:extLst>
          </p:nvPr>
        </p:nvGraphicFramePr>
        <p:xfrm>
          <a:off x="0" y="3540760"/>
          <a:ext cx="9144000" cy="275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Clima disciplinario en clases de ciencias (DISCLISCI)</a:t>
                      </a:r>
                      <a:endParaRPr lang="es-ES_tradnl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Expectativas</a:t>
                      </a:r>
                      <a:r>
                        <a:rPr lang="es-ES" sz="1800" baseline="0" dirty="0" smtClean="0"/>
                        <a:t> de ocupación del estudiante (BSMJ)</a:t>
                      </a:r>
                      <a:endParaRPr lang="es-ES_tradnl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s-ES" sz="1800" dirty="0" smtClean="0"/>
                        <a:t>Dirección de la enseñanza por el profesor (TDTEACH)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Disposición para colaborar y en equipo (COOPERATE)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s-ES" sz="1800" dirty="0" smtClean="0"/>
                        <a:t>Adaptación de la enseñanza (ADINST)</a:t>
                      </a:r>
                      <a:endParaRPr lang="es-ES_trad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Autoeficacia científica</a:t>
                      </a:r>
                      <a:r>
                        <a:rPr lang="es-ES" sz="1800" baseline="0" dirty="0" smtClean="0"/>
                        <a:t> (SCIEEFF)</a:t>
                      </a:r>
                      <a:endParaRPr lang="es-E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Conciencia medioambiental (ENVAWARE)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Motivación (MOTIVAT)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Disfrute de la ciencia (JOYSCIE)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Creencias epistemológicas (EPIST)</a:t>
                      </a:r>
                    </a:p>
                  </a:txBody>
                  <a:tcPr/>
                </a:tc>
              </a:tr>
              <a:tr h="20692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Interés en temas científicos (INTBRSCI</a:t>
                      </a:r>
                      <a:r>
                        <a:rPr lang="es-ES" sz="1800" baseline="0" dirty="0" smtClean="0"/>
                        <a:t>)</a:t>
                      </a:r>
                      <a:endParaRPr lang="es-E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es-ES" sz="1800" dirty="0" smtClean="0"/>
                        <a:t>Género (chicos/chicas) </a:t>
                      </a:r>
                      <a:r>
                        <a:rPr lang="es-ES" sz="1800" dirty="0" smtClean="0"/>
                        <a:t>(ST004D01T</a:t>
                      </a:r>
                      <a:r>
                        <a:rPr lang="es-ES" sz="180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0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s-ES" dirty="0" smtClean="0"/>
              <a:t>Variables del cuestionario de estudiantes y del de centros y profesores.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 smtClean="0"/>
              <a:t>Selección previa por grupos de variables “relacionadas”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 smtClean="0"/>
              <a:t>Número elevado de datos perdidos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 smtClean="0"/>
              <a:t>Se ha buscado estudiar la influencia de cada variable en presencia de las otras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 smtClean="0"/>
              <a:t>Nos fijamos en el </a:t>
            </a:r>
            <a:r>
              <a:rPr lang="es-ES" dirty="0" err="1" smtClean="0"/>
              <a:t>odds</a:t>
            </a:r>
            <a:r>
              <a:rPr lang="es-ES" dirty="0"/>
              <a:t> </a:t>
            </a:r>
            <a:r>
              <a:rPr lang="es-ES" dirty="0" smtClean="0"/>
              <a:t>ratio para cada una de la variables (verosimilitud de ser </a:t>
            </a:r>
            <a:r>
              <a:rPr lang="es-ES" dirty="0" err="1" smtClean="0"/>
              <a:t>resiliente</a:t>
            </a:r>
            <a:r>
              <a:rPr lang="es-ES" dirty="0" smtClean="0"/>
              <a:t>)</a:t>
            </a:r>
          </a:p>
          <a:p>
            <a:pPr lvl="2"/>
            <a:r>
              <a:rPr lang="es-ES" sz="2400" dirty="0" smtClean="0"/>
              <a:t>Se interpreta como la influencia de la variable en el incremento de la probabilidad de ser resiliente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4</a:t>
            </a:r>
            <a:r>
              <a:rPr lang="es-ES" dirty="0" smtClean="0"/>
              <a:t>. Análisis </a:t>
            </a:r>
            <a:r>
              <a:rPr lang="es-ES" dirty="0" err="1" smtClean="0"/>
              <a:t>multivariante</a:t>
            </a:r>
            <a:r>
              <a:rPr lang="es-ES" dirty="0" smtClean="0"/>
              <a:t>: 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4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4</a:t>
            </a:r>
            <a:r>
              <a:rPr lang="es-ES" dirty="0" smtClean="0"/>
              <a:t>. Análisis </a:t>
            </a:r>
            <a:r>
              <a:rPr lang="es-ES" dirty="0" err="1" smtClean="0"/>
              <a:t>mutivariante</a:t>
            </a:r>
            <a:r>
              <a:rPr lang="es-ES" dirty="0" smtClean="0"/>
              <a:t>: resultados (</a:t>
            </a:r>
            <a:r>
              <a:rPr lang="es-ES" dirty="0" err="1" smtClean="0"/>
              <a:t>odds</a:t>
            </a:r>
            <a:r>
              <a:rPr lang="es-ES" dirty="0" smtClean="0"/>
              <a:t> ratio)</a:t>
            </a:r>
            <a:endParaRPr lang="es-E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2008115"/>
            <a:ext cx="8720920" cy="396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0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96948"/>
            <a:ext cx="9144000" cy="692152"/>
          </a:xfrm>
        </p:spPr>
        <p:txBody>
          <a:bodyPr/>
          <a:lstStyle/>
          <a:p>
            <a:pPr algn="ctr"/>
            <a:r>
              <a:rPr lang="es-ES" dirty="0"/>
              <a:t>4. Análisis </a:t>
            </a:r>
            <a:r>
              <a:rPr lang="es-ES" dirty="0" err="1"/>
              <a:t>multivariante</a:t>
            </a:r>
            <a:r>
              <a:rPr lang="es-ES" dirty="0"/>
              <a:t>: resultados (</a:t>
            </a:r>
            <a:r>
              <a:rPr lang="es-ES" dirty="0" err="1"/>
              <a:t>odds</a:t>
            </a:r>
            <a:r>
              <a:rPr lang="es-ES" dirty="0"/>
              <a:t> ratio)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366" b="-6066"/>
          <a:stretch/>
        </p:blipFill>
        <p:spPr>
          <a:xfrm>
            <a:off x="0" y="2184400"/>
            <a:ext cx="9014232" cy="3746500"/>
          </a:xfrm>
        </p:spPr>
      </p:pic>
    </p:spTree>
    <p:extLst>
      <p:ext uri="{BB962C8B-B14F-4D97-AF65-F5344CB8AC3E}">
        <p14:creationId xmlns:p14="http://schemas.microsoft.com/office/powerpoint/2010/main" val="3208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93371" y="2967335"/>
            <a:ext cx="4757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Muchas gracias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3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1. Introducción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El concepto de resiliencia</a:t>
            </a:r>
          </a:p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La resiliencia en los centros educativos</a:t>
            </a:r>
          </a:p>
          <a:p>
            <a:pPr marL="514350" indent="-514350">
              <a:buFont typeface="+mj-lt"/>
              <a:buAutoNum type="alphaLcPeriod"/>
            </a:pPr>
            <a:r>
              <a:rPr lang="es-CO" dirty="0" smtClean="0"/>
              <a:t>Factores que favorecen la resiliencia</a:t>
            </a:r>
          </a:p>
          <a:p>
            <a:pPr marL="514350" indent="-514350">
              <a:buFont typeface="+mj-lt"/>
              <a:buAutoNum type="alphaLcPeriod"/>
            </a:pPr>
            <a:r>
              <a:rPr lang="es-ES" dirty="0" smtClean="0"/>
              <a:t>La resiliencia en la OCDE</a:t>
            </a:r>
            <a:endParaRPr lang="es-CO" dirty="0" smtClean="0"/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6504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1.a. El concepto de resiliencia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La capacidad de adaptación de un ser vivo frente a un agente perturbador o un estado o situación adversa (RAE</a:t>
            </a:r>
            <a:r>
              <a:rPr lang="es-ES_tradnl" dirty="0" smtClean="0"/>
              <a:t>)</a:t>
            </a:r>
            <a:endParaRPr lang="es-ES_tradnl" dirty="0"/>
          </a:p>
          <a:p>
            <a:pPr lvl="1"/>
            <a:r>
              <a:rPr lang="es-ES_tradnl" i="1" dirty="0" err="1"/>
              <a:t>resiliens-resilientis</a:t>
            </a:r>
            <a:r>
              <a:rPr lang="es-ES_tradnl" dirty="0"/>
              <a:t> – saltar hacia atrás, rebotar o </a:t>
            </a:r>
            <a:r>
              <a:rPr lang="es-ES_tradnl" dirty="0" smtClean="0"/>
              <a:t>replegarse </a:t>
            </a:r>
          </a:p>
          <a:p>
            <a:r>
              <a:rPr lang="es-ES_tradnl" dirty="0" smtClean="0"/>
              <a:t>Tiene </a:t>
            </a:r>
            <a:r>
              <a:rPr lang="es-ES_tradnl" dirty="0"/>
              <a:t>diferentes significados según el contexto en que se aplique (</a:t>
            </a:r>
            <a:r>
              <a:rPr lang="es-ES_tradnl" dirty="0" err="1"/>
              <a:t>Carle</a:t>
            </a:r>
            <a:r>
              <a:rPr lang="es-ES_tradnl" dirty="0"/>
              <a:t> </a:t>
            </a:r>
            <a:r>
              <a:rPr lang="es-ES_tradnl" dirty="0" smtClean="0"/>
              <a:t>y </a:t>
            </a:r>
            <a:r>
              <a:rPr lang="es-ES_tradnl" dirty="0" err="1" smtClean="0"/>
              <a:t>Chassin</a:t>
            </a:r>
            <a:r>
              <a:rPr lang="es-ES_tradnl" dirty="0"/>
              <a:t>, 2004</a:t>
            </a:r>
            <a:r>
              <a:rPr lang="es-ES_tradnl" dirty="0" smtClean="0"/>
              <a:t>)</a:t>
            </a:r>
            <a:endParaRPr lang="es-ES_tradnl" dirty="0"/>
          </a:p>
          <a:p>
            <a:r>
              <a:rPr lang="es-ES_tradnl" dirty="0"/>
              <a:t>Adaptación positiva ante la adversidad (</a:t>
            </a:r>
            <a:r>
              <a:rPr lang="es-ES_tradnl" dirty="0" err="1"/>
              <a:t>Luthar</a:t>
            </a:r>
            <a:r>
              <a:rPr lang="es-ES_tradnl" dirty="0"/>
              <a:t>, 2006</a:t>
            </a:r>
            <a:r>
              <a:rPr lang="es-ES_tradnl" dirty="0" smtClean="0"/>
              <a:t>)</a:t>
            </a:r>
            <a:endParaRPr lang="es-ES_tradnl" dirty="0"/>
          </a:p>
          <a:p>
            <a:pPr lvl="1"/>
            <a:r>
              <a:rPr lang="es-ES_tradnl" dirty="0"/>
              <a:t>Que puede ser económica, social, ambiental, psicológica, etc.</a:t>
            </a:r>
          </a:p>
          <a:p>
            <a:r>
              <a:rPr lang="es-ES_tradnl" dirty="0"/>
              <a:t>Puede ser explicada y analizada </a:t>
            </a:r>
            <a:r>
              <a:rPr lang="es-ES_tradnl" dirty="0" smtClean="0"/>
              <a:t>(</a:t>
            </a:r>
            <a:r>
              <a:rPr lang="es-ES_tradnl" dirty="0" err="1" smtClean="0"/>
              <a:t>Luthar</a:t>
            </a:r>
            <a:r>
              <a:rPr lang="es-ES_tradnl" dirty="0" smtClean="0"/>
              <a:t> y </a:t>
            </a:r>
            <a:r>
              <a:rPr lang="es-ES_tradnl" dirty="0" err="1" smtClean="0"/>
              <a:t>Cicchetti</a:t>
            </a:r>
            <a:r>
              <a:rPr lang="es-ES_tradnl" dirty="0" smtClean="0"/>
              <a:t>, 2000</a:t>
            </a:r>
            <a:r>
              <a:rPr lang="es-ES_tradnl" dirty="0"/>
              <a:t>) </a:t>
            </a:r>
            <a:r>
              <a:rPr lang="es-ES_tradnl" dirty="0" smtClean="0"/>
              <a:t> </a:t>
            </a:r>
            <a:endParaRPr lang="es-ES_tradnl" dirty="0"/>
          </a:p>
          <a:p>
            <a:pPr lvl="1"/>
            <a:r>
              <a:rPr lang="es-ES" dirty="0" smtClean="0"/>
              <a:t>S</a:t>
            </a:r>
            <a:r>
              <a:rPr lang="es-ES_tradnl" dirty="0" err="1" smtClean="0"/>
              <a:t>egún</a:t>
            </a:r>
            <a:r>
              <a:rPr lang="es-ES_tradnl" dirty="0" smtClean="0"/>
              <a:t> la </a:t>
            </a:r>
            <a:r>
              <a:rPr lang="es-ES_tradnl" dirty="0"/>
              <a:t>exposición a la adversidad, y </a:t>
            </a:r>
            <a:endParaRPr lang="es-ES_tradnl" dirty="0" smtClean="0"/>
          </a:p>
          <a:p>
            <a:pPr lvl="1"/>
            <a:r>
              <a:rPr lang="es-ES" dirty="0" smtClean="0"/>
              <a:t>S</a:t>
            </a:r>
            <a:r>
              <a:rPr lang="es-ES_tradnl" dirty="0" err="1" smtClean="0"/>
              <a:t>egún</a:t>
            </a:r>
            <a:r>
              <a:rPr lang="es-ES_tradnl" dirty="0" smtClean="0"/>
              <a:t> los </a:t>
            </a:r>
            <a:r>
              <a:rPr lang="es-ES_tradnl" dirty="0"/>
              <a:t>resultados positivos (en la adversidad</a:t>
            </a:r>
            <a:r>
              <a:rPr lang="es-ES_tradnl" dirty="0" smtClean="0"/>
              <a:t>)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1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1.a. El concepto de resiliencia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La mayoría de investigadores afirma que la </a:t>
            </a:r>
            <a:r>
              <a:rPr lang="es-ES_tradnl" dirty="0" err="1"/>
              <a:t>resiliencia</a:t>
            </a:r>
            <a:r>
              <a:rPr lang="es-ES_tradnl" dirty="0"/>
              <a:t> debe ser contemplada como un proceso dinámico</a:t>
            </a:r>
            <a:r>
              <a:rPr lang="es-ES_tradnl" dirty="0" smtClean="0"/>
              <a:t>,</a:t>
            </a:r>
          </a:p>
          <a:p>
            <a:pPr lvl="1"/>
            <a:r>
              <a:rPr lang="es-ES_tradnl" dirty="0" smtClean="0"/>
              <a:t> y </a:t>
            </a:r>
            <a:r>
              <a:rPr lang="es-ES_tradnl" dirty="0"/>
              <a:t>no como un rasgo </a:t>
            </a:r>
            <a:r>
              <a:rPr lang="es-ES_tradnl" dirty="0" smtClean="0"/>
              <a:t>intrínseco del </a:t>
            </a:r>
            <a:r>
              <a:rPr lang="es-ES_tradnl" dirty="0"/>
              <a:t>individuo</a:t>
            </a:r>
          </a:p>
          <a:p>
            <a:r>
              <a:rPr lang="es-ES_tradnl" dirty="0"/>
              <a:t>Cada persona tiene una capacidad innata de </a:t>
            </a:r>
            <a:r>
              <a:rPr lang="es-ES_tradnl" dirty="0" err="1"/>
              <a:t>resiliencia</a:t>
            </a:r>
            <a:r>
              <a:rPr lang="es-ES_tradnl" dirty="0" smtClean="0"/>
              <a:t>,</a:t>
            </a:r>
          </a:p>
          <a:p>
            <a:pPr lvl="1"/>
            <a:r>
              <a:rPr lang="es-ES_tradnl" dirty="0" smtClean="0"/>
              <a:t> </a:t>
            </a:r>
            <a:r>
              <a:rPr lang="es-ES_tradnl" dirty="0"/>
              <a:t>que se manifiesta si el individuo dispone en su vida de condiciones que contribuyan a su recuperación (Bernard, 1995)</a:t>
            </a:r>
          </a:p>
          <a:p>
            <a:r>
              <a:rPr lang="es-ES_tradnl" dirty="0"/>
              <a:t>El rendimiento educativo como medida individual o colectiva de </a:t>
            </a:r>
            <a:r>
              <a:rPr lang="es-ES_tradnl" dirty="0" err="1"/>
              <a:t>resiliencia</a:t>
            </a:r>
            <a:r>
              <a:rPr lang="es-ES_tradnl" dirty="0"/>
              <a:t>. </a:t>
            </a:r>
            <a:endParaRPr lang="es-ES_tradnl" dirty="0" smtClean="0"/>
          </a:p>
          <a:p>
            <a:pPr lvl="1"/>
            <a:r>
              <a:rPr lang="es-ES_tradnl" dirty="0" smtClean="0"/>
              <a:t>Estudiantes desaventajados </a:t>
            </a:r>
            <a:r>
              <a:rPr lang="es-ES_tradnl" dirty="0"/>
              <a:t>con resultados mejores de lo </a:t>
            </a:r>
            <a:r>
              <a:rPr lang="es-ES_tradnl" dirty="0" smtClean="0"/>
              <a:t>esperado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68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1.b. Resiliencia y centros educativos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El entorno escolar como factor determinante en la resiliencia de los estudiantes (</a:t>
            </a:r>
            <a:r>
              <a:rPr lang="es-ES_tradnl" dirty="0" err="1"/>
              <a:t>Rutter</a:t>
            </a:r>
            <a:r>
              <a:rPr lang="es-ES_tradnl" dirty="0"/>
              <a:t>, 1979</a:t>
            </a:r>
            <a:r>
              <a:rPr lang="es-ES_tradnl" dirty="0" smtClean="0"/>
              <a:t>)</a:t>
            </a:r>
            <a:endParaRPr lang="es-ES_tradnl" dirty="0"/>
          </a:p>
          <a:p>
            <a:r>
              <a:rPr lang="es-ES_tradnl" dirty="0"/>
              <a:t>Los centros educativos deben fomentar la </a:t>
            </a:r>
            <a:r>
              <a:rPr lang="es-ES_tradnl" dirty="0" err="1" smtClean="0"/>
              <a:t>resiliencia</a:t>
            </a:r>
            <a:endParaRPr lang="es-ES_tradnl" dirty="0" smtClean="0"/>
          </a:p>
          <a:p>
            <a:pPr lvl="1"/>
            <a:r>
              <a:rPr lang="es-ES_tradnl" dirty="0" smtClean="0"/>
              <a:t>para que todos los </a:t>
            </a:r>
            <a:r>
              <a:rPr lang="es-ES_tradnl" dirty="0"/>
              <a:t>estudiantes, mediante la creación de relaciones de afecto y apoyo</a:t>
            </a:r>
            <a:r>
              <a:rPr lang="es-ES_tradnl" dirty="0" smtClean="0"/>
              <a:t>, aumenten </a:t>
            </a:r>
            <a:r>
              <a:rPr lang="es-ES_tradnl" dirty="0"/>
              <a:t>la </a:t>
            </a:r>
            <a:r>
              <a:rPr lang="es-ES_tradnl" dirty="0" smtClean="0"/>
              <a:t>confianza </a:t>
            </a:r>
            <a:r>
              <a:rPr lang="es-ES_tradnl" dirty="0"/>
              <a:t>en sí mismos (</a:t>
            </a:r>
            <a:r>
              <a:rPr lang="es-ES_tradnl" dirty="0" err="1"/>
              <a:t>Milstein</a:t>
            </a:r>
            <a:r>
              <a:rPr lang="es-ES_tradnl" dirty="0"/>
              <a:t>, 1996</a:t>
            </a:r>
            <a:r>
              <a:rPr lang="es-ES_tradnl" dirty="0" smtClean="0"/>
              <a:t>)</a:t>
            </a:r>
            <a:endParaRPr lang="es-ES_tradnl" dirty="0"/>
          </a:p>
          <a:p>
            <a:r>
              <a:rPr lang="es-ES_tradnl" dirty="0"/>
              <a:t>El profesor desempeña un papel crítico en la creación de entornos que fomenten la resiliencia de los </a:t>
            </a:r>
            <a:r>
              <a:rPr lang="es-ES_tradnl" dirty="0" smtClean="0"/>
              <a:t>alumnos </a:t>
            </a:r>
            <a:r>
              <a:rPr lang="es-ES_tradnl" dirty="0"/>
              <a:t>(</a:t>
            </a:r>
            <a:r>
              <a:rPr lang="es-ES_tradnl" dirty="0" err="1"/>
              <a:t>Coburn</a:t>
            </a:r>
            <a:r>
              <a:rPr lang="es-ES_tradnl" dirty="0"/>
              <a:t> </a:t>
            </a:r>
            <a:r>
              <a:rPr lang="es-ES_tradnl" dirty="0" smtClean="0"/>
              <a:t>y Nelson</a:t>
            </a:r>
            <a:r>
              <a:rPr lang="es-ES_tradnl" dirty="0"/>
              <a:t>; 1989</a:t>
            </a:r>
            <a:r>
              <a:rPr lang="es-ES_tradnl" dirty="0" smtClean="0"/>
              <a:t>):</a:t>
            </a:r>
          </a:p>
          <a:p>
            <a:pPr lvl="1"/>
            <a:r>
              <a:rPr lang="es-ES_tradnl" dirty="0" smtClean="0"/>
              <a:t>Confianza</a:t>
            </a:r>
            <a:r>
              <a:rPr lang="es-ES_tradnl" dirty="0"/>
              <a:t>, atención, empatía, disponibilidad, respeto, modelo </a:t>
            </a:r>
            <a:r>
              <a:rPr lang="es-ES_tradnl" dirty="0" smtClean="0"/>
              <a:t>personal …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500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1.c. Factores que hacen resiliencia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Se pueden </a:t>
            </a:r>
            <a:r>
              <a:rPr lang="es-ES_tradnl" dirty="0" smtClean="0"/>
              <a:t>localizar (</a:t>
            </a:r>
            <a:r>
              <a:rPr lang="es-ES_tradnl" dirty="0" err="1" smtClean="0"/>
              <a:t>Luthar</a:t>
            </a:r>
            <a:r>
              <a:rPr lang="es-ES_tradnl" dirty="0" smtClean="0"/>
              <a:t>, 2006):</a:t>
            </a:r>
          </a:p>
          <a:p>
            <a:pPr lvl="1"/>
            <a:r>
              <a:rPr lang="es-ES_tradnl" dirty="0" smtClean="0"/>
              <a:t>A nivel individual: </a:t>
            </a:r>
          </a:p>
          <a:p>
            <a:pPr lvl="2"/>
            <a:r>
              <a:rPr lang="es-ES_tradnl" dirty="0" smtClean="0"/>
              <a:t>Expectativas de futuro, trabajar fuera de casa, integración, …</a:t>
            </a:r>
            <a:endParaRPr lang="es-ES_tradnl" dirty="0"/>
          </a:p>
          <a:p>
            <a:pPr lvl="1"/>
            <a:r>
              <a:rPr lang="es-ES_tradnl" dirty="0" smtClean="0"/>
              <a:t>A nivel familiar:</a:t>
            </a:r>
          </a:p>
          <a:p>
            <a:pPr lvl="2"/>
            <a:r>
              <a:rPr lang="es-ES_tradnl" dirty="0" smtClean="0"/>
              <a:t>Tamaño de la </a:t>
            </a:r>
            <a:r>
              <a:rPr lang="es-ES_tradnl" dirty="0"/>
              <a:t>familia (4 o menos </a:t>
            </a:r>
            <a:r>
              <a:rPr lang="es-ES_tradnl" dirty="0" smtClean="0"/>
              <a:t>hijos</a:t>
            </a:r>
            <a:r>
              <a:rPr lang="es-ES_tradnl" dirty="0"/>
              <a:t>)</a:t>
            </a:r>
            <a:endParaRPr lang="es-ES_tradnl" dirty="0" smtClean="0"/>
          </a:p>
          <a:p>
            <a:pPr lvl="2"/>
            <a:r>
              <a:rPr lang="es-ES_tradnl" dirty="0" smtClean="0"/>
              <a:t>Personal </a:t>
            </a:r>
            <a:r>
              <a:rPr lang="es-ES_tradnl" dirty="0"/>
              <a:t>de apoyo en el hogar y atención a los </a:t>
            </a:r>
            <a:r>
              <a:rPr lang="es-ES_tradnl" dirty="0" smtClean="0"/>
              <a:t>niños</a:t>
            </a:r>
          </a:p>
          <a:p>
            <a:pPr lvl="2"/>
            <a:r>
              <a:rPr lang="es-ES_tradnl" dirty="0" smtClean="0"/>
              <a:t>Cohesión familiar</a:t>
            </a:r>
          </a:p>
          <a:p>
            <a:pPr lvl="2"/>
            <a:r>
              <a:rPr lang="es-ES_tradnl" dirty="0" smtClean="0"/>
              <a:t>Reglas </a:t>
            </a:r>
            <a:r>
              <a:rPr lang="es-ES_tradnl" dirty="0"/>
              <a:t>consistentes en la </a:t>
            </a:r>
            <a:r>
              <a:rPr lang="es-ES_tradnl" dirty="0" smtClean="0"/>
              <a:t>adolescencia </a:t>
            </a:r>
          </a:p>
          <a:p>
            <a:pPr lvl="1"/>
            <a:r>
              <a:rPr lang="es-ES_tradnl" dirty="0"/>
              <a:t>A nivel </a:t>
            </a:r>
            <a:r>
              <a:rPr lang="es-ES_tradnl" dirty="0" smtClean="0"/>
              <a:t>social y cultural:</a:t>
            </a:r>
          </a:p>
          <a:p>
            <a:pPr lvl="2"/>
            <a:r>
              <a:rPr lang="es-ES_tradnl" dirty="0"/>
              <a:t>Un joven puede ser </a:t>
            </a:r>
            <a:r>
              <a:rPr lang="es-ES_tradnl" dirty="0" err="1"/>
              <a:t>resiliente</a:t>
            </a:r>
            <a:r>
              <a:rPr lang="es-ES_tradnl" dirty="0"/>
              <a:t> desde el punto de vista educativo, pero no serlo desde el punto de vista emocional o social.</a:t>
            </a:r>
          </a:p>
          <a:p>
            <a:pPr lvl="1"/>
            <a:endParaRPr lang="es-ES_tradnl" dirty="0"/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586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1.c. Factores que hacen resiliencia. Resultados: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Los </a:t>
            </a:r>
            <a:r>
              <a:rPr lang="es-ES_tradnl" dirty="0"/>
              <a:t>factores que más influyen en la discriminación  </a:t>
            </a:r>
            <a:r>
              <a:rPr lang="es-ES_tradnl" dirty="0" smtClean="0"/>
              <a:t>de </a:t>
            </a:r>
            <a:r>
              <a:rPr lang="es-ES_tradnl" dirty="0" err="1" smtClean="0"/>
              <a:t>resilientes</a:t>
            </a:r>
            <a:r>
              <a:rPr lang="es-ES_tradnl" dirty="0" smtClean="0"/>
              <a:t> </a:t>
            </a:r>
            <a:r>
              <a:rPr lang="es-ES_tradnl" dirty="0"/>
              <a:t>versus no </a:t>
            </a:r>
            <a:r>
              <a:rPr lang="es-ES_tradnl" dirty="0" smtClean="0"/>
              <a:t>resilientes:</a:t>
            </a:r>
          </a:p>
          <a:p>
            <a:pPr lvl="1"/>
            <a:r>
              <a:rPr lang="es-ES_tradnl" dirty="0" smtClean="0"/>
              <a:t>Dedicación a la lectura y a las tareas escolares</a:t>
            </a:r>
          </a:p>
          <a:p>
            <a:pPr lvl="1"/>
            <a:r>
              <a:rPr lang="es-ES_tradnl" dirty="0" smtClean="0"/>
              <a:t>Las aspiraciones académicas y la no repetición</a:t>
            </a:r>
          </a:p>
          <a:p>
            <a:pPr lvl="1"/>
            <a:r>
              <a:rPr lang="es-ES_tradnl" dirty="0" smtClean="0"/>
              <a:t>La participación y la satisfacción</a:t>
            </a:r>
          </a:p>
          <a:p>
            <a:pPr lvl="1"/>
            <a:r>
              <a:rPr lang="es-ES_tradnl" dirty="0" smtClean="0"/>
              <a:t>El </a:t>
            </a:r>
            <a:r>
              <a:rPr lang="es-ES_tradnl" dirty="0" err="1" smtClean="0"/>
              <a:t>autoconcepto</a:t>
            </a:r>
            <a:r>
              <a:rPr lang="es-ES_tradnl" dirty="0" smtClean="0"/>
              <a:t> académico</a:t>
            </a:r>
          </a:p>
          <a:p>
            <a:pPr marL="0" indent="0" algn="r">
              <a:buNone/>
            </a:pPr>
            <a:r>
              <a:rPr lang="es-ES_tradnl" dirty="0" err="1"/>
              <a:t>Waxman</a:t>
            </a:r>
            <a:r>
              <a:rPr lang="es-ES_tradnl" dirty="0"/>
              <a:t> et al., 1997</a:t>
            </a:r>
          </a:p>
        </p:txBody>
      </p:sp>
    </p:spTree>
    <p:extLst>
      <p:ext uri="{BB962C8B-B14F-4D97-AF65-F5344CB8AC3E}">
        <p14:creationId xmlns:p14="http://schemas.microsoft.com/office/powerpoint/2010/main" val="29480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1.c. Factores que hacen resiliencia. Resultados: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Entre los factores que pueden ayudar, en el entorno escolar, a superar situaciones de </a:t>
            </a:r>
            <a:r>
              <a:rPr lang="es-ES_tradnl" dirty="0" smtClean="0"/>
              <a:t>riesgo:</a:t>
            </a:r>
            <a:endParaRPr lang="es-ES_tradnl" dirty="0"/>
          </a:p>
          <a:p>
            <a:pPr lvl="1"/>
            <a:r>
              <a:rPr lang="es-ES_tradnl" dirty="0"/>
              <a:t>El deporte y ocupar cargos de responsabilidad en el </a:t>
            </a:r>
            <a:r>
              <a:rPr lang="es-ES_tradnl" dirty="0" smtClean="0"/>
              <a:t>colegio </a:t>
            </a:r>
          </a:p>
          <a:p>
            <a:pPr lvl="1"/>
            <a:r>
              <a:rPr lang="es-ES_tradnl" dirty="0"/>
              <a:t>A</a:t>
            </a:r>
            <a:r>
              <a:rPr lang="es-ES_tradnl" dirty="0" smtClean="0"/>
              <a:t>ctividades </a:t>
            </a:r>
            <a:r>
              <a:rPr lang="es-ES_tradnl" dirty="0"/>
              <a:t>y logros </a:t>
            </a:r>
            <a:r>
              <a:rPr lang="es-ES_tradnl" dirty="0" smtClean="0"/>
              <a:t>musicales </a:t>
            </a:r>
          </a:p>
          <a:p>
            <a:pPr lvl="1"/>
            <a:r>
              <a:rPr lang="es-ES_tradnl" dirty="0"/>
              <a:t>B</a:t>
            </a:r>
            <a:r>
              <a:rPr lang="es-ES_tradnl" dirty="0" smtClean="0"/>
              <a:t>uenas </a:t>
            </a:r>
            <a:r>
              <a:rPr lang="es-ES_tradnl" dirty="0"/>
              <a:t>relaciones con los </a:t>
            </a:r>
            <a:r>
              <a:rPr lang="es-ES_tradnl" dirty="0" smtClean="0"/>
              <a:t>profesores</a:t>
            </a:r>
          </a:p>
          <a:p>
            <a:pPr lvl="1"/>
            <a:r>
              <a:rPr lang="es-ES_tradnl" dirty="0"/>
              <a:t>É</a:t>
            </a:r>
            <a:r>
              <a:rPr lang="es-ES_tradnl" dirty="0" smtClean="0"/>
              <a:t>xito </a:t>
            </a:r>
            <a:r>
              <a:rPr lang="es-ES_tradnl" dirty="0"/>
              <a:t>social con los compañeros de </a:t>
            </a:r>
            <a:r>
              <a:rPr lang="es-ES_tradnl" dirty="0" smtClean="0"/>
              <a:t>clase</a:t>
            </a:r>
            <a:endParaRPr lang="es-ES_tradnl" dirty="0"/>
          </a:p>
          <a:p>
            <a:pPr marL="0" indent="0" algn="r">
              <a:buNone/>
            </a:pPr>
            <a:r>
              <a:rPr lang="es-ES_tradnl" dirty="0" err="1" smtClean="0"/>
              <a:t>Rutter</a:t>
            </a:r>
            <a:r>
              <a:rPr lang="es-ES_tradnl" dirty="0" smtClean="0"/>
              <a:t>, 1982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704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1132</Words>
  <Application>Microsoft Office PowerPoint</Application>
  <PresentationFormat>Presentación en pantalla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La resiliencia educativa. Factores de influencia  José G. Clavel (Universidad de Murcia, Spain) Francisco Javier García (INEE, Spain) Luis Sanz (INEE, Spain)</vt:lpstr>
      <vt:lpstr>Índice</vt:lpstr>
      <vt:lpstr>1. Introducción</vt:lpstr>
      <vt:lpstr>1.a. El concepto de resiliencia</vt:lpstr>
      <vt:lpstr>1.a. El concepto de resiliencia</vt:lpstr>
      <vt:lpstr>1.b. Resiliencia y centros educativos</vt:lpstr>
      <vt:lpstr>1.c. Factores que hacen resiliencia</vt:lpstr>
      <vt:lpstr>1.c. Factores que hacen resiliencia. Resultados:</vt:lpstr>
      <vt:lpstr>1.c. Factores que hacen resiliencia. Resultados:</vt:lpstr>
      <vt:lpstr>2. La caracterización del resiliente</vt:lpstr>
      <vt:lpstr>2. a. Definición de la resiliencia en PISA</vt:lpstr>
      <vt:lpstr>2. b. Metodología</vt:lpstr>
      <vt:lpstr>2. b. Metodología</vt:lpstr>
      <vt:lpstr>3. Análisis descriptivo de la resiliencia</vt:lpstr>
      <vt:lpstr>Presentación de PowerPoint</vt:lpstr>
      <vt:lpstr>3. Análisis descriptivo de la resiliencia</vt:lpstr>
      <vt:lpstr>3. Análisis descriptivo de la resiliencia</vt:lpstr>
      <vt:lpstr>3. Análisis descriptivo de la resiliencia</vt:lpstr>
      <vt:lpstr>3. Análisis descriptivo de la resiliencia</vt:lpstr>
      <vt:lpstr>4. Análisis Multivariante. Clustering</vt:lpstr>
      <vt:lpstr>4. Análisis multivariante: regresión logística</vt:lpstr>
      <vt:lpstr>4. Análisis multivariante: observaciones</vt:lpstr>
      <vt:lpstr>4. Análisis mutivariante: resultados (odds ratio)</vt:lpstr>
      <vt:lpstr>4. Análisis multivariante: resultados (odds ratio)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Andrés Álvarez</dc:creator>
  <cp:lastModifiedBy>javier garcia</cp:lastModifiedBy>
  <cp:revision>72</cp:revision>
  <dcterms:created xsi:type="dcterms:W3CDTF">2015-08-13T20:07:08Z</dcterms:created>
  <dcterms:modified xsi:type="dcterms:W3CDTF">2017-10-27T20:54:53Z</dcterms:modified>
</cp:coreProperties>
</file>