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263" r:id="rId9"/>
    <p:sldId id="260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0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60" y="1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68843"/>
            <a:ext cx="7886700" cy="15827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2432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470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106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599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2834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859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854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965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454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2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41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96948"/>
            <a:ext cx="7886700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85314"/>
            <a:ext cx="7886700" cy="4080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8E999-7A6B-42B8-BA85-EE4B0259B4C7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796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7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8650" y="2565779"/>
            <a:ext cx="7886700" cy="2485801"/>
          </a:xfrm>
        </p:spPr>
        <p:txBody>
          <a:bodyPr>
            <a:normAutofit fontScale="90000"/>
          </a:bodyPr>
          <a:lstStyle/>
          <a:p>
            <a:r>
              <a:rPr lang="es-ES" dirty="0"/>
              <a:t>Gastos </a:t>
            </a:r>
            <a:r>
              <a:rPr lang="es-ES" dirty="0" smtClean="0"/>
              <a:t>en </a:t>
            </a:r>
            <a:r>
              <a:rPr lang="es-ES" dirty="0"/>
              <a:t>educación pública y matriculación en escuelas </a:t>
            </a:r>
            <a:r>
              <a:rPr lang="es-ES" dirty="0" smtClean="0"/>
              <a:t>privadas</a:t>
            </a:r>
            <a:br>
              <a:rPr lang="es-ES" dirty="0" smtClean="0"/>
            </a:br>
            <a:r>
              <a:rPr lang="es-ES" sz="2700" dirty="0" smtClean="0"/>
              <a:t>Fernanda Estevan</a:t>
            </a:r>
            <a:br>
              <a:rPr lang="es-ES" sz="2700" dirty="0" smtClean="0"/>
            </a:br>
            <a:r>
              <a:rPr lang="es-ES" sz="2700" dirty="0" err="1" smtClean="0"/>
              <a:t>Universidade</a:t>
            </a:r>
            <a:r>
              <a:rPr lang="es-ES" sz="2700" dirty="0" smtClean="0"/>
              <a:t> de Sao Paulo, Brasil</a:t>
            </a:r>
            <a:endParaRPr lang="es-CO" sz="27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Gastos de educación pública y matriculación en escuelas privadas</a:t>
            </a:r>
            <a:endParaRPr kumimoji="0" lang="es-ES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77672" y="5595582"/>
            <a:ext cx="8037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Estevan, </a:t>
            </a:r>
            <a:r>
              <a:rPr lang="en-US" dirty="0" err="1" smtClean="0"/>
              <a:t>F..“Public</a:t>
            </a:r>
            <a:r>
              <a:rPr lang="en-US" dirty="0" smtClean="0"/>
              <a:t> </a:t>
            </a:r>
            <a:r>
              <a:rPr lang="en-US" dirty="0"/>
              <a:t>education expenditures and private school </a:t>
            </a:r>
            <a:r>
              <a:rPr lang="en-US" dirty="0" smtClean="0"/>
              <a:t>enrollment”, </a:t>
            </a:r>
          </a:p>
          <a:p>
            <a:r>
              <a:rPr lang="en-US" i="1" dirty="0" smtClean="0"/>
              <a:t>Canadian Journal of Economics</a:t>
            </a:r>
            <a:r>
              <a:rPr lang="en-US" dirty="0" smtClean="0"/>
              <a:t>, </a:t>
            </a:r>
            <a:r>
              <a:rPr lang="pt-BR" dirty="0"/>
              <a:t>48(2), May 2015, 561-584.</a:t>
            </a:r>
          </a:p>
        </p:txBody>
      </p:sp>
    </p:spTree>
    <p:extLst>
      <p:ext uri="{BB962C8B-B14F-4D97-AF65-F5344CB8AC3E}">
        <p14:creationId xmlns:p14="http://schemas.microsoft.com/office/powerpoint/2010/main" val="15954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FUNDEF y calidad de la educación pública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Razones para creer que la reforma de FUNDEF tuvo un impacto en la </a:t>
            </a:r>
            <a:r>
              <a:rPr lang="es-ES" dirty="0" smtClean="0"/>
              <a:t>calidad de la enseñanza pública:</a:t>
            </a:r>
            <a:endParaRPr lang="es-ES" dirty="0"/>
          </a:p>
          <a:p>
            <a:pPr lvl="1"/>
            <a:r>
              <a:rPr lang="es-ES" dirty="0"/>
              <a:t>De los recursos recibidos del fondo, al menos el 60% debe gastarse en la remuneración de los docentes</a:t>
            </a:r>
            <a:r>
              <a:rPr lang="es-ES" dirty="0" smtClean="0"/>
              <a:t>.</a:t>
            </a:r>
            <a:endParaRPr lang="es-ES" dirty="0"/>
          </a:p>
          <a:p>
            <a:pPr lvl="1"/>
            <a:r>
              <a:rPr lang="es-ES" dirty="0"/>
              <a:t>Se estableció un valor mínimo por estudiante y los estados que se encontraban abajo (6 en 1998) recibieron fondos federales.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371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Para esa investigación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reforma de FUNDEF proporciona un cambio exógeno en la cantidad de recursos disponibles para las escuelas municipales y estatales.</a:t>
            </a:r>
          </a:p>
          <a:p>
            <a:endParaRPr lang="es-ES" dirty="0"/>
          </a:p>
          <a:p>
            <a:r>
              <a:rPr lang="es-ES" dirty="0"/>
              <a:t>Dado que el mecanismo se definió a nivel federal, podemos asumir que las </a:t>
            </a:r>
            <a:r>
              <a:rPr lang="es-ES" dirty="0" smtClean="0"/>
              <a:t>transferencias del FUNDEF </a:t>
            </a:r>
            <a:r>
              <a:rPr lang="es-ES" dirty="0"/>
              <a:t>son independientes de las preferencias de los estados y municipios.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9717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Datos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Censo escolar: 1997 y 1999</a:t>
            </a:r>
          </a:p>
          <a:p>
            <a:pPr lvl="1"/>
            <a:r>
              <a:rPr lang="es-ES" dirty="0"/>
              <a:t>Inscripción por grado.</a:t>
            </a:r>
          </a:p>
          <a:p>
            <a:pPr lvl="1"/>
            <a:r>
              <a:rPr lang="es-ES" dirty="0"/>
              <a:t>Indicadores de calidad a nivel escolar: tamaño de clase, </a:t>
            </a:r>
            <a:r>
              <a:rPr lang="es-ES" dirty="0" smtClean="0"/>
              <a:t>proporción </a:t>
            </a:r>
            <a:r>
              <a:rPr lang="es-ES" dirty="0"/>
              <a:t>de maestros por nivel de educación </a:t>
            </a:r>
            <a:r>
              <a:rPr lang="es-ES" dirty="0" smtClean="0"/>
              <a:t>y infraestructura </a:t>
            </a:r>
            <a:r>
              <a:rPr lang="es-ES" dirty="0"/>
              <a:t>(electricidad, agua, biblioteca, instalaciones deportivas, </a:t>
            </a:r>
            <a:r>
              <a:rPr lang="es-ES" dirty="0" smtClean="0"/>
              <a:t>laboratorio de ciencias).</a:t>
            </a:r>
            <a:endParaRPr lang="es-ES" dirty="0"/>
          </a:p>
          <a:p>
            <a:pPr lvl="1"/>
            <a:r>
              <a:rPr lang="es-ES" dirty="0"/>
              <a:t>Datos agregados a nivel municipal.</a:t>
            </a:r>
          </a:p>
          <a:p>
            <a:r>
              <a:rPr lang="es-ES" dirty="0"/>
              <a:t>Datos del </a:t>
            </a:r>
            <a:r>
              <a:rPr lang="es-ES" dirty="0" smtClean="0"/>
              <a:t>Tesoro</a:t>
            </a:r>
            <a:r>
              <a:rPr lang="es-ES" dirty="0"/>
              <a:t>: impuestos y transferencias</a:t>
            </a:r>
          </a:p>
          <a:p>
            <a:pPr lvl="1"/>
            <a:r>
              <a:rPr lang="es-ES" dirty="0"/>
              <a:t>Contribución e ingresos recibidos de FUNDEF </a:t>
            </a:r>
            <a:r>
              <a:rPr lang="es-ES" dirty="0" smtClean="0"/>
              <a:t>por municipio </a:t>
            </a:r>
            <a:r>
              <a:rPr lang="es-ES" dirty="0"/>
              <a:t>y estado.</a:t>
            </a:r>
          </a:p>
          <a:p>
            <a:r>
              <a:rPr lang="es-ES" dirty="0"/>
              <a:t>Datos demográficos: recuento poblacional de 1996 y censo de 2000</a:t>
            </a:r>
          </a:p>
          <a:p>
            <a:pPr lvl="1"/>
            <a:r>
              <a:rPr lang="es-ES" dirty="0"/>
              <a:t>Numero de niños:</a:t>
            </a:r>
          </a:p>
          <a:p>
            <a:pPr lvl="2"/>
            <a:r>
              <a:rPr lang="es-ES" dirty="0"/>
              <a:t>por grupo de edad a nivel municipal (2000).</a:t>
            </a:r>
          </a:p>
          <a:p>
            <a:pPr lvl="2"/>
            <a:r>
              <a:rPr lang="es-ES" dirty="0"/>
              <a:t>por nivel de ingreso familiar (2000).</a:t>
            </a:r>
          </a:p>
          <a:p>
            <a:pPr lvl="2"/>
            <a:r>
              <a:rPr lang="es-ES" dirty="0"/>
              <a:t>7 a 9 asistiendo a la escuela o no (1996 y 2000).</a:t>
            </a:r>
          </a:p>
        </p:txBody>
      </p:sp>
    </p:spTree>
    <p:extLst>
      <p:ext uri="{BB962C8B-B14F-4D97-AF65-F5344CB8AC3E}">
        <p14:creationId xmlns:p14="http://schemas.microsoft.com/office/powerpoint/2010/main" val="42462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Impacto del FUNDEF</a:t>
            </a:r>
            <a:endParaRPr lang="es-CO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2024062"/>
            <a:ext cx="77247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4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Enseñanza primaria en Brasil</a:t>
            </a:r>
            <a:endParaRPr lang="es-CO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65" y="1844168"/>
            <a:ext cx="8542669" cy="400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Estrategia empírica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Variable dependiente: </a:t>
            </a:r>
            <a:r>
              <a:rPr lang="es-ES" dirty="0" smtClean="0"/>
              <a:t>proporción </a:t>
            </a:r>
            <a:r>
              <a:rPr lang="es-ES" dirty="0"/>
              <a:t>de </a:t>
            </a:r>
            <a:r>
              <a:rPr lang="es-ES" dirty="0" smtClean="0"/>
              <a:t>matrícula </a:t>
            </a:r>
            <a:r>
              <a:rPr lang="es-ES" dirty="0"/>
              <a:t>privada en </a:t>
            </a:r>
            <a:r>
              <a:rPr lang="es-ES" dirty="0" smtClean="0"/>
              <a:t>el municipio</a:t>
            </a:r>
            <a:r>
              <a:rPr lang="es-ES" dirty="0"/>
              <a:t>.</a:t>
            </a:r>
          </a:p>
          <a:p>
            <a:r>
              <a:rPr lang="es-ES" dirty="0"/>
              <a:t>¿Pero cuál es la población relevante?</a:t>
            </a:r>
          </a:p>
          <a:p>
            <a:pPr lvl="1"/>
            <a:r>
              <a:rPr lang="es-ES" dirty="0"/>
              <a:t>Inscripción total: problemática cuando hay cambios </a:t>
            </a:r>
            <a:r>
              <a:rPr lang="es-ES" dirty="0" smtClean="0"/>
              <a:t>en las tasas brutas de inscripción</a:t>
            </a:r>
            <a:r>
              <a:rPr lang="es-ES" dirty="0"/>
              <a:t>.</a:t>
            </a:r>
          </a:p>
          <a:p>
            <a:pPr lvl="1"/>
            <a:r>
              <a:rPr lang="es-ES" dirty="0"/>
              <a:t>Población en edad escolar: correcta bajo la suposición de </a:t>
            </a:r>
            <a:r>
              <a:rPr lang="es-ES" dirty="0" smtClean="0"/>
              <a:t>que Los </a:t>
            </a:r>
            <a:r>
              <a:rPr lang="es-ES" dirty="0"/>
              <a:t>niños que no asistieron a la escuela tienen cero </a:t>
            </a:r>
            <a:r>
              <a:rPr lang="es-ES" dirty="0" smtClean="0"/>
              <a:t>probabilidad de elegir </a:t>
            </a:r>
            <a:r>
              <a:rPr lang="es-ES" dirty="0"/>
              <a:t>la educación privada.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39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Resultados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La mejora en la calidad de la educación pública disminuyó la </a:t>
            </a:r>
            <a:r>
              <a:rPr lang="es-ES" dirty="0" smtClean="0"/>
              <a:t>privacidad la </a:t>
            </a:r>
            <a:r>
              <a:rPr lang="es-ES" dirty="0"/>
              <a:t>educación comparte en primer grado, pero no en otros grados.</a:t>
            </a:r>
          </a:p>
          <a:p>
            <a:pPr lvl="1"/>
            <a:r>
              <a:rPr lang="es-ES" dirty="0"/>
              <a:t>Un aumento del 100% en los ingresos </a:t>
            </a:r>
            <a:r>
              <a:rPr lang="es-ES" dirty="0" smtClean="0"/>
              <a:t>(respecto a </a:t>
            </a:r>
            <a:r>
              <a:rPr lang="es-ES" dirty="0"/>
              <a:t>la contribución </a:t>
            </a:r>
            <a:r>
              <a:rPr lang="es-ES" dirty="0" smtClean="0"/>
              <a:t>al FUNDEF</a:t>
            </a:r>
            <a:r>
              <a:rPr lang="es-ES" dirty="0"/>
              <a:t>) causa una reducción del </a:t>
            </a:r>
            <a:r>
              <a:rPr lang="es-ES" dirty="0" smtClean="0"/>
              <a:t>10.4% </a:t>
            </a:r>
            <a:r>
              <a:rPr lang="es-ES" dirty="0"/>
              <a:t>en la participación de </a:t>
            </a:r>
            <a:r>
              <a:rPr lang="es-ES" dirty="0" smtClean="0"/>
              <a:t>los inscripción</a:t>
            </a:r>
            <a:r>
              <a:rPr lang="es-ES" dirty="0"/>
              <a:t>.</a:t>
            </a:r>
          </a:p>
          <a:p>
            <a:r>
              <a:rPr lang="es-ES" dirty="0"/>
              <a:t>Los resultados de la estimación son robustos a las variaciones en el </a:t>
            </a:r>
            <a:r>
              <a:rPr lang="es-ES" dirty="0" smtClean="0"/>
              <a:t>bruto tasa </a:t>
            </a:r>
            <a:r>
              <a:rPr lang="es-ES" dirty="0"/>
              <a:t>de inscripción y control por cambios en </a:t>
            </a:r>
            <a:r>
              <a:rPr lang="es-ES" dirty="0" smtClean="0"/>
              <a:t>la distribución de ingresos.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618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Resultados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 </a:t>
            </a:r>
            <a:r>
              <a:rPr lang="es-ES" dirty="0"/>
              <a:t>reforma de FUNDEF ha aumentado las tasas netas de asistencia: </a:t>
            </a:r>
            <a:r>
              <a:rPr lang="es-ES" dirty="0" smtClean="0"/>
              <a:t>2% aumento </a:t>
            </a:r>
            <a:r>
              <a:rPr lang="es-ES" dirty="0"/>
              <a:t>para niños de 7-9 años</a:t>
            </a:r>
            <a:r>
              <a:rPr lang="es-ES" dirty="0" smtClean="0"/>
              <a:t>.</a:t>
            </a:r>
          </a:p>
          <a:p>
            <a:r>
              <a:rPr lang="es-ES" dirty="0" smtClean="0"/>
              <a:t>Esos efectos están concentrados en los municipios que han ganado recursos con FUNDEF.</a:t>
            </a:r>
            <a:endParaRPr lang="es-ES" dirty="0"/>
          </a:p>
          <a:p>
            <a:r>
              <a:rPr lang="es-ES" dirty="0"/>
              <a:t>La mejora en la calidad de las escuelas públicas parece explicar </a:t>
            </a:r>
            <a:r>
              <a:rPr lang="es-ES" dirty="0" smtClean="0"/>
              <a:t>los dos efectos.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303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Conclusión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Políticas de mejora de la calidad de la enseñanza publica pueden atraer estudiantes de las escuelas privadas.</a:t>
            </a:r>
          </a:p>
          <a:p>
            <a:r>
              <a:rPr lang="es-ES" dirty="0" smtClean="0"/>
              <a:t>Ese efecto parece ser bastante gradual.</a:t>
            </a:r>
          </a:p>
          <a:p>
            <a:r>
              <a:rPr lang="es-ES" dirty="0" smtClean="0"/>
              <a:t>Los efectos en términos de tasa neta de asistencia son pequeños, pero las tasas eran bastante elevadas para la enseñanza primaria.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087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Preguntas de investigación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¿Cuál es el efecto de las mejoras en la calidad de la educación </a:t>
            </a:r>
            <a:r>
              <a:rPr lang="es-ES" dirty="0" smtClean="0"/>
              <a:t>pública? en</a:t>
            </a:r>
            <a:r>
              <a:rPr lang="es-ES" dirty="0"/>
              <a:t>:</a:t>
            </a:r>
          </a:p>
          <a:p>
            <a:pPr lvl="1"/>
            <a:r>
              <a:rPr lang="es-ES" dirty="0"/>
              <a:t>¿La elección de </a:t>
            </a:r>
            <a:r>
              <a:rPr lang="es-ES" dirty="0" smtClean="0"/>
              <a:t>escuelas </a:t>
            </a:r>
            <a:r>
              <a:rPr lang="es-ES" dirty="0"/>
              <a:t>públicas frente a </a:t>
            </a:r>
            <a:r>
              <a:rPr lang="es-ES" dirty="0" smtClean="0"/>
              <a:t>privadas</a:t>
            </a:r>
            <a:r>
              <a:rPr lang="es-ES" dirty="0"/>
              <a:t>?</a:t>
            </a:r>
          </a:p>
          <a:p>
            <a:pPr lvl="1"/>
            <a:r>
              <a:rPr lang="es-ES" dirty="0" smtClean="0"/>
              <a:t>Tasas </a:t>
            </a:r>
            <a:r>
              <a:rPr lang="es-ES" dirty="0"/>
              <a:t>netas de asistencia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504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Motivación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Preocupaciones </a:t>
            </a:r>
            <a:r>
              <a:rPr lang="es-ES" dirty="0"/>
              <a:t>redistributivas: ¿Quiénes son los verdaderos beneficiarios </a:t>
            </a:r>
            <a:r>
              <a:rPr lang="es-ES" dirty="0" smtClean="0"/>
              <a:t>de políticas de mejora de la educación pública?</a:t>
            </a:r>
            <a:endParaRPr lang="es-ES" dirty="0"/>
          </a:p>
          <a:p>
            <a:r>
              <a:rPr lang="es-ES" dirty="0" smtClean="0"/>
              <a:t>Reducción de </a:t>
            </a:r>
            <a:r>
              <a:rPr lang="es-ES" dirty="0"/>
              <a:t>los </a:t>
            </a:r>
            <a:r>
              <a:rPr lang="es-ES" dirty="0" smtClean="0"/>
              <a:t>gastos privados </a:t>
            </a:r>
            <a:r>
              <a:rPr lang="es-ES" dirty="0"/>
              <a:t>de educación, especialmente </a:t>
            </a:r>
            <a:r>
              <a:rPr lang="es-ES" dirty="0" smtClean="0"/>
              <a:t>a </a:t>
            </a:r>
            <a:r>
              <a:rPr lang="es-ES" dirty="0"/>
              <a:t>corto plazo.</a:t>
            </a:r>
          </a:p>
          <a:p>
            <a:r>
              <a:rPr lang="es-ES" dirty="0" smtClean="0"/>
              <a:t>La </a:t>
            </a:r>
            <a:r>
              <a:rPr lang="es-ES" dirty="0"/>
              <a:t>mejora de la calidad de la escuela pública </a:t>
            </a:r>
            <a:r>
              <a:rPr lang="es-ES" dirty="0" smtClean="0"/>
              <a:t>puede no aumentar la matriculación </a:t>
            </a:r>
            <a:r>
              <a:rPr lang="es-ES" dirty="0"/>
              <a:t>en la escuela pública debido a costos de </a:t>
            </a:r>
            <a:r>
              <a:rPr lang="es-ES" dirty="0" smtClean="0"/>
              <a:t>cambio de escuela </a:t>
            </a:r>
            <a:r>
              <a:rPr lang="es-ES" dirty="0"/>
              <a:t>y </a:t>
            </a:r>
            <a:r>
              <a:rPr lang="es-ES" dirty="0" smtClean="0"/>
              <a:t>efectos de pares</a:t>
            </a:r>
            <a:endParaRPr lang="es-ES" dirty="0"/>
          </a:p>
          <a:p>
            <a:r>
              <a:rPr lang="es-ES" dirty="0" smtClean="0"/>
              <a:t>¿</a:t>
            </a:r>
            <a:r>
              <a:rPr lang="es-ES" dirty="0"/>
              <a:t>Son efectivas las mejoras en la calidad de la escuela </a:t>
            </a:r>
            <a:r>
              <a:rPr lang="es-ES" dirty="0" smtClean="0"/>
              <a:t>pública para incrementar </a:t>
            </a:r>
            <a:r>
              <a:rPr lang="es-ES" dirty="0"/>
              <a:t>la matrícula escolar?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758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Contribución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Relativamente </a:t>
            </a:r>
            <a:r>
              <a:rPr lang="es-ES" dirty="0"/>
              <a:t>pocos documentos que examinan el impacto </a:t>
            </a:r>
            <a:r>
              <a:rPr lang="es-ES" dirty="0" smtClean="0"/>
              <a:t>de la </a:t>
            </a:r>
            <a:r>
              <a:rPr lang="es-ES" dirty="0"/>
              <a:t>calidad de la educación</a:t>
            </a:r>
            <a:r>
              <a:rPr lang="es-ES" dirty="0" smtClean="0"/>
              <a:t> pública en la elección </a:t>
            </a:r>
            <a:r>
              <a:rPr lang="es-ES" dirty="0"/>
              <a:t>de </a:t>
            </a:r>
            <a:r>
              <a:rPr lang="es-ES" dirty="0" smtClean="0"/>
              <a:t>matrícula pública/privada.</a:t>
            </a:r>
            <a:endParaRPr lang="es-ES" dirty="0"/>
          </a:p>
          <a:p>
            <a:pPr lvl="1"/>
            <a:r>
              <a:rPr lang="es-ES" dirty="0"/>
              <a:t>Dificultad principal: </a:t>
            </a:r>
            <a:r>
              <a:rPr lang="es-ES" dirty="0" smtClean="0"/>
              <a:t>los </a:t>
            </a:r>
            <a:r>
              <a:rPr lang="es-ES" dirty="0"/>
              <a:t>gastos </a:t>
            </a:r>
            <a:r>
              <a:rPr lang="es-ES" dirty="0" smtClean="0"/>
              <a:t>en educación pública dependen de las preferencias locales por educación pública/privada.</a:t>
            </a:r>
            <a:endParaRPr lang="es-ES" dirty="0"/>
          </a:p>
          <a:p>
            <a:r>
              <a:rPr lang="es-ES" dirty="0"/>
              <a:t>Estrategia: </a:t>
            </a:r>
            <a:r>
              <a:rPr lang="es-ES" dirty="0" smtClean="0"/>
              <a:t>utilizar </a:t>
            </a:r>
            <a:r>
              <a:rPr lang="es-ES" dirty="0"/>
              <a:t>la reforma FUNDEF que tuvo lugar en Brasil </a:t>
            </a:r>
            <a:r>
              <a:rPr lang="es-ES" dirty="0" smtClean="0"/>
              <a:t>en 1998 </a:t>
            </a:r>
            <a:r>
              <a:rPr lang="es-ES" dirty="0"/>
              <a:t>como fuente de variación exógena en </a:t>
            </a:r>
            <a:r>
              <a:rPr lang="es-ES" dirty="0" smtClean="0"/>
              <a:t>los recursos financieros </a:t>
            </a:r>
            <a:r>
              <a:rPr lang="es-ES" dirty="0"/>
              <a:t>disponibles para las escuelas públicas.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4890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Sistema </a:t>
            </a:r>
            <a:r>
              <a:rPr lang="es-CO" dirty="0" smtClean="0"/>
              <a:t>educativo de Brasil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escuela primaria dura 4 años y es proporcionada por instituciones públicas y privadas.</a:t>
            </a:r>
          </a:p>
          <a:p>
            <a:r>
              <a:rPr lang="es-ES" dirty="0"/>
              <a:t>Existen dos sistemas públicos que funcionan en paralelo:</a:t>
            </a:r>
          </a:p>
          <a:p>
            <a:pPr lvl="1"/>
            <a:r>
              <a:rPr lang="es-ES" dirty="0"/>
              <a:t>Escuelas estatales (26 estados)</a:t>
            </a:r>
          </a:p>
          <a:p>
            <a:pPr lvl="1"/>
            <a:r>
              <a:rPr lang="es-ES" dirty="0"/>
              <a:t>Escuelas municipales (5507 municipios)</a:t>
            </a:r>
          </a:p>
          <a:p>
            <a:r>
              <a:rPr lang="es-ES" dirty="0"/>
              <a:t>Las escuelas privadas se financian enteramente con tarifas, las escuelas públicas se financian con impuestos y </a:t>
            </a:r>
            <a:r>
              <a:rPr lang="es-ES" dirty="0" smtClean="0"/>
              <a:t>son gratuitas.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809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Sistema educativo de Brasil</a:t>
            </a:r>
            <a:endParaRPr lang="es-CO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28650" y="1851852"/>
            <a:ext cx="7886700" cy="4214097"/>
          </a:xfrm>
        </p:spPr>
        <p:txBody>
          <a:bodyPr/>
          <a:lstStyle/>
          <a:p>
            <a:r>
              <a:rPr lang="es-ES" dirty="0"/>
              <a:t>En el sistema público, la proporción de escuelas </a:t>
            </a:r>
            <a:r>
              <a:rPr lang="es-ES" dirty="0" smtClean="0"/>
              <a:t>estatales/ </a:t>
            </a:r>
            <a:r>
              <a:rPr lang="es-ES" dirty="0"/>
              <a:t>municipales varía mucho de un estado a otro</a:t>
            </a:r>
            <a:r>
              <a:rPr lang="es-ES" dirty="0" smtClean="0"/>
              <a:t>.</a:t>
            </a:r>
          </a:p>
          <a:p>
            <a:endParaRPr lang="pt-BR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485283"/>
              </p:ext>
            </p:extLst>
          </p:nvPr>
        </p:nvGraphicFramePr>
        <p:xfrm>
          <a:off x="2075597" y="2799332"/>
          <a:ext cx="4992806" cy="3690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Chart" r:id="rId3" imgW="9525000" imgH="7038975" progId="Excel.Chart.8">
                  <p:embed/>
                </p:oleObj>
              </mc:Choice>
              <mc:Fallback>
                <p:oleObj name="Chart" r:id="rId3" imgW="9525000" imgH="703897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5597" y="2799332"/>
                        <a:ext cx="4992806" cy="3690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74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Sistema educativo de Brasil</a:t>
            </a:r>
            <a:endParaRPr lang="es-CO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Asimismo, la proporción de </a:t>
            </a:r>
            <a:r>
              <a:rPr lang="es-ES" dirty="0" smtClean="0"/>
              <a:t>matrículas en escuelas </a:t>
            </a:r>
            <a:r>
              <a:rPr lang="es-ES" dirty="0" smtClean="0"/>
              <a:t>privadas varia mucho de un estado a otro.</a:t>
            </a:r>
          </a:p>
          <a:p>
            <a:endParaRPr lang="es-ES" dirty="0" smtClean="0"/>
          </a:p>
          <a:p>
            <a:endParaRPr lang="pt-BR" dirty="0"/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419655"/>
              </p:ext>
            </p:extLst>
          </p:nvPr>
        </p:nvGraphicFramePr>
        <p:xfrm>
          <a:off x="1424732" y="2920621"/>
          <a:ext cx="6063339" cy="3691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Chart" r:id="rId3" imgW="11791950" imgH="7181850" progId="Excel.Chart.8">
                  <p:embed/>
                </p:oleObj>
              </mc:Choice>
              <mc:Fallback>
                <p:oleObj name="Chart" r:id="rId3" imgW="11791950" imgH="71818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4732" y="2920621"/>
                        <a:ext cx="6063339" cy="3691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84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Sistema educativo de Brasil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Evolución de </a:t>
            </a:r>
            <a:r>
              <a:rPr lang="es-ES" sz="2400" dirty="0" smtClean="0"/>
              <a:t>la </a:t>
            </a:r>
            <a:r>
              <a:rPr lang="es-ES" sz="2400" dirty="0"/>
              <a:t>matrícula privada en la educación primaria</a:t>
            </a:r>
            <a:endParaRPr lang="es-CO" sz="2400" dirty="0" smtClean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7" y="2588578"/>
            <a:ext cx="7452765" cy="263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Reforma de </a:t>
            </a:r>
            <a:r>
              <a:rPr lang="es-CO" dirty="0" smtClean="0"/>
              <a:t>FUNDEF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Antes </a:t>
            </a:r>
            <a:r>
              <a:rPr lang="es-ES" dirty="0"/>
              <a:t>FUNDEF</a:t>
            </a:r>
          </a:p>
          <a:p>
            <a:pPr lvl="1"/>
            <a:r>
              <a:rPr lang="es-ES" dirty="0"/>
              <a:t>Los estados (municipios) </a:t>
            </a:r>
            <a:r>
              <a:rPr lang="es-ES" dirty="0" smtClean="0"/>
              <a:t>tenían </a:t>
            </a:r>
            <a:r>
              <a:rPr lang="es-ES" dirty="0"/>
              <a:t>que invertir al menos el 25% de </a:t>
            </a:r>
            <a:r>
              <a:rPr lang="es-ES" dirty="0" smtClean="0"/>
              <a:t>sus ingresos (impuestos </a:t>
            </a:r>
            <a:r>
              <a:rPr lang="es-ES" dirty="0" smtClean="0"/>
              <a:t>y </a:t>
            </a:r>
            <a:r>
              <a:rPr lang="es-ES" dirty="0" smtClean="0"/>
              <a:t>transferencias) </a:t>
            </a:r>
            <a:r>
              <a:rPr lang="es-ES" dirty="0"/>
              <a:t>en las escuelas estatales (municipales</a:t>
            </a:r>
            <a:r>
              <a:rPr lang="es-ES" dirty="0" smtClean="0"/>
              <a:t>).</a:t>
            </a:r>
          </a:p>
          <a:p>
            <a:pPr lvl="1"/>
            <a:r>
              <a:rPr lang="es-ES" i="1" dirty="0"/>
              <a:t>Problema principal</a:t>
            </a:r>
            <a:r>
              <a:rPr lang="es-ES" dirty="0"/>
              <a:t>: los </a:t>
            </a:r>
            <a:r>
              <a:rPr lang="es-ES" dirty="0" smtClean="0"/>
              <a:t>municipios </a:t>
            </a:r>
            <a:r>
              <a:rPr lang="es-ES" dirty="0"/>
              <a:t>(estados)</a:t>
            </a:r>
            <a:r>
              <a:rPr lang="es-ES" dirty="0" smtClean="0"/>
              <a:t> </a:t>
            </a:r>
            <a:r>
              <a:rPr lang="es-ES" dirty="0"/>
              <a:t>más ricos </a:t>
            </a:r>
            <a:r>
              <a:rPr lang="es-ES" dirty="0" smtClean="0"/>
              <a:t>con </a:t>
            </a:r>
            <a:r>
              <a:rPr lang="es-ES" dirty="0"/>
              <a:t>sistemas escolares pequeños </a:t>
            </a:r>
            <a:r>
              <a:rPr lang="es-ES" dirty="0" smtClean="0"/>
              <a:t>contaban con </a:t>
            </a:r>
            <a:r>
              <a:rPr lang="es-ES" dirty="0"/>
              <a:t>una cantidad mucho mayor de recursos por estudiante que los </a:t>
            </a:r>
            <a:r>
              <a:rPr lang="es-ES" dirty="0" smtClean="0"/>
              <a:t>más pobres</a:t>
            </a:r>
            <a:r>
              <a:rPr lang="es-ES" dirty="0"/>
              <a:t>.</a:t>
            </a:r>
            <a:endParaRPr lang="es-ES" dirty="0" smtClean="0"/>
          </a:p>
          <a:p>
            <a:r>
              <a:rPr lang="es-ES" dirty="0" smtClean="0"/>
              <a:t>Después </a:t>
            </a:r>
            <a:r>
              <a:rPr lang="es-ES" dirty="0"/>
              <a:t>de FUNDEF</a:t>
            </a:r>
          </a:p>
          <a:p>
            <a:pPr lvl="1"/>
            <a:r>
              <a:rPr lang="es-ES" dirty="0"/>
              <a:t>Se mantuvo el monto total </a:t>
            </a:r>
            <a:r>
              <a:rPr lang="es-ES" dirty="0" smtClean="0"/>
              <a:t>de inversión, </a:t>
            </a:r>
            <a:r>
              <a:rPr lang="es-ES" dirty="0"/>
              <a:t>el 25</a:t>
            </a:r>
            <a:r>
              <a:rPr lang="es-ES" dirty="0" smtClean="0"/>
              <a:t>% del ingreso.</a:t>
            </a:r>
            <a:endParaRPr lang="es-ES" dirty="0"/>
          </a:p>
          <a:p>
            <a:pPr lvl="1"/>
            <a:r>
              <a:rPr lang="es-ES" dirty="0"/>
              <a:t>Sin embargo, alrededor del 60% </a:t>
            </a:r>
            <a:r>
              <a:rPr lang="es-ES" dirty="0" smtClean="0"/>
              <a:t>(del 25%) están </a:t>
            </a:r>
            <a:r>
              <a:rPr lang="es-ES" dirty="0"/>
              <a:t>dirigidos a un </a:t>
            </a:r>
            <a:r>
              <a:rPr lang="es-ES" dirty="0" smtClean="0"/>
              <a:t>fondo estadual </a:t>
            </a:r>
            <a:r>
              <a:rPr lang="es-ES" dirty="0"/>
              <a:t>y </a:t>
            </a:r>
            <a:r>
              <a:rPr lang="es-ES" dirty="0" smtClean="0"/>
              <a:t>son redistribuidos </a:t>
            </a:r>
            <a:r>
              <a:rPr lang="es-ES" dirty="0"/>
              <a:t>a estados y </a:t>
            </a:r>
            <a:r>
              <a:rPr lang="es-ES" dirty="0" smtClean="0"/>
              <a:t>municipios de </a:t>
            </a:r>
            <a:r>
              <a:rPr lang="es-ES" dirty="0"/>
              <a:t>acuerdo con el número de estudiantes matriculados en cada sistema </a:t>
            </a:r>
            <a:r>
              <a:rPr lang="es-ES" dirty="0" smtClean="0"/>
              <a:t>en el </a:t>
            </a:r>
            <a:r>
              <a:rPr lang="es-ES" dirty="0"/>
              <a:t>año </a:t>
            </a:r>
            <a:r>
              <a:rPr lang="es-ES" dirty="0" smtClean="0"/>
              <a:t>anterior.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69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</TotalTime>
  <Words>949</Words>
  <Application>Microsoft Office PowerPoint</Application>
  <PresentationFormat>Apresentação na tela (4:3)</PresentationFormat>
  <Paragraphs>75</Paragraphs>
  <Slides>18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 Unicode MS</vt:lpstr>
      <vt:lpstr>Arial</vt:lpstr>
      <vt:lpstr>Calibri</vt:lpstr>
      <vt:lpstr>Calibri Light</vt:lpstr>
      <vt:lpstr>Tema de Office</vt:lpstr>
      <vt:lpstr>Chart</vt:lpstr>
      <vt:lpstr>Gastos en educación pública y matriculación en escuelas privadas Fernanda Estevan Universidade de Sao Paulo, Brasil</vt:lpstr>
      <vt:lpstr>Preguntas de investigación</vt:lpstr>
      <vt:lpstr>Motivación</vt:lpstr>
      <vt:lpstr>Contribución</vt:lpstr>
      <vt:lpstr>Sistema educativo de Brasil</vt:lpstr>
      <vt:lpstr>Sistema educativo de Brasil</vt:lpstr>
      <vt:lpstr>Sistema educativo de Brasil</vt:lpstr>
      <vt:lpstr>Sistema educativo de Brasil</vt:lpstr>
      <vt:lpstr>Reforma de FUNDEF</vt:lpstr>
      <vt:lpstr>FUNDEF y calidad de la educación pública</vt:lpstr>
      <vt:lpstr>Para esa investigación</vt:lpstr>
      <vt:lpstr>Datos</vt:lpstr>
      <vt:lpstr>Impacto del FUNDEF</vt:lpstr>
      <vt:lpstr>Enseñanza primaria en Brasil</vt:lpstr>
      <vt:lpstr>Estrategia empírica</vt:lpstr>
      <vt:lpstr>Resultados</vt:lpstr>
      <vt:lpstr>Resultados</vt:lpstr>
      <vt:lpstr>Conclusión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Andrés Álvarez</dc:creator>
  <cp:lastModifiedBy>Fernanda Estevan</cp:lastModifiedBy>
  <cp:revision>24</cp:revision>
  <dcterms:created xsi:type="dcterms:W3CDTF">2015-08-13T20:07:08Z</dcterms:created>
  <dcterms:modified xsi:type="dcterms:W3CDTF">2017-10-19T15:13:55Z</dcterms:modified>
</cp:coreProperties>
</file>