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9" r:id="rId13"/>
    <p:sldId id="270" r:id="rId14"/>
    <p:sldId id="268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6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50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35E28-2BDB-4590-AB0E-E4048516A8BB}" type="datetimeFigureOut">
              <a:rPr lang="es-CO" smtClean="0"/>
              <a:t>1/11/17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530CA-F8CC-4C2F-812C-B99D3AAA6D63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12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9pPr>
          </a:lstStyle>
          <a:p>
            <a:fld id="{6E6CA38D-52F7-40BD-B428-F2137A231FEB}" type="slidenum">
              <a:rPr lang="es-ES" altLang="es-CO" sz="1200"/>
              <a:pPr/>
              <a:t>6</a:t>
            </a:fld>
            <a:endParaRPr lang="es-ES" altLang="es-CO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O" altLang="es-CO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30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68843"/>
            <a:ext cx="7886700" cy="158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1/11/17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3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1/11/17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7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1/11/17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06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1/11/17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9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1/11/17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83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1/11/17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59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1/11/17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1/11/17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6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1/11/17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5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1/11/17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1/11/17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5314"/>
            <a:ext cx="7886700" cy="408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E999-7A6B-42B8-BA85-EE4B0259B4C7}" type="datetimeFigureOut">
              <a:rPr lang="es-CO" smtClean="0"/>
              <a:t>1/11/17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796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95FB-9CAA-4E0E-A66A-9929942124E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0" y="2730501"/>
            <a:ext cx="7886700" cy="3314700"/>
          </a:xfrm>
        </p:spPr>
        <p:txBody>
          <a:bodyPr>
            <a:normAutofit fontScale="90000"/>
          </a:bodyPr>
          <a:lstStyle/>
          <a:p>
            <a:r>
              <a:rPr lang="es-CO" sz="49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retos de las </a:t>
            </a:r>
            <a:br>
              <a:rPr lang="es-CO" sz="49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9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evaluaciones de impacto</a:t>
            </a:r>
            <a:r>
              <a:rPr lang="es-CO" smtClean="0"/>
              <a:t/>
            </a:r>
            <a:br>
              <a:rPr lang="es-CO" smtClean="0"/>
            </a:br>
            <a:r>
              <a:rPr lang="es-CO"/>
              <a:t/>
            </a:r>
            <a:br>
              <a:rPr lang="es-CO"/>
            </a:br>
            <a:r>
              <a:rPr lang="es-CO" sz="3100" smtClean="0"/>
              <a:t>Ana M. Velásquez, Ph.D.</a:t>
            </a:r>
            <a:br>
              <a:rPr lang="es-CO" sz="3100" smtClean="0"/>
            </a:br>
            <a:r>
              <a:rPr lang="es-CO" sz="3100" smtClean="0"/>
              <a:t>Facultad de Educación</a:t>
            </a:r>
            <a:br>
              <a:rPr lang="es-CO" sz="3100" smtClean="0"/>
            </a:br>
            <a:r>
              <a:rPr lang="es-CO" sz="3100" smtClean="0"/>
              <a:t>Universidad de los Andes</a:t>
            </a:r>
            <a:endParaRPr lang="es-CO" sz="3100" dirty="0"/>
          </a:p>
        </p:txBody>
      </p:sp>
    </p:spTree>
    <p:extLst>
      <p:ext uri="{BB962C8B-B14F-4D97-AF65-F5344CB8AC3E}">
        <p14:creationId xmlns:p14="http://schemas.microsoft.com/office/powerpoint/2010/main" val="15954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50" y="1105434"/>
            <a:ext cx="7886700" cy="692152"/>
          </a:xfrm>
        </p:spPr>
        <p:txBody>
          <a:bodyPr/>
          <a:lstStyle/>
          <a:p>
            <a:r>
              <a:rPr lang="es-ES_tradnl" dirty="0" smtClean="0"/>
              <a:t>Implementación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O" dirty="0">
                <a:latin typeface="Calibri" pitchFamily="34" charset="0"/>
                <a:ea typeface="ＭＳ Ｐゴシック" pitchFamily="34" charset="-128"/>
              </a:rPr>
              <a:t>48% </a:t>
            </a:r>
            <a:r>
              <a:rPr lang="es-ES" altLang="es-CO" dirty="0" smtClean="0">
                <a:latin typeface="Calibri" pitchFamily="34" charset="0"/>
                <a:ea typeface="ＭＳ Ｐゴシック" pitchFamily="34" charset="-128"/>
              </a:rPr>
              <a:t>currículo de dirección de grupo</a:t>
            </a:r>
            <a:endParaRPr lang="es-ES" altLang="es-CO" dirty="0">
              <a:latin typeface="Calibri" pitchFamily="34" charset="0"/>
              <a:ea typeface="ＭＳ Ｐゴシック" pitchFamily="34" charset="-128"/>
            </a:endParaRPr>
          </a:p>
          <a:p>
            <a:r>
              <a:rPr lang="es-ES" altLang="es-CO" dirty="0">
                <a:latin typeface="Calibri" pitchFamily="34" charset="0"/>
                <a:ea typeface="ＭＳ Ｐゴシック" pitchFamily="34" charset="-128"/>
              </a:rPr>
              <a:t>43% </a:t>
            </a:r>
            <a:r>
              <a:rPr lang="es-ES" altLang="es-CO" dirty="0" smtClean="0">
                <a:latin typeface="Calibri" pitchFamily="34" charset="0"/>
                <a:ea typeface="ＭＳ Ｐゴシック" pitchFamily="34" charset="-128"/>
              </a:rPr>
              <a:t>currículo de lenguaje</a:t>
            </a:r>
            <a:endParaRPr lang="es-ES" altLang="es-CO" dirty="0">
              <a:latin typeface="Calibri" pitchFamily="34" charset="0"/>
              <a:ea typeface="ＭＳ Ｐゴシック" pitchFamily="34" charset="-128"/>
            </a:endParaRPr>
          </a:p>
          <a:p>
            <a:r>
              <a:rPr lang="es-ES" altLang="es-CO" dirty="0">
                <a:latin typeface="Calibri" pitchFamily="34" charset="0"/>
                <a:ea typeface="ＭＳ Ｐゴシック" pitchFamily="34" charset="-128"/>
              </a:rPr>
              <a:t>59% </a:t>
            </a:r>
            <a:r>
              <a:rPr lang="es-ES" altLang="es-CO" dirty="0" smtClean="0">
                <a:latin typeface="Calibri" pitchFamily="34" charset="0"/>
                <a:ea typeface="ＭＳ Ｐゴシック" pitchFamily="34" charset="-128"/>
              </a:rPr>
              <a:t>actividades extracurriculares</a:t>
            </a:r>
            <a:endParaRPr lang="es-ES" altLang="es-CO" dirty="0">
              <a:latin typeface="Calibri" pitchFamily="34" charset="0"/>
              <a:ea typeface="ＭＳ Ｐゴシック" pitchFamily="34" charset="-128"/>
            </a:endParaRPr>
          </a:p>
          <a:p>
            <a:r>
              <a:rPr lang="es-ES" altLang="es-CO" dirty="0">
                <a:latin typeface="Calibri" pitchFamily="34" charset="0"/>
                <a:ea typeface="ＭＳ Ｐゴシック" pitchFamily="34" charset="-128"/>
              </a:rPr>
              <a:t>50% </a:t>
            </a:r>
            <a:r>
              <a:rPr lang="es-ES" altLang="es-CO" dirty="0" smtClean="0">
                <a:latin typeface="Calibri" pitchFamily="34" charset="0"/>
                <a:ea typeface="ＭＳ Ｐゴシック" pitchFamily="34" charset="-128"/>
              </a:rPr>
              <a:t>talleres a padres</a:t>
            </a:r>
            <a:endParaRPr lang="es-ES" altLang="es-CO" dirty="0">
              <a:latin typeface="Calibri" pitchFamily="34" charset="0"/>
              <a:ea typeface="ＭＳ Ｐゴシック" pitchFamily="34" charset="-128"/>
            </a:endParaRPr>
          </a:p>
          <a:p>
            <a:r>
              <a:rPr lang="es-ES" altLang="es-CO" dirty="0">
                <a:latin typeface="Calibri" pitchFamily="34" charset="0"/>
                <a:ea typeface="ＭＳ Ｐゴシック" pitchFamily="34" charset="-128"/>
              </a:rPr>
              <a:t>50% </a:t>
            </a:r>
            <a:r>
              <a:rPr lang="es-ES" altLang="es-CO" dirty="0" smtClean="0">
                <a:latin typeface="Calibri" pitchFamily="34" charset="0"/>
                <a:ea typeface="ＭＳ Ｐゴシック" pitchFamily="34" charset="-128"/>
              </a:rPr>
              <a:t>visitas a hogares</a:t>
            </a:r>
            <a:endParaRPr lang="es-ES" altLang="es-CO" dirty="0">
              <a:latin typeface="Calibri" pitchFamily="34" charset="0"/>
              <a:ea typeface="ＭＳ Ｐゴシック" pitchFamily="34" charset="-128"/>
            </a:endParaRPr>
          </a:p>
          <a:p>
            <a:endParaRPr lang="es-ES_tradnl" dirty="0"/>
          </a:p>
        </p:txBody>
      </p:sp>
      <p:sp>
        <p:nvSpPr>
          <p:cNvPr id="5" name="Rectángulo redondeado 4"/>
          <p:cNvSpPr/>
          <p:nvPr/>
        </p:nvSpPr>
        <p:spPr>
          <a:xfrm>
            <a:off x="216977" y="1084601"/>
            <a:ext cx="3983064" cy="71298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52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n 4" descr="muagrgeneral_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91" y="1689311"/>
            <a:ext cx="3001586" cy="217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2" descr="muprogeneral_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77" y="1689312"/>
            <a:ext cx="3001500" cy="21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127573" y="1392652"/>
            <a:ext cx="2583909" cy="2812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Aggression</a:t>
            </a:r>
            <a:r>
              <a:rPr lang="es-ES_tradnl" dirty="0" smtClean="0"/>
              <a:t> (</a:t>
            </a:r>
            <a:r>
              <a:rPr lang="es-ES_tradnl" dirty="0" err="1" smtClean="0"/>
              <a:t>teachers</a:t>
            </a:r>
            <a:r>
              <a:rPr lang="es-ES_tradnl" dirty="0" smtClean="0"/>
              <a:t>)</a:t>
            </a:r>
            <a:endParaRPr lang="es-ES_tradnl" dirty="0"/>
          </a:p>
        </p:txBody>
      </p:sp>
      <p:sp>
        <p:nvSpPr>
          <p:cNvPr id="8" name="Rectángulo 7"/>
          <p:cNvSpPr/>
          <p:nvPr/>
        </p:nvSpPr>
        <p:spPr>
          <a:xfrm>
            <a:off x="5592069" y="1392652"/>
            <a:ext cx="2583909" cy="2812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Prosocial</a:t>
            </a:r>
            <a:r>
              <a:rPr lang="es-ES_tradnl" dirty="0" smtClean="0"/>
              <a:t> (</a:t>
            </a:r>
            <a:r>
              <a:rPr lang="es-ES_tradnl" dirty="0" err="1" smtClean="0"/>
              <a:t>teachers</a:t>
            </a:r>
            <a:r>
              <a:rPr lang="es-ES_tradnl" dirty="0" smtClean="0"/>
              <a:t>)</a:t>
            </a:r>
            <a:endParaRPr lang="es-ES_tradnl" dirty="0"/>
          </a:p>
        </p:txBody>
      </p:sp>
      <p:pic>
        <p:nvPicPr>
          <p:cNvPr id="9" name="Imagen 2" descr="vavgeneral_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49" y="4377444"/>
            <a:ext cx="3002528" cy="217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127573" y="4107051"/>
            <a:ext cx="2583909" cy="285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Verbal </a:t>
            </a:r>
            <a:r>
              <a:rPr lang="es-ES_tradnl" dirty="0" err="1" smtClean="0"/>
              <a:t>victimization</a:t>
            </a:r>
            <a:r>
              <a:rPr lang="es-ES_tradnl" dirty="0" smtClean="0"/>
              <a:t> (</a:t>
            </a:r>
            <a:r>
              <a:rPr lang="es-ES_tradnl" dirty="0" err="1" smtClean="0"/>
              <a:t>self</a:t>
            </a:r>
            <a:r>
              <a:rPr lang="es-ES_tradnl" dirty="0" smtClean="0"/>
              <a:t>)</a:t>
            </a:r>
            <a:endParaRPr lang="es-ES_tradnl" dirty="0"/>
          </a:p>
        </p:txBody>
      </p:sp>
      <p:pic>
        <p:nvPicPr>
          <p:cNvPr id="11" name="Imagen 2" descr="asertividadgeneral_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75" y="4375859"/>
            <a:ext cx="2992265" cy="21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5592069" y="4107051"/>
            <a:ext cx="2583909" cy="285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Assertiveness</a:t>
            </a:r>
            <a:r>
              <a:rPr lang="es-ES_tradnl" dirty="0" smtClean="0"/>
              <a:t> (</a:t>
            </a:r>
            <a:r>
              <a:rPr lang="es-ES_tradnl" dirty="0" err="1" smtClean="0"/>
              <a:t>self</a:t>
            </a:r>
            <a:r>
              <a:rPr lang="es-ES_tradnl" dirty="0" smtClean="0"/>
              <a:t>)</a:t>
            </a:r>
            <a:endParaRPr lang="es-ES_tradnl" dirty="0"/>
          </a:p>
        </p:txBody>
      </p:sp>
      <p:sp>
        <p:nvSpPr>
          <p:cNvPr id="2" name="CuadroTexto 1"/>
          <p:cNvSpPr txBox="1"/>
          <p:nvPr/>
        </p:nvSpPr>
        <p:spPr>
          <a:xfrm>
            <a:off x="584889" y="1000030"/>
            <a:ext cx="36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</a:rPr>
              <a:t>Variables negativas</a:t>
            </a:r>
            <a:endParaRPr lang="es-ES_tradnl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037807" y="972811"/>
            <a:ext cx="368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accent4">
                    <a:lumMod val="50000"/>
                  </a:schemeClr>
                </a:solidFill>
              </a:rPr>
              <a:t>Variables positivas</a:t>
            </a:r>
            <a:endParaRPr lang="es-ES_tradnl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887349" y="1880534"/>
            <a:ext cx="461004" cy="165307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redondeado 14"/>
          <p:cNvSpPr/>
          <p:nvPr/>
        </p:nvSpPr>
        <p:spPr>
          <a:xfrm>
            <a:off x="5361567" y="1851731"/>
            <a:ext cx="461004" cy="165307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redondeado 15"/>
          <p:cNvSpPr/>
          <p:nvPr/>
        </p:nvSpPr>
        <p:spPr>
          <a:xfrm>
            <a:off x="864549" y="4633567"/>
            <a:ext cx="461004" cy="161999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redondeado 16"/>
          <p:cNvSpPr/>
          <p:nvPr/>
        </p:nvSpPr>
        <p:spPr>
          <a:xfrm>
            <a:off x="5399875" y="4453839"/>
            <a:ext cx="461004" cy="161999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redondeado 17"/>
          <p:cNvSpPr/>
          <p:nvPr/>
        </p:nvSpPr>
        <p:spPr>
          <a:xfrm>
            <a:off x="2427461" y="1369362"/>
            <a:ext cx="1284021" cy="30451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redondeado 18"/>
          <p:cNvSpPr/>
          <p:nvPr/>
        </p:nvSpPr>
        <p:spPr>
          <a:xfrm>
            <a:off x="6891957" y="1369361"/>
            <a:ext cx="1284021" cy="30451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193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2" grpId="0" animBg="1"/>
      <p:bldP spid="15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Título"/>
          <p:cNvSpPr>
            <a:spLocks noGrp="1"/>
          </p:cNvSpPr>
          <p:nvPr>
            <p:ph type="title"/>
          </p:nvPr>
        </p:nvSpPr>
        <p:spPr>
          <a:xfrm>
            <a:off x="551160" y="1058940"/>
            <a:ext cx="8313872" cy="692152"/>
          </a:xfrm>
        </p:spPr>
        <p:txBody>
          <a:bodyPr>
            <a:noAutofit/>
          </a:bodyPr>
          <a:lstStyle/>
          <a:p>
            <a:r>
              <a:rPr lang="en-US" altLang="es-ES" sz="3200" dirty="0" err="1"/>
              <a:t>Cambios</a:t>
            </a:r>
            <a:r>
              <a:rPr lang="en-US" altLang="es-ES" sz="3200" dirty="0"/>
              <a:t> </a:t>
            </a:r>
            <a:r>
              <a:rPr lang="en-US" altLang="es-ES" sz="3200" dirty="0" err="1"/>
              <a:t>dependen</a:t>
            </a:r>
            <a:r>
              <a:rPr lang="en-US" altLang="es-ES" sz="3200" dirty="0"/>
              <a:t> </a:t>
            </a:r>
            <a:r>
              <a:rPr lang="en-US" altLang="es-ES" sz="3200" dirty="0" smtClean="0"/>
              <a:t>de </a:t>
            </a:r>
            <a:r>
              <a:rPr lang="en-US" altLang="es-ES" sz="3200" dirty="0" err="1" smtClean="0"/>
              <a:t>los</a:t>
            </a:r>
            <a:r>
              <a:rPr lang="en-US" altLang="es-ES" sz="3200" dirty="0" smtClean="0"/>
              <a:t> </a:t>
            </a:r>
            <a:r>
              <a:rPr lang="en-US" altLang="es-ES" sz="3200" dirty="0" err="1" smtClean="0"/>
              <a:t>docentes</a:t>
            </a:r>
            <a:endParaRPr lang="en-US" alt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err="1" smtClean="0"/>
              <a:t>Calidad</a:t>
            </a:r>
            <a:r>
              <a:rPr lang="en-US" dirty="0" smtClean="0"/>
              <a:t> </a:t>
            </a:r>
            <a:r>
              <a:rPr lang="en-US" dirty="0" err="1" smtClean="0"/>
              <a:t>pedagógica</a:t>
            </a:r>
            <a:r>
              <a:rPr lang="en-US" dirty="0" smtClean="0"/>
              <a:t> de los </a:t>
            </a:r>
            <a:r>
              <a:rPr lang="en-US" dirty="0" err="1" smtClean="0"/>
              <a:t>docentes</a:t>
            </a:r>
            <a:r>
              <a:rPr lang="en-US" dirty="0" smtClean="0"/>
              <a:t> </a:t>
            </a:r>
            <a:r>
              <a:rPr lang="en-US" dirty="0" err="1" smtClean="0"/>
              <a:t>correlaciona</a:t>
            </a:r>
            <a:r>
              <a:rPr lang="en-US" dirty="0" smtClean="0"/>
              <a:t> </a:t>
            </a:r>
            <a:r>
              <a:rPr lang="en-US" dirty="0" err="1" smtClean="0"/>
              <a:t>negativamente</a:t>
            </a:r>
            <a:r>
              <a:rPr lang="en-US" dirty="0" smtClean="0"/>
              <a:t> con </a:t>
            </a:r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1er </a:t>
            </a:r>
            <a:r>
              <a:rPr lang="en-US" dirty="0" err="1" smtClean="0"/>
              <a:t>año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en-US" dirty="0" err="1" smtClean="0"/>
              <a:t>Autoreporte</a:t>
            </a:r>
            <a:r>
              <a:rPr lang="en-US" dirty="0" smtClean="0"/>
              <a:t> de </a:t>
            </a:r>
            <a:r>
              <a:rPr lang="en-US" dirty="0" err="1" smtClean="0"/>
              <a:t>agresión</a:t>
            </a:r>
            <a:r>
              <a:rPr lang="en-US" dirty="0" smtClean="0"/>
              <a:t> </a:t>
            </a:r>
          </a:p>
          <a:p>
            <a:pPr>
              <a:buFontTx/>
              <a:buChar char="-"/>
              <a:defRPr/>
            </a:pPr>
            <a:r>
              <a:rPr lang="en-US" dirty="0" err="1" smtClean="0"/>
              <a:t>Autoreporte</a:t>
            </a:r>
            <a:r>
              <a:rPr lang="en-US" dirty="0" smtClean="0"/>
              <a:t> de </a:t>
            </a:r>
            <a:r>
              <a:rPr lang="en-US" dirty="0" err="1" smtClean="0"/>
              <a:t>agresión</a:t>
            </a:r>
            <a:r>
              <a:rPr lang="en-US" dirty="0" smtClean="0"/>
              <a:t> verbal</a:t>
            </a:r>
          </a:p>
          <a:p>
            <a:pPr>
              <a:buFontTx/>
              <a:buChar char="-"/>
              <a:defRPr/>
            </a:pPr>
            <a:r>
              <a:rPr lang="en-US" dirty="0" err="1" smtClean="0"/>
              <a:t>Autoreporte</a:t>
            </a:r>
            <a:r>
              <a:rPr lang="en-US" dirty="0" smtClean="0"/>
              <a:t> de </a:t>
            </a:r>
            <a:r>
              <a:rPr lang="en-US" dirty="0" err="1" smtClean="0"/>
              <a:t>exclusión</a:t>
            </a:r>
            <a:endParaRPr lang="en-US" dirty="0" smtClean="0"/>
          </a:p>
          <a:p>
            <a:pPr>
              <a:buFontTx/>
              <a:buChar char="-"/>
              <a:defRPr/>
            </a:pPr>
            <a:r>
              <a:rPr lang="en-US" dirty="0" err="1" smtClean="0"/>
              <a:t>Autoreporte</a:t>
            </a:r>
            <a:r>
              <a:rPr lang="en-US" dirty="0" smtClean="0"/>
              <a:t> de </a:t>
            </a:r>
            <a:r>
              <a:rPr lang="en-US" dirty="0" err="1" smtClean="0"/>
              <a:t>victimización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bullying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3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Título"/>
          <p:cNvSpPr>
            <a:spLocks noGrp="1"/>
          </p:cNvSpPr>
          <p:nvPr>
            <p:ph type="title"/>
          </p:nvPr>
        </p:nvSpPr>
        <p:spPr>
          <a:xfrm>
            <a:off x="387458" y="996948"/>
            <a:ext cx="8539566" cy="692152"/>
          </a:xfrm>
        </p:spPr>
        <p:txBody>
          <a:bodyPr>
            <a:noAutofit/>
          </a:bodyPr>
          <a:lstStyle/>
          <a:p>
            <a:r>
              <a:rPr lang="en-US" altLang="es-ES" sz="3200" dirty="0" err="1"/>
              <a:t>Cambios</a:t>
            </a:r>
            <a:r>
              <a:rPr lang="en-US" altLang="es-ES" sz="3200" dirty="0"/>
              <a:t> </a:t>
            </a:r>
            <a:r>
              <a:rPr lang="en-US" altLang="es-ES" sz="3200" dirty="0" err="1"/>
              <a:t>dependen</a:t>
            </a:r>
            <a:r>
              <a:rPr lang="en-US" altLang="es-ES" sz="3200" dirty="0"/>
              <a:t> de </a:t>
            </a:r>
            <a:r>
              <a:rPr lang="en-US" altLang="es-ES" sz="3200" dirty="0" smtClean="0"/>
              <a:t>las </a:t>
            </a:r>
            <a:r>
              <a:rPr lang="en-US" altLang="es-ES" sz="3200" dirty="0" err="1" smtClean="0"/>
              <a:t>instituciones</a:t>
            </a:r>
            <a:r>
              <a:rPr lang="en-US" altLang="es-ES" sz="3200" dirty="0" smtClean="0"/>
              <a:t> </a:t>
            </a:r>
            <a:r>
              <a:rPr lang="en-US" altLang="es-ES" sz="3200" dirty="0" err="1"/>
              <a:t>educativas</a:t>
            </a:r>
            <a:endParaRPr lang="en-US" alt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La </a:t>
            </a:r>
            <a:r>
              <a:rPr lang="en-US" dirty="0" err="1" smtClean="0"/>
              <a:t>calidad</a:t>
            </a:r>
            <a:r>
              <a:rPr lang="en-US" dirty="0" smtClean="0"/>
              <a:t> </a:t>
            </a:r>
            <a:r>
              <a:rPr lang="en-US" dirty="0" smtClean="0"/>
              <a:t>de la </a:t>
            </a:r>
            <a:r>
              <a:rPr lang="en-US" dirty="0" err="1" smtClean="0"/>
              <a:t>implementación</a:t>
            </a:r>
            <a:r>
              <a:rPr lang="en-US" dirty="0" smtClean="0"/>
              <a:t> </a:t>
            </a:r>
            <a:r>
              <a:rPr lang="en-US" dirty="0" err="1" smtClean="0"/>
              <a:t>correlaciona</a:t>
            </a:r>
            <a:r>
              <a:rPr lang="en-US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en-US" dirty="0" err="1"/>
              <a:t>N</a:t>
            </a:r>
            <a:r>
              <a:rPr lang="en-US" dirty="0" err="1" smtClean="0"/>
              <a:t>egativamente</a:t>
            </a:r>
            <a:r>
              <a:rPr lang="en-US" dirty="0" smtClean="0"/>
              <a:t> con </a:t>
            </a:r>
            <a:r>
              <a:rPr lang="en-US" dirty="0" err="1" smtClean="0"/>
              <a:t>cambios</a:t>
            </a:r>
            <a:r>
              <a:rPr lang="en-US" dirty="0" smtClean="0"/>
              <a:t> en </a:t>
            </a:r>
            <a:r>
              <a:rPr lang="en-US" dirty="0" err="1" smtClean="0"/>
              <a:t>autoreporte</a:t>
            </a:r>
            <a:r>
              <a:rPr lang="en-US" dirty="0" smtClean="0"/>
              <a:t> de </a:t>
            </a:r>
            <a:r>
              <a:rPr lang="en-US" dirty="0" err="1" smtClean="0"/>
              <a:t>agresión</a:t>
            </a:r>
            <a:r>
              <a:rPr lang="en-US" dirty="0" smtClean="0"/>
              <a:t> verbal y </a:t>
            </a:r>
            <a:r>
              <a:rPr lang="en-US" dirty="0" err="1" smtClean="0"/>
              <a:t>exclusión</a:t>
            </a: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Pero</a:t>
            </a:r>
            <a:r>
              <a:rPr lang="en-US" dirty="0" smtClean="0"/>
              <a:t>, </a:t>
            </a:r>
            <a:r>
              <a:rPr lang="en-US" dirty="0" err="1" smtClean="0"/>
              <a:t>compromiso</a:t>
            </a:r>
            <a:r>
              <a:rPr lang="en-US" dirty="0" smtClean="0"/>
              <a:t> de la </a:t>
            </a:r>
            <a:r>
              <a:rPr lang="en-US" dirty="0" err="1" smtClean="0"/>
              <a:t>institución</a:t>
            </a:r>
            <a:r>
              <a:rPr lang="en-US" dirty="0" smtClean="0"/>
              <a:t> </a:t>
            </a:r>
            <a:r>
              <a:rPr lang="en-US" dirty="0" err="1" smtClean="0"/>
              <a:t>correlaciona</a:t>
            </a:r>
            <a:r>
              <a:rPr lang="en-US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en-US" dirty="0" err="1" smtClean="0"/>
              <a:t>positivamente</a:t>
            </a:r>
            <a:r>
              <a:rPr lang="en-US" dirty="0" smtClean="0"/>
              <a:t> con </a:t>
            </a:r>
            <a:r>
              <a:rPr lang="en-US" dirty="0" err="1" smtClean="0"/>
              <a:t>autoreporte</a:t>
            </a:r>
            <a:r>
              <a:rPr lang="en-US" dirty="0" smtClean="0"/>
              <a:t> de </a:t>
            </a:r>
            <a:r>
              <a:rPr lang="en-US" dirty="0" err="1" smtClean="0"/>
              <a:t>agresión</a:t>
            </a:r>
            <a:r>
              <a:rPr lang="en-US" dirty="0" smtClean="0"/>
              <a:t> </a:t>
            </a:r>
            <a:r>
              <a:rPr lang="en-US" dirty="0" err="1" smtClean="0"/>
              <a:t>relacional</a:t>
            </a:r>
            <a:endParaRPr lang="en-US" dirty="0" smtClean="0"/>
          </a:p>
          <a:p>
            <a:pPr>
              <a:buFontTx/>
              <a:buChar char="-"/>
              <a:defRPr/>
            </a:pPr>
            <a:r>
              <a:rPr lang="en-US" dirty="0" err="1" smtClean="0"/>
              <a:t>negativamente</a:t>
            </a:r>
            <a:r>
              <a:rPr lang="en-US" dirty="0" smtClean="0"/>
              <a:t> con </a:t>
            </a:r>
            <a:r>
              <a:rPr lang="en-US" dirty="0" err="1" smtClean="0"/>
              <a:t>cambios</a:t>
            </a:r>
            <a:r>
              <a:rPr lang="en-US" dirty="0" smtClean="0"/>
              <a:t> en </a:t>
            </a:r>
            <a:r>
              <a:rPr lang="en-US" dirty="0" err="1" smtClean="0"/>
              <a:t>matemáticas</a:t>
            </a:r>
            <a:r>
              <a:rPr lang="en-US" dirty="0" smtClean="0"/>
              <a:t> y </a:t>
            </a:r>
            <a:r>
              <a:rPr lang="en-US" dirty="0" err="1" smtClean="0"/>
              <a:t>lenguaje</a:t>
            </a:r>
            <a:endParaRPr lang="en-US" dirty="0" smtClean="0"/>
          </a:p>
          <a:p>
            <a:pPr>
              <a:buFontTx/>
              <a:buChar char="-"/>
              <a:defRPr/>
            </a:pPr>
            <a:r>
              <a:rPr lang="en-US" dirty="0" err="1" smtClean="0"/>
              <a:t>negativamente</a:t>
            </a:r>
            <a:r>
              <a:rPr lang="en-US" dirty="0" smtClean="0"/>
              <a:t> con </a:t>
            </a:r>
            <a:r>
              <a:rPr lang="en-US" dirty="0" err="1" smtClean="0"/>
              <a:t>cambios</a:t>
            </a:r>
            <a:r>
              <a:rPr lang="en-US" dirty="0" smtClean="0"/>
              <a:t> en </a:t>
            </a:r>
            <a:r>
              <a:rPr lang="en-US" dirty="0" err="1" smtClean="0"/>
              <a:t>estilo</a:t>
            </a:r>
            <a:r>
              <a:rPr lang="en-US" dirty="0" smtClean="0"/>
              <a:t> </a:t>
            </a:r>
            <a:r>
              <a:rPr lang="en-US" dirty="0" err="1" smtClean="0"/>
              <a:t>docente</a:t>
            </a:r>
            <a:r>
              <a:rPr lang="en-US" dirty="0" smtClean="0"/>
              <a:t> </a:t>
            </a:r>
            <a:r>
              <a:rPr lang="en-US" dirty="0" err="1" smtClean="0"/>
              <a:t>democrático</a:t>
            </a:r>
            <a:r>
              <a:rPr lang="en-US" dirty="0" smtClean="0"/>
              <a:t> y </a:t>
            </a:r>
            <a:r>
              <a:rPr lang="en-US" dirty="0" err="1" smtClean="0"/>
              <a:t>cuidado</a:t>
            </a: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2564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Los retos de las evaluaciones de impacto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985314"/>
            <a:ext cx="7886700" cy="4446483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smtClean="0"/>
              <a:t>Construir una teoría de cambio (cuánto tiempo requiere el cambio)</a:t>
            </a:r>
          </a:p>
          <a:p>
            <a:r>
              <a:rPr lang="es-ES_tradnl" dirty="0" smtClean="0"/>
              <a:t>Evaluar resultados y procesos (variables mediadoras)</a:t>
            </a:r>
          </a:p>
          <a:p>
            <a:r>
              <a:rPr lang="es-ES_tradnl" dirty="0" smtClean="0"/>
              <a:t>Diseñar sistemas de medición más confiables</a:t>
            </a:r>
          </a:p>
          <a:p>
            <a:r>
              <a:rPr lang="es-ES_tradnl" dirty="0" smtClean="0"/>
              <a:t>Evaluar variables de control, de predicción de atrición y de moderación de los efectos</a:t>
            </a:r>
          </a:p>
          <a:p>
            <a:pPr lvl="1"/>
            <a:r>
              <a:rPr lang="es-ES_tradnl" dirty="0" smtClean="0"/>
              <a:t>Calidad de implementación</a:t>
            </a:r>
          </a:p>
          <a:p>
            <a:pPr lvl="1"/>
            <a:r>
              <a:rPr lang="es-ES_tradnl" dirty="0" smtClean="0"/>
              <a:t>Agencia de los actores</a:t>
            </a:r>
          </a:p>
          <a:p>
            <a:pPr lvl="1"/>
            <a:r>
              <a:rPr lang="es-ES_tradnl" dirty="0" smtClean="0"/>
              <a:t>Planeación de datos perdidos</a:t>
            </a:r>
          </a:p>
          <a:p>
            <a:r>
              <a:rPr lang="es-ES_tradnl" dirty="0" smtClean="0"/>
              <a:t>Buscar “el mejor </a:t>
            </a:r>
            <a:r>
              <a:rPr lang="es-ES_tradnl" dirty="0" err="1" smtClean="0"/>
              <a:t>contrafactual</a:t>
            </a:r>
            <a:r>
              <a:rPr lang="es-ES_tradnl" dirty="0" smtClean="0"/>
              <a:t> posible”</a:t>
            </a:r>
          </a:p>
          <a:p>
            <a:r>
              <a:rPr lang="es-ES_tradnl" dirty="0" smtClean="0"/>
              <a:t>Evitar los cambios de condición experimental</a:t>
            </a:r>
          </a:p>
          <a:p>
            <a:r>
              <a:rPr lang="es-ES_tradnl" dirty="0" smtClean="0"/>
              <a:t>Promover la cultura y el conocimiento sobre evaluación, para que los implementadores apoyen del diseño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8274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smtClean="0">
                <a:solidFill>
                  <a:schemeClr val="accent1">
                    <a:lumMod val="75000"/>
                  </a:schemeClr>
                </a:solidFill>
              </a:rPr>
              <a:t>Los riesgos de la evaluación en educación…</a:t>
            </a:r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156604"/>
            <a:ext cx="7886700" cy="3909345"/>
          </a:xfrm>
        </p:spPr>
        <p:txBody>
          <a:bodyPr>
            <a:normAutofit/>
          </a:bodyPr>
          <a:lstStyle/>
          <a:p>
            <a:r>
              <a:rPr lang="es-CO" sz="2400" dirty="0" smtClean="0"/>
              <a:t>Diseñamos sin una teoría o evidencia previa</a:t>
            </a:r>
          </a:p>
          <a:p>
            <a:r>
              <a:rPr lang="es-CO" sz="2400" dirty="0" smtClean="0"/>
              <a:t>Intervenimos sin evaluar</a:t>
            </a:r>
          </a:p>
          <a:p>
            <a:r>
              <a:rPr lang="es-CO" sz="2400" dirty="0" smtClean="0"/>
              <a:t>Evaluamos </a:t>
            </a:r>
            <a:r>
              <a:rPr lang="es-CO" sz="2400" smtClean="0"/>
              <a:t>sin garantizar validez</a:t>
            </a:r>
            <a:endParaRPr lang="es-CO" sz="2400" dirty="0" smtClean="0"/>
          </a:p>
          <a:p>
            <a:r>
              <a:rPr lang="es-CO" sz="2400" dirty="0" smtClean="0"/>
              <a:t>Evaluamos solo los resultados</a:t>
            </a:r>
          </a:p>
          <a:p>
            <a:r>
              <a:rPr lang="es-CO" sz="2400" dirty="0" smtClean="0"/>
              <a:t>Evaluamos los resultados y </a:t>
            </a:r>
            <a:r>
              <a:rPr lang="es-CO" sz="2400" smtClean="0"/>
              <a:t>los procesos, pero no controlamos variables </a:t>
            </a:r>
            <a:r>
              <a:rPr lang="es-CO" sz="2400" dirty="0" smtClean="0"/>
              <a:t>que pueden afectar nuestro diseño (atrición, motivación, viabilidad, agencia)</a:t>
            </a:r>
          </a:p>
          <a:p>
            <a:endParaRPr lang="es-CO" sz="2400" dirty="0" smtClean="0"/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65046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5980" y="1038387"/>
            <a:ext cx="8247117" cy="1999281"/>
          </a:xfrm>
        </p:spPr>
        <p:txBody>
          <a:bodyPr>
            <a:normAutofit fontScale="90000"/>
          </a:bodyPr>
          <a:lstStyle/>
          <a:p>
            <a:r>
              <a:rPr lang="es-CO" sz="4800" dirty="0" smtClean="0"/>
              <a:t>Una experiencia </a:t>
            </a:r>
            <a:r>
              <a:rPr lang="es-CO" sz="4800" dirty="0" smtClean="0"/>
              <a:t>de </a:t>
            </a:r>
            <a:r>
              <a:rPr lang="es-CO" sz="4800" dirty="0" smtClean="0"/>
              <a:t>evaluación</a:t>
            </a:r>
            <a:r>
              <a:rPr lang="mr-IN" sz="4800" dirty="0" smtClean="0"/>
              <a:t>…</a:t>
            </a:r>
            <a:r>
              <a:rPr lang="es-CO" sz="4800" dirty="0" smtClean="0"/>
              <a:t> </a:t>
            </a:r>
            <a:r>
              <a:rPr lang="es-CO" sz="4800" dirty="0" smtClean="0"/>
              <a:t/>
            </a:r>
            <a:br>
              <a:rPr lang="es-CO" sz="4800" dirty="0" smtClean="0"/>
            </a:br>
            <a:r>
              <a:rPr lang="es-CO" sz="4800" dirty="0" smtClean="0"/>
              <a:t/>
            </a:r>
            <a:br>
              <a:rPr lang="es-CO" sz="4800" dirty="0" smtClean="0"/>
            </a:br>
            <a:endParaRPr lang="es-CO" sz="4800" dirty="0"/>
          </a:p>
        </p:txBody>
      </p:sp>
      <p:sp>
        <p:nvSpPr>
          <p:cNvPr id="3" name="Rectángulo 2"/>
          <p:cNvSpPr/>
          <p:nvPr/>
        </p:nvSpPr>
        <p:spPr>
          <a:xfrm>
            <a:off x="3430931" y="5572602"/>
            <a:ext cx="53860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400"/>
              <a:t>…muchos aprendizajes</a:t>
            </a:r>
            <a:endParaRPr lang="es-ES_tradnl" sz="4400" dirty="0"/>
          </a:p>
        </p:txBody>
      </p:sp>
      <p:pic>
        <p:nvPicPr>
          <p:cNvPr id="6" name="5 Imagen" descr="C:\Users\PortatilUno\Documents\MJH\Aulas en Paz\Aulas en expansion\Aulaseje\Logos posibles\Final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80" y="2166275"/>
            <a:ext cx="4848871" cy="293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5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639388" y="1231061"/>
            <a:ext cx="7886700" cy="904218"/>
          </a:xfrm>
        </p:spPr>
        <p:txBody>
          <a:bodyPr/>
          <a:lstStyle/>
          <a:p>
            <a:pPr algn="ctr"/>
            <a:r>
              <a:rPr lang="es-CO" dirty="0" smtClean="0"/>
              <a:t>Un programa de prevención de violencia y promoción de la convivencia escolar</a:t>
            </a:r>
            <a:endParaRPr lang="es-CO" dirty="0"/>
          </a:p>
        </p:txBody>
      </p:sp>
      <p:pic>
        <p:nvPicPr>
          <p:cNvPr id="8" name="Imagen 7" descr="LOGO facultad_educ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0"/>
          <a:stretch>
            <a:fillRect/>
          </a:stretch>
        </p:blipFill>
        <p:spPr bwMode="auto">
          <a:xfrm>
            <a:off x="412304" y="5754632"/>
            <a:ext cx="1944688" cy="6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" t="23024" r="6110" b="22499"/>
          <a:stretch>
            <a:fillRect/>
          </a:stretch>
        </p:blipFill>
        <p:spPr bwMode="auto">
          <a:xfrm>
            <a:off x="6580188" y="5493682"/>
            <a:ext cx="2250928" cy="89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5 Imagen" descr="C:\Users\PortatilUno\Documents\MJH\Aulas en Paz\Aulas en expansion\Aulaseje\Logos posibles\Final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80" y="2166275"/>
            <a:ext cx="4848871" cy="293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2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43416" y="2063750"/>
            <a:ext cx="2650084" cy="461665"/>
          </a:xfrm>
          <a:prstGeom prst="rect">
            <a:avLst/>
          </a:prstGeom>
          <a:noFill/>
          <a:ln w="57150">
            <a:solidFill>
              <a:srgbClr val="BFBF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igh Tower Text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igh Tower Text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igh Tower Text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igh Tower Text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igh Tower Text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igh Tower Text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igh Tower Text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igh Tower Text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igh Tower Text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CO" sz="2400" smtClean="0">
                <a:solidFill>
                  <a:schemeClr val="tx2"/>
                </a:solidFill>
                <a:latin typeface="Times New Roman" pitchFamily="18" charset="0"/>
                <a:ea typeface="+mn-ea"/>
                <a:cs typeface="Arial" panose="020B0604020202020204" pitchFamily="34" charset="0"/>
              </a:rPr>
              <a:t>Contextual violence</a:t>
            </a:r>
            <a:endParaRPr lang="es-ES" altLang="es-CO" sz="2400" dirty="0">
              <a:solidFill>
                <a:schemeClr val="tx2"/>
              </a:solidFill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415424" y="5076825"/>
            <a:ext cx="2653290" cy="461665"/>
          </a:xfrm>
          <a:prstGeom prst="rect">
            <a:avLst/>
          </a:prstGeom>
          <a:noFill/>
          <a:ln w="57150">
            <a:solidFill>
              <a:srgbClr val="BFBF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MX" altLang="es-CO" sz="2400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Children aggression</a:t>
            </a:r>
            <a:endParaRPr lang="es-ES" altLang="es-CO" sz="2400" dirty="0">
              <a:solidFill>
                <a:schemeClr val="tx2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6660230" y="2668513"/>
            <a:ext cx="20638" cy="947812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 sz="16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046097" y="3616325"/>
            <a:ext cx="3198311" cy="461665"/>
          </a:xfrm>
          <a:prstGeom prst="rect">
            <a:avLst/>
          </a:prstGeom>
          <a:noFill/>
          <a:ln w="57150">
            <a:solidFill>
              <a:srgbClr val="BFBF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MX" altLang="es-CO" sz="2400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Psychological mediators</a:t>
            </a:r>
            <a:endParaRPr lang="es-ES" altLang="es-CO" sz="2400" dirty="0">
              <a:solidFill>
                <a:schemeClr val="tx2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6680869" y="4221088"/>
            <a:ext cx="0" cy="855737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 sz="1600"/>
          </a:p>
        </p:txBody>
      </p:sp>
      <p:sp>
        <p:nvSpPr>
          <p:cNvPr id="17414" name="Freeform 7"/>
          <p:cNvSpPr>
            <a:spLocks/>
          </p:cNvSpPr>
          <p:nvPr/>
        </p:nvSpPr>
        <p:spPr bwMode="auto">
          <a:xfrm>
            <a:off x="8077646" y="2132856"/>
            <a:ext cx="958850" cy="3297237"/>
          </a:xfrm>
          <a:custGeom>
            <a:avLst/>
            <a:gdLst>
              <a:gd name="T0" fmla="*/ 0 w 1240"/>
              <a:gd name="T1" fmla="*/ 2147483647 h 3072"/>
              <a:gd name="T2" fmla="*/ 2147483647 w 1240"/>
              <a:gd name="T3" fmla="*/ 2147483647 h 3072"/>
              <a:gd name="T4" fmla="*/ 2147483647 w 1240"/>
              <a:gd name="T5" fmla="*/ 0 h 30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0" h="3072">
                <a:moveTo>
                  <a:pt x="0" y="3072"/>
                </a:moveTo>
                <a:cubicBezTo>
                  <a:pt x="580" y="2560"/>
                  <a:pt x="1160" y="2048"/>
                  <a:pt x="1200" y="1536"/>
                </a:cubicBezTo>
                <a:cubicBezTo>
                  <a:pt x="1240" y="1024"/>
                  <a:pt x="740" y="512"/>
                  <a:pt x="240" y="0"/>
                </a:cubicBezTo>
              </a:path>
            </a:pathLst>
          </a:custGeom>
          <a:noFill/>
          <a:ln w="57150" cap="flat" cmpd="sng">
            <a:solidFill>
              <a:srgbClr val="BFBFB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7416" name="Título 1"/>
          <p:cNvSpPr>
            <a:spLocks noGrp="1"/>
          </p:cNvSpPr>
          <p:nvPr>
            <p:ph type="title"/>
          </p:nvPr>
        </p:nvSpPr>
        <p:spPr>
          <a:xfrm>
            <a:off x="267419" y="996948"/>
            <a:ext cx="8505645" cy="692152"/>
          </a:xfrm>
        </p:spPr>
        <p:txBody>
          <a:bodyPr>
            <a:normAutofit/>
          </a:bodyPr>
          <a:lstStyle/>
          <a:p>
            <a:pPr algn="ctr"/>
            <a:r>
              <a:rPr lang="es-ES" altLang="es-CO" sz="2800" b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Teoría de Cambio: Modelo de prevención psicosocial</a:t>
            </a:r>
            <a:endParaRPr lang="es-ES" altLang="es-CO" sz="2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Llamada de flecha a la derecha 2"/>
          <p:cNvSpPr>
            <a:spLocks noChangeArrowheads="1"/>
          </p:cNvSpPr>
          <p:nvPr/>
        </p:nvSpPr>
        <p:spPr bwMode="auto">
          <a:xfrm>
            <a:off x="395858" y="1916832"/>
            <a:ext cx="4464174" cy="4032969"/>
          </a:xfrm>
          <a:prstGeom prst="rightArrowCallout">
            <a:avLst>
              <a:gd name="adj1" fmla="val 15816"/>
              <a:gd name="adj2" fmla="val 16407"/>
              <a:gd name="adj3" fmla="val 18588"/>
              <a:gd name="adj4" fmla="val 76463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ES" altLang="es-CO" sz="2400" dirty="0" err="1" smtClean="0">
                <a:solidFill>
                  <a:srgbClr val="00009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Anger</a:t>
            </a:r>
            <a:r>
              <a:rPr lang="es-ES" altLang="es-CO" sz="2400" dirty="0" smtClean="0">
                <a:solidFill>
                  <a:srgbClr val="00009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s-ES" altLang="es-CO" sz="2400" dirty="0" err="1" smtClean="0">
                <a:solidFill>
                  <a:srgbClr val="00009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management</a:t>
            </a:r>
            <a:endParaRPr lang="es-ES" altLang="es-CO" sz="2400" dirty="0" smtClean="0">
              <a:solidFill>
                <a:srgbClr val="00009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altLang="es-CO" sz="2400" dirty="0" err="1" smtClean="0">
                <a:solidFill>
                  <a:srgbClr val="00009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Empathy</a:t>
            </a:r>
            <a:endParaRPr lang="es-ES" altLang="es-CO" sz="2400" dirty="0" smtClean="0">
              <a:solidFill>
                <a:srgbClr val="00009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altLang="es-CO" sz="2400" dirty="0" err="1" smtClean="0">
                <a:solidFill>
                  <a:srgbClr val="00009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Perspective</a:t>
            </a:r>
            <a:r>
              <a:rPr lang="es-ES" altLang="es-CO" sz="2400" dirty="0" smtClean="0">
                <a:solidFill>
                  <a:srgbClr val="00009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s-ES" altLang="es-CO" sz="2400" dirty="0" err="1" smtClean="0">
                <a:solidFill>
                  <a:srgbClr val="00009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taking</a:t>
            </a:r>
            <a:endParaRPr lang="es-ES" altLang="es-CO" sz="2400" dirty="0" smtClean="0">
              <a:solidFill>
                <a:srgbClr val="00009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altLang="es-CO" sz="2400" dirty="0" err="1" smtClean="0">
                <a:solidFill>
                  <a:srgbClr val="00009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Creative</a:t>
            </a:r>
            <a:r>
              <a:rPr lang="es-ES" altLang="es-CO" sz="2400" dirty="0" smtClean="0">
                <a:solidFill>
                  <a:srgbClr val="00009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s-ES" altLang="es-CO" sz="2400" dirty="0" err="1" smtClean="0">
                <a:solidFill>
                  <a:srgbClr val="00009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generation</a:t>
            </a:r>
            <a:r>
              <a:rPr lang="es-ES" altLang="es-CO" sz="2400" dirty="0" smtClean="0">
                <a:solidFill>
                  <a:srgbClr val="00009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of </a:t>
            </a:r>
            <a:r>
              <a:rPr lang="es-ES" altLang="es-CO" sz="2400" dirty="0" err="1" smtClean="0">
                <a:solidFill>
                  <a:srgbClr val="00009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options</a:t>
            </a:r>
            <a:endParaRPr lang="es-ES" altLang="es-CO" sz="2400" dirty="0" smtClean="0">
              <a:solidFill>
                <a:srgbClr val="00009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altLang="es-CO" sz="2400" dirty="0" err="1" smtClean="0">
                <a:solidFill>
                  <a:srgbClr val="00009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Consequences</a:t>
            </a:r>
            <a:r>
              <a:rPr lang="es-ES" altLang="es-CO" sz="2400" dirty="0" smtClean="0">
                <a:solidFill>
                  <a:srgbClr val="00009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s-ES" altLang="es-CO" sz="2400" dirty="0" err="1" smtClean="0">
                <a:solidFill>
                  <a:srgbClr val="00009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evaluation</a:t>
            </a:r>
            <a:endParaRPr lang="es-ES" altLang="es-CO" sz="2400" dirty="0" smtClean="0">
              <a:solidFill>
                <a:srgbClr val="00009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altLang="es-CO" sz="2400" dirty="0" err="1" smtClean="0">
                <a:solidFill>
                  <a:srgbClr val="00009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Critical</a:t>
            </a:r>
            <a:r>
              <a:rPr lang="es-ES" altLang="es-CO" sz="2400" dirty="0" smtClean="0">
                <a:solidFill>
                  <a:srgbClr val="00009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s-ES" altLang="es-CO" sz="2400" dirty="0" err="1" smtClean="0">
                <a:solidFill>
                  <a:srgbClr val="00009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thinking</a:t>
            </a:r>
            <a:endParaRPr lang="es-ES" altLang="es-CO" sz="2400" dirty="0" smtClean="0">
              <a:solidFill>
                <a:srgbClr val="00009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altLang="es-CO" sz="2400" dirty="0" smtClean="0">
                <a:solidFill>
                  <a:srgbClr val="00009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Active </a:t>
            </a:r>
            <a:r>
              <a:rPr lang="es-ES" altLang="es-CO" sz="2400" dirty="0" err="1" smtClean="0">
                <a:solidFill>
                  <a:srgbClr val="00009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listening</a:t>
            </a:r>
            <a:endParaRPr lang="es-ES" altLang="es-CO" sz="2400" dirty="0" smtClean="0">
              <a:solidFill>
                <a:srgbClr val="00009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altLang="es-CO" sz="2400" dirty="0" err="1" smtClean="0">
                <a:solidFill>
                  <a:srgbClr val="00009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Assertiveness</a:t>
            </a:r>
            <a:endParaRPr lang="es-ES" altLang="es-CO" sz="2400" dirty="0">
              <a:solidFill>
                <a:srgbClr val="00009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11" name="1 Rectángulo"/>
          <p:cNvSpPr>
            <a:spLocks noChangeArrowheads="1"/>
          </p:cNvSpPr>
          <p:nvPr/>
        </p:nvSpPr>
        <p:spPr bwMode="auto">
          <a:xfrm>
            <a:off x="3132138" y="6217282"/>
            <a:ext cx="554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s-CO" dirty="0" err="1" smtClean="0"/>
              <a:t>Eg</a:t>
            </a:r>
            <a:r>
              <a:rPr lang="en-US" altLang="es-CO" dirty="0" smtClean="0"/>
              <a:t>., Dodge</a:t>
            </a:r>
            <a:r>
              <a:rPr lang="en-US" altLang="es-CO" dirty="0"/>
              <a:t>, Bates &amp; Pettit, 1990; </a:t>
            </a:r>
            <a:r>
              <a:rPr lang="en-US" altLang="es-CO" dirty="0" err="1"/>
              <a:t>Chaux</a:t>
            </a:r>
            <a:r>
              <a:rPr lang="en-US" altLang="es-CO" dirty="0"/>
              <a:t>, 2012</a:t>
            </a:r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280591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8" name="Oval 56"/>
          <p:cNvSpPr>
            <a:spLocks noChangeArrowheads="1"/>
          </p:cNvSpPr>
          <p:nvPr/>
        </p:nvSpPr>
        <p:spPr bwMode="auto">
          <a:xfrm>
            <a:off x="6157913" y="1598613"/>
            <a:ext cx="2771775" cy="1082675"/>
          </a:xfrm>
          <a:prstGeom prst="ellipse">
            <a:avLst/>
          </a:prstGeom>
          <a:solidFill>
            <a:srgbClr val="66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O" sz="1800">
              <a:latin typeface="Calibri"/>
              <a:ea typeface="+mn-ea"/>
              <a:cs typeface="Calibri"/>
            </a:endParaRPr>
          </a:p>
        </p:txBody>
      </p:sp>
      <p:sp>
        <p:nvSpPr>
          <p:cNvPr id="3129" name="Oval 57"/>
          <p:cNvSpPr>
            <a:spLocks noChangeArrowheads="1"/>
          </p:cNvSpPr>
          <p:nvPr/>
        </p:nvSpPr>
        <p:spPr bwMode="auto">
          <a:xfrm>
            <a:off x="3349625" y="1525588"/>
            <a:ext cx="2663825" cy="1152525"/>
          </a:xfrm>
          <a:prstGeom prst="ellipse">
            <a:avLst/>
          </a:prstGeom>
          <a:solidFill>
            <a:srgbClr val="66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s-CO" sz="180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125" name="Oval 53"/>
          <p:cNvSpPr>
            <a:spLocks noChangeArrowheads="1"/>
          </p:cNvSpPr>
          <p:nvPr/>
        </p:nvSpPr>
        <p:spPr bwMode="auto">
          <a:xfrm>
            <a:off x="396875" y="1525588"/>
            <a:ext cx="2663825" cy="1152525"/>
          </a:xfrm>
          <a:prstGeom prst="ellipse">
            <a:avLst/>
          </a:prstGeom>
          <a:solidFill>
            <a:srgbClr val="66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O" sz="1800">
              <a:latin typeface="Calibri"/>
              <a:ea typeface="+mn-ea"/>
              <a:cs typeface="Calibri"/>
            </a:endParaRPr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auto">
          <a:xfrm>
            <a:off x="3995738" y="4005263"/>
            <a:ext cx="1295400" cy="1152525"/>
          </a:xfrm>
          <a:prstGeom prst="ellipse">
            <a:avLst/>
          </a:prstGeom>
          <a:solidFill>
            <a:srgbClr val="66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O" sz="1800">
              <a:latin typeface="Calibri"/>
              <a:ea typeface="+mn-ea"/>
              <a:cs typeface="Calibri"/>
            </a:endParaRP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4067175" y="4221163"/>
            <a:ext cx="12255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s-ES_tradnl" altLang="es-CO" sz="1800" smtClean="0">
                <a:solidFill>
                  <a:srgbClr val="000000"/>
                </a:solidFill>
                <a:latin typeface="Calibri" pitchFamily="34" charset="0"/>
              </a:rPr>
              <a:t>Talleres</a:t>
            </a:r>
            <a:endParaRPr lang="es-ES_tradnl" altLang="es-CO" sz="1800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s-ES_tradnl" altLang="es-CO" sz="1600" smtClean="0">
                <a:solidFill>
                  <a:srgbClr val="000000"/>
                </a:solidFill>
                <a:latin typeface="Calibri" pitchFamily="34" charset="0"/>
              </a:rPr>
              <a:t>(año) </a:t>
            </a:r>
            <a:endParaRPr lang="es-ES_tradnl" altLang="es-CO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96875" y="1814513"/>
            <a:ext cx="2663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z="240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Aula</a:t>
            </a:r>
            <a:endParaRPr lang="es-ES" sz="2400" dirty="0" smtClean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300788" y="1685925"/>
            <a:ext cx="2593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CO" sz="2400" smtClean="0">
                <a:solidFill>
                  <a:srgbClr val="000000"/>
                </a:solidFill>
                <a:latin typeface="Calibri" pitchFamily="34" charset="0"/>
              </a:rPr>
              <a:t>Actividades extracurriculares</a:t>
            </a:r>
            <a:endParaRPr lang="es-ES" altLang="es-CO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349625" y="1814513"/>
            <a:ext cx="2649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igh Tower Text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sz="240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Familia</a:t>
            </a:r>
            <a:endParaRPr lang="es-ES" sz="2400" dirty="0" smtClean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103" name="Oval 31"/>
          <p:cNvSpPr>
            <a:spLocks noChangeArrowheads="1"/>
          </p:cNvSpPr>
          <p:nvPr/>
        </p:nvSpPr>
        <p:spPr bwMode="auto">
          <a:xfrm>
            <a:off x="6815137" y="3232150"/>
            <a:ext cx="1831976" cy="1049715"/>
          </a:xfrm>
          <a:prstGeom prst="ellipse">
            <a:avLst/>
          </a:prstGeom>
          <a:solidFill>
            <a:srgbClr val="66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O" sz="1800">
              <a:latin typeface="Calibri"/>
              <a:ea typeface="+mn-ea"/>
              <a:cs typeface="Calibri"/>
            </a:endParaRPr>
          </a:p>
        </p:txBody>
      </p:sp>
      <p:sp>
        <p:nvSpPr>
          <p:cNvPr id="3106" name="Oval 34"/>
          <p:cNvSpPr>
            <a:spLocks noChangeArrowheads="1"/>
          </p:cNvSpPr>
          <p:nvPr/>
        </p:nvSpPr>
        <p:spPr bwMode="auto">
          <a:xfrm>
            <a:off x="5724525" y="3933056"/>
            <a:ext cx="1204913" cy="1152525"/>
          </a:xfrm>
          <a:prstGeom prst="ellipse">
            <a:avLst/>
          </a:prstGeom>
          <a:solidFill>
            <a:srgbClr val="66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O" sz="1800">
              <a:latin typeface="Calibri"/>
              <a:ea typeface="+mn-ea"/>
              <a:cs typeface="Calibri"/>
            </a:endParaRPr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7597775" y="2678113"/>
            <a:ext cx="0" cy="5778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s-ES" sz="1800">
              <a:latin typeface="Calibri"/>
              <a:ea typeface="+mn-ea"/>
              <a:cs typeface="Calibri"/>
            </a:endParaRPr>
          </a:p>
        </p:txBody>
      </p:sp>
      <p:sp>
        <p:nvSpPr>
          <p:cNvPr id="3135" name="Oval 63"/>
          <p:cNvSpPr>
            <a:spLocks noChangeArrowheads="1"/>
          </p:cNvSpPr>
          <p:nvPr/>
        </p:nvSpPr>
        <p:spPr bwMode="auto">
          <a:xfrm>
            <a:off x="1725613" y="3255963"/>
            <a:ext cx="1117600" cy="1181100"/>
          </a:xfrm>
          <a:prstGeom prst="ellipse">
            <a:avLst/>
          </a:prstGeom>
          <a:solidFill>
            <a:srgbClr val="66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O" sz="1800">
              <a:latin typeface="Calibri"/>
              <a:ea typeface="+mn-ea"/>
              <a:cs typeface="Calibri"/>
            </a:endParaRPr>
          </a:p>
        </p:txBody>
      </p:sp>
      <p:sp>
        <p:nvSpPr>
          <p:cNvPr id="3137" name="Oval 65"/>
          <p:cNvSpPr>
            <a:spLocks noChangeArrowheads="1"/>
          </p:cNvSpPr>
          <p:nvPr/>
        </p:nvSpPr>
        <p:spPr bwMode="auto">
          <a:xfrm>
            <a:off x="144463" y="3232150"/>
            <a:ext cx="1474787" cy="1492250"/>
          </a:xfrm>
          <a:prstGeom prst="ellipse">
            <a:avLst/>
          </a:prstGeom>
          <a:solidFill>
            <a:srgbClr val="66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O" sz="1800">
              <a:latin typeface="Calibri"/>
              <a:ea typeface="+mn-ea"/>
              <a:cs typeface="Calibri"/>
            </a:endParaRPr>
          </a:p>
        </p:txBody>
      </p:sp>
      <p:sp>
        <p:nvSpPr>
          <p:cNvPr id="3138" name="Text Box 66"/>
          <p:cNvSpPr txBox="1">
            <a:spLocks noChangeArrowheads="1"/>
          </p:cNvSpPr>
          <p:nvPr/>
        </p:nvSpPr>
        <p:spPr bwMode="auto">
          <a:xfrm>
            <a:off x="179809" y="3605535"/>
            <a:ext cx="14398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MX" altLang="es-CO" sz="1800" smtClean="0">
                <a:solidFill>
                  <a:srgbClr val="000000"/>
                </a:solidFill>
                <a:latin typeface="Calibri" pitchFamily="34" charset="0"/>
              </a:rPr>
              <a:t>Dir Grupo</a:t>
            </a:r>
            <a:endParaRPr lang="es-MX" altLang="es-CO" sz="18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s-MX" altLang="es-CO" sz="160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s-MX" altLang="es-CO" sz="1600" smtClean="0">
                <a:solidFill>
                  <a:srgbClr val="000000"/>
                </a:solidFill>
                <a:latin typeface="Calibri" pitchFamily="34" charset="0"/>
              </a:rPr>
              <a:t>24/año)</a:t>
            </a:r>
            <a:endParaRPr lang="es-ES" altLang="es-CO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39" name="Text Box 67"/>
          <p:cNvSpPr txBox="1">
            <a:spLocks noChangeArrowheads="1"/>
          </p:cNvSpPr>
          <p:nvPr/>
        </p:nvSpPr>
        <p:spPr bwMode="auto">
          <a:xfrm>
            <a:off x="1585913" y="3533775"/>
            <a:ext cx="13938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MX" altLang="es-CO" sz="1800" smtClean="0">
                <a:solidFill>
                  <a:srgbClr val="000000"/>
                </a:solidFill>
                <a:latin typeface="Calibri" pitchFamily="34" charset="0"/>
              </a:rPr>
              <a:t>Lenguaje</a:t>
            </a:r>
            <a:endParaRPr lang="es-MX" altLang="es-CO" sz="18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s-MX" altLang="es-CO" sz="1600" smtClean="0">
                <a:solidFill>
                  <a:srgbClr val="000000"/>
                </a:solidFill>
                <a:latin typeface="Calibri" pitchFamily="34" charset="0"/>
              </a:rPr>
              <a:t>(año)</a:t>
            </a:r>
            <a:endParaRPr lang="es-ES" altLang="es-CO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43" name="Line 71"/>
          <p:cNvSpPr>
            <a:spLocks noChangeShapeType="1"/>
          </p:cNvSpPr>
          <p:nvPr/>
        </p:nvSpPr>
        <p:spPr bwMode="auto">
          <a:xfrm flipH="1">
            <a:off x="1116013" y="2678113"/>
            <a:ext cx="361950" cy="6064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s-ES" sz="1800">
              <a:latin typeface="Calibri"/>
              <a:ea typeface="+mn-ea"/>
              <a:cs typeface="Calibri"/>
            </a:endParaRPr>
          </a:p>
        </p:txBody>
      </p:sp>
      <p:sp>
        <p:nvSpPr>
          <p:cNvPr id="3144" name="Line 72"/>
          <p:cNvSpPr>
            <a:spLocks noChangeShapeType="1"/>
          </p:cNvSpPr>
          <p:nvPr/>
        </p:nvSpPr>
        <p:spPr bwMode="auto">
          <a:xfrm>
            <a:off x="1835150" y="2681288"/>
            <a:ext cx="360363" cy="558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s-ES" sz="1800">
              <a:latin typeface="Calibri"/>
              <a:ea typeface="+mn-ea"/>
              <a:cs typeface="Calibri"/>
            </a:endParaRPr>
          </a:p>
        </p:txBody>
      </p:sp>
      <p:sp>
        <p:nvSpPr>
          <p:cNvPr id="3145" name="Line 73"/>
          <p:cNvSpPr>
            <a:spLocks noChangeShapeType="1"/>
          </p:cNvSpPr>
          <p:nvPr/>
        </p:nvSpPr>
        <p:spPr bwMode="auto">
          <a:xfrm flipH="1">
            <a:off x="4643438" y="2708275"/>
            <a:ext cx="215900" cy="12969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s-ES" sz="1800">
              <a:latin typeface="Calibri"/>
              <a:ea typeface="+mn-ea"/>
              <a:cs typeface="Calibri"/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5513388" y="2565400"/>
            <a:ext cx="642937" cy="1428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s-ES" sz="1800">
              <a:latin typeface="Calibri"/>
              <a:ea typeface="+mn-ea"/>
              <a:cs typeface="Calibri"/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5762625" y="4219947"/>
            <a:ext cx="11509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s-ES_tradnl" altLang="es-CO" sz="1800" smtClean="0">
                <a:solidFill>
                  <a:srgbClr val="000000"/>
                </a:solidFill>
                <a:latin typeface="Calibri" pitchFamily="34" charset="0"/>
              </a:rPr>
              <a:t>Visitas</a:t>
            </a:r>
            <a:endParaRPr lang="es-ES_tradnl" altLang="es-CO" sz="1800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s-ES_tradnl" altLang="es-CO" sz="1600" smtClean="0">
                <a:solidFill>
                  <a:srgbClr val="000000"/>
                </a:solidFill>
                <a:latin typeface="Calibri" pitchFamily="34" charset="0"/>
              </a:rPr>
              <a:t>(año) </a:t>
            </a:r>
            <a:endParaRPr lang="es-ES_tradnl" altLang="es-CO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706939" y="3369766"/>
            <a:ext cx="2041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_tradnl" altLang="es-CO" sz="1800" smtClean="0">
                <a:solidFill>
                  <a:srgbClr val="000000"/>
                </a:solidFill>
                <a:latin typeface="Calibri" pitchFamily="34" charset="0"/>
              </a:rPr>
              <a:t>Grupos</a:t>
            </a:r>
          </a:p>
          <a:p>
            <a:pPr algn="ctr" eaLnBrk="1" hangingPunct="1"/>
            <a:r>
              <a:rPr lang="es-ES_tradnl" altLang="es-CO" sz="1800" smtClean="0">
                <a:solidFill>
                  <a:srgbClr val="000000"/>
                </a:solidFill>
                <a:latin typeface="Calibri" pitchFamily="34" charset="0"/>
              </a:rPr>
              <a:t>heterogéneos</a:t>
            </a:r>
            <a:endParaRPr lang="es-ES_tradnl" altLang="es-CO" sz="18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s-ES_tradnl" altLang="es-CO" sz="1800" smtClean="0">
                <a:solidFill>
                  <a:srgbClr val="000000"/>
                </a:solidFill>
                <a:latin typeface="Calibri" pitchFamily="34" charset="0"/>
              </a:rPr>
              <a:t>(año) </a:t>
            </a:r>
            <a:endParaRPr lang="es-ES_tradnl" altLang="es-CO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1539696" y="5445224"/>
            <a:ext cx="2553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altLang="es-CO">
                <a:latin typeface="Calibri" pitchFamily="34" charset="0"/>
              </a:rPr>
              <a:t>Intervención </a:t>
            </a:r>
            <a:r>
              <a:rPr lang="es-CO" altLang="es-CO" smtClean="0">
                <a:latin typeface="Calibri" pitchFamily="34" charset="0"/>
              </a:rPr>
              <a:t>universal </a:t>
            </a:r>
            <a:endParaRPr lang="es-CO" altLang="es-CO" dirty="0">
              <a:latin typeface="Calibri" pitchFamily="34" charset="0"/>
            </a:endParaRPr>
          </a:p>
          <a:p>
            <a:pPr algn="ctr" eaLnBrk="1" hangingPunct="1"/>
            <a:r>
              <a:rPr lang="es-CO" altLang="es-CO" smtClean="0">
                <a:latin typeface="Calibri" pitchFamily="34" charset="0"/>
              </a:rPr>
              <a:t>(prevención primaria)</a:t>
            </a:r>
            <a:endParaRPr lang="es-CO" altLang="es-CO" dirty="0">
              <a:latin typeface="Calibri" pitchFamily="34" charset="0"/>
            </a:endParaRPr>
          </a:p>
        </p:txBody>
      </p:sp>
      <p:sp>
        <p:nvSpPr>
          <p:cNvPr id="26" name="25 CuadroTexto"/>
          <p:cNvSpPr txBox="1">
            <a:spLocks noChangeArrowheads="1"/>
          </p:cNvSpPr>
          <p:nvPr/>
        </p:nvSpPr>
        <p:spPr bwMode="auto">
          <a:xfrm>
            <a:off x="6095750" y="5451718"/>
            <a:ext cx="26990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igh Tower Text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CO" altLang="es-CO" smtClean="0">
                <a:latin typeface="Calibri" pitchFamily="34" charset="0"/>
              </a:rPr>
              <a:t>Intervención focalizada</a:t>
            </a:r>
            <a:endParaRPr lang="es-CO" altLang="es-CO" dirty="0">
              <a:latin typeface="Calibri" pitchFamily="34" charset="0"/>
            </a:endParaRPr>
          </a:p>
          <a:p>
            <a:pPr algn="ctr" eaLnBrk="1" hangingPunct="1"/>
            <a:r>
              <a:rPr lang="es-CO" altLang="es-CO" smtClean="0">
                <a:latin typeface="Calibri" pitchFamily="34" charset="0"/>
              </a:rPr>
              <a:t>(prevención secundaria)</a:t>
            </a:r>
            <a:endParaRPr lang="es-CO" altLang="es-CO" dirty="0">
              <a:latin typeface="Calibri" pitchFamily="34" charset="0"/>
            </a:endParaRPr>
          </a:p>
        </p:txBody>
      </p:sp>
      <p:sp>
        <p:nvSpPr>
          <p:cNvPr id="28" name="27 Cerrar llave"/>
          <p:cNvSpPr/>
          <p:nvPr/>
        </p:nvSpPr>
        <p:spPr>
          <a:xfrm rot="5400000">
            <a:off x="2538413" y="2662088"/>
            <a:ext cx="474662" cy="5176838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>
              <a:latin typeface="Calibri"/>
              <a:cs typeface="Calibri"/>
            </a:endParaRPr>
          </a:p>
        </p:txBody>
      </p:sp>
      <p:sp>
        <p:nvSpPr>
          <p:cNvPr id="30" name="29 Cerrar llave"/>
          <p:cNvSpPr/>
          <p:nvPr/>
        </p:nvSpPr>
        <p:spPr>
          <a:xfrm rot="5400000">
            <a:off x="7019131" y="3574108"/>
            <a:ext cx="403225" cy="3281362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>
              <a:latin typeface="Calibri"/>
              <a:cs typeface="Calibri"/>
            </a:endParaRPr>
          </a:p>
        </p:txBody>
      </p:sp>
      <p:sp>
        <p:nvSpPr>
          <p:cNvPr id="31" name="Line 72"/>
          <p:cNvSpPr>
            <a:spLocks noChangeShapeType="1"/>
          </p:cNvSpPr>
          <p:nvPr/>
        </p:nvSpPr>
        <p:spPr bwMode="auto">
          <a:xfrm>
            <a:off x="2698750" y="2565400"/>
            <a:ext cx="577850" cy="719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s-ES" sz="1800">
              <a:latin typeface="Calibri"/>
              <a:ea typeface="+mn-ea"/>
              <a:cs typeface="Calibri"/>
            </a:endParaRPr>
          </a:p>
        </p:txBody>
      </p:sp>
      <p:sp>
        <p:nvSpPr>
          <p:cNvPr id="32" name="Oval 63"/>
          <p:cNvSpPr>
            <a:spLocks noChangeArrowheads="1"/>
          </p:cNvSpPr>
          <p:nvPr/>
        </p:nvSpPr>
        <p:spPr bwMode="auto">
          <a:xfrm>
            <a:off x="2916238" y="3284538"/>
            <a:ext cx="1117600" cy="1181100"/>
          </a:xfrm>
          <a:prstGeom prst="ellipse">
            <a:avLst/>
          </a:prstGeom>
          <a:solidFill>
            <a:srgbClr val="66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CO" sz="1800" smtClean="0">
                <a:latin typeface="Calibri"/>
                <a:ea typeface="+mn-ea"/>
                <a:cs typeface="Calibri"/>
              </a:rPr>
              <a:t>Clima </a:t>
            </a:r>
          </a:p>
          <a:p>
            <a:pPr>
              <a:defRPr/>
            </a:pPr>
            <a:r>
              <a:rPr lang="es-CO" sz="1800" smtClean="0">
                <a:latin typeface="Calibri"/>
                <a:ea typeface="+mn-ea"/>
                <a:cs typeface="Calibri"/>
              </a:rPr>
              <a:t>de aula</a:t>
            </a:r>
            <a:endParaRPr lang="es-CO" sz="1800" dirty="0"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3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8" grpId="0" animBg="1"/>
      <p:bldP spid="3129" grpId="0" animBg="1"/>
      <p:bldP spid="3125" grpId="0" animBg="1"/>
      <p:bldP spid="3105" grpId="0" animBg="1"/>
      <p:bldP spid="3100" grpId="0"/>
      <p:bldP spid="3077" grpId="0"/>
      <p:bldP spid="3078" grpId="0"/>
      <p:bldP spid="3079" grpId="0"/>
      <p:bldP spid="3103" grpId="0" animBg="1"/>
      <p:bldP spid="3106" grpId="0" animBg="1"/>
      <p:bldP spid="3135" grpId="0" animBg="1"/>
      <p:bldP spid="3137" grpId="0" animBg="1"/>
      <p:bldP spid="3138" grpId="0"/>
      <p:bldP spid="3139" grpId="0"/>
      <p:bldP spid="27" grpId="0"/>
      <p:bldP spid="29" grpId="0" animBg="1"/>
      <p:bldP spid="25" grpId="0"/>
      <p:bldP spid="26" grpId="0"/>
      <p:bldP spid="28" grpId="0" animBg="1"/>
      <p:bldP spid="30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Diseño de la evaluación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00226"/>
            <a:ext cx="7886700" cy="4265724"/>
          </a:xfrm>
        </p:spPr>
        <p:txBody>
          <a:bodyPr>
            <a:normAutofit lnSpcReduction="10000"/>
          </a:bodyPr>
          <a:lstStyle/>
          <a:p>
            <a:r>
              <a:rPr lang="es-CO" smtClean="0"/>
              <a:t>Diseño cuasi-experimental:</a:t>
            </a:r>
          </a:p>
          <a:p>
            <a:pPr lvl="1"/>
            <a:r>
              <a:rPr lang="es-CO" smtClean="0"/>
              <a:t>Salones intactos, no aleatorizados</a:t>
            </a:r>
          </a:p>
          <a:p>
            <a:pPr lvl="1"/>
            <a:r>
              <a:rPr lang="es-CO" smtClean="0"/>
              <a:t>3 tomas de datos:</a:t>
            </a:r>
          </a:p>
          <a:p>
            <a:pPr lvl="2"/>
            <a:r>
              <a:rPr lang="es-CO" smtClean="0"/>
              <a:t>Pretest: Inicio del año escolar (2011)</a:t>
            </a:r>
          </a:p>
          <a:p>
            <a:pPr lvl="2"/>
            <a:r>
              <a:rPr lang="es-CO" smtClean="0"/>
              <a:t>Postest 1: Fin del primer año escolar (2011)</a:t>
            </a:r>
          </a:p>
          <a:p>
            <a:pPr lvl="2"/>
            <a:r>
              <a:rPr lang="es-CO" smtClean="0"/>
              <a:t>Postest 2: </a:t>
            </a:r>
            <a:r>
              <a:rPr lang="es-CO"/>
              <a:t>Fin del </a:t>
            </a:r>
            <a:r>
              <a:rPr lang="es-CO" smtClean="0"/>
              <a:t>segundo año escolar (2012)</a:t>
            </a:r>
          </a:p>
          <a:p>
            <a:pPr lvl="1"/>
            <a:r>
              <a:rPr lang="es-CO" smtClean="0"/>
              <a:t>Dos condiciones:</a:t>
            </a:r>
          </a:p>
          <a:p>
            <a:pPr lvl="2"/>
            <a:r>
              <a:rPr lang="es-CO" smtClean="0"/>
              <a:t>Tratamiento</a:t>
            </a:r>
          </a:p>
          <a:p>
            <a:pPr lvl="2"/>
            <a:r>
              <a:rPr lang="es-CO" smtClean="0"/>
              <a:t>Control: Salones en los mismos colegios pero diferentes sedes. Seleccionados por los rectores. Lista de espera de tratamiento.</a:t>
            </a:r>
          </a:p>
          <a:p>
            <a:pPr lvl="1"/>
            <a:r>
              <a:rPr lang="es-CO" smtClean="0"/>
              <a:t>Para ambas condiciones, solo se seleccionaron docentes con voluntad e interés de participar.</a:t>
            </a:r>
            <a:endParaRPr lang="es-CO"/>
          </a:p>
        </p:txBody>
      </p:sp>
      <p:sp>
        <p:nvSpPr>
          <p:cNvPr id="4" name="Rectángulo redondeado 3"/>
          <p:cNvSpPr/>
          <p:nvPr/>
        </p:nvSpPr>
        <p:spPr>
          <a:xfrm>
            <a:off x="3467100" y="2219325"/>
            <a:ext cx="2314575" cy="32385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redondeado 4"/>
          <p:cNvSpPr/>
          <p:nvPr/>
        </p:nvSpPr>
        <p:spPr>
          <a:xfrm>
            <a:off x="1847850" y="4781550"/>
            <a:ext cx="3162300" cy="2667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7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CO" smtClean="0"/>
              <a:t>Participantes</a:t>
            </a:r>
            <a:endParaRPr lang="es-ES" altLang="es-CO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altLang="es-CO" smtClean="0"/>
              <a:t>Pre-test: 1154 estudiantes de 8 escuelas</a:t>
            </a:r>
          </a:p>
          <a:p>
            <a:pPr lvl="1"/>
            <a:r>
              <a:rPr lang="es-MX" altLang="es-CO" dirty="0" smtClean="0"/>
              <a:t>5 en Cali </a:t>
            </a:r>
            <a:endParaRPr lang="es-MX" altLang="es-CO" dirty="0"/>
          </a:p>
          <a:p>
            <a:pPr lvl="1"/>
            <a:r>
              <a:rPr lang="es-MX" altLang="es-CO" dirty="0" smtClean="0"/>
              <a:t>3 en Palmira </a:t>
            </a:r>
            <a:endParaRPr lang="es-MX" altLang="es-CO" dirty="0"/>
          </a:p>
          <a:p>
            <a:r>
              <a:rPr lang="es-MX" altLang="es-CO" dirty="0" smtClean="0"/>
              <a:t>Post-test 1: 80% (921) de los del pre-test</a:t>
            </a:r>
          </a:p>
          <a:p>
            <a:r>
              <a:rPr lang="es-MX" altLang="es-CO" dirty="0" smtClean="0"/>
              <a:t>Post-test 2: 34% (393) de los del pre-test</a:t>
            </a:r>
          </a:p>
          <a:p>
            <a:r>
              <a:rPr lang="es-ES" altLang="es-CO" dirty="0" smtClean="0"/>
              <a:t>Reducción de muestra por:</a:t>
            </a:r>
          </a:p>
          <a:p>
            <a:pPr lvl="1"/>
            <a:r>
              <a:rPr lang="es-ES" altLang="es-CO" dirty="0" smtClean="0"/>
              <a:t>Ausentismo</a:t>
            </a:r>
          </a:p>
          <a:p>
            <a:pPr lvl="1"/>
            <a:r>
              <a:rPr lang="es-ES" altLang="es-CO" dirty="0" smtClean="0"/>
              <a:t>Cambio de colegio o deserción</a:t>
            </a:r>
          </a:p>
          <a:p>
            <a:pPr lvl="1"/>
            <a:r>
              <a:rPr lang="es-ES" altLang="es-CO" dirty="0" smtClean="0"/>
              <a:t>Paso de 5º a 6º </a:t>
            </a:r>
          </a:p>
          <a:p>
            <a:pPr lvl="1"/>
            <a:r>
              <a:rPr lang="es-ES" altLang="es-CO" dirty="0" smtClean="0"/>
              <a:t>Vacaciones adelantadas en noviembre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4572000" y="6162138"/>
            <a:ext cx="4160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igh Tower Text" panose="02040502050506030303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igh Tower Text" panose="0204050205050603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igh Tower Text" panose="0204050205050603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igh Tower Text" panose="0204050205050603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igh Tower Text" panose="020405020505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igh Tower Text" panose="020405020505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igh Tower Text" panose="020405020505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igh Tower Text" panose="020405020505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igh Tower Text" panose="02040502050506030303" pitchFamily="18" charset="0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s-CO" altLang="es-CO" sz="2000"/>
              <a:t>* www.seguridadjusticiaypaz.org.mx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876299" y="4041129"/>
            <a:ext cx="3343275" cy="47625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39276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Título"/>
          <p:cNvSpPr>
            <a:spLocks noGrp="1"/>
          </p:cNvSpPr>
          <p:nvPr>
            <p:ph type="title"/>
          </p:nvPr>
        </p:nvSpPr>
        <p:spPr>
          <a:xfrm>
            <a:off x="644148" y="1027944"/>
            <a:ext cx="7886700" cy="692152"/>
          </a:xfrm>
        </p:spPr>
        <p:txBody>
          <a:bodyPr>
            <a:normAutofit fontScale="90000"/>
          </a:bodyPr>
          <a:lstStyle/>
          <a:p>
            <a:r>
              <a:rPr lang="es-CO" altLang="es-CO" dirty="0" smtClean="0"/>
              <a:t>Cuatro grupos experimentales en lugar de dos</a:t>
            </a:r>
            <a:endParaRPr lang="es-CO" altLang="es-CO" dirty="0" smtClean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148145"/>
              </p:ext>
            </p:extLst>
          </p:nvPr>
        </p:nvGraphicFramePr>
        <p:xfrm>
          <a:off x="323528" y="2341984"/>
          <a:ext cx="8559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950"/>
                <a:gridCol w="2139950"/>
                <a:gridCol w="2139950"/>
                <a:gridCol w="21399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/>
                        <a:t>Group</a:t>
                      </a:r>
                      <a:endParaRPr lang="es-ES_tradn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/>
                        <a:t>Year</a:t>
                      </a:r>
                      <a:r>
                        <a:rPr lang="es-ES_tradnl" sz="2400" baseline="0" dirty="0" smtClean="0"/>
                        <a:t> 1</a:t>
                      </a:r>
                      <a:endParaRPr lang="es-ES_tradn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/>
                        <a:t>Year</a:t>
                      </a:r>
                      <a:r>
                        <a:rPr lang="es-ES_tradnl" sz="2400" dirty="0" smtClean="0"/>
                        <a:t> 2</a:t>
                      </a:r>
                      <a:endParaRPr lang="es-ES_tradn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#</a:t>
                      </a:r>
                      <a:endParaRPr lang="es-ES_tradn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1 CC</a:t>
                      </a:r>
                      <a:endParaRPr lang="es-ES_tradn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Control</a:t>
                      </a:r>
                      <a:endParaRPr lang="es-ES_tradn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Control</a:t>
                      </a:r>
                      <a:endParaRPr lang="es-ES_tradn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146*</a:t>
                      </a:r>
                      <a:endParaRPr lang="es-ES_tradn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2 CT</a:t>
                      </a:r>
                      <a:endParaRPr lang="es-ES_trad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Control</a:t>
                      </a:r>
                      <a:endParaRPr lang="es-ES_trad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Tratamiento</a:t>
                      </a:r>
                      <a:endParaRPr lang="es-ES_trad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40</a:t>
                      </a:r>
                      <a:endParaRPr lang="es-ES_trad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3 TC</a:t>
                      </a:r>
                      <a:endParaRPr lang="es-ES_trad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Tratamiento</a:t>
                      </a:r>
                      <a:endParaRPr lang="es-ES_trad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Control</a:t>
                      </a:r>
                      <a:endParaRPr lang="es-ES_trad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74</a:t>
                      </a:r>
                      <a:endParaRPr lang="es-ES_trad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4 TT</a:t>
                      </a:r>
                      <a:endParaRPr lang="es-ES_tradn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Tratamiento</a:t>
                      </a:r>
                      <a:endParaRPr lang="es-ES_tradn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Tratamiento</a:t>
                      </a:r>
                      <a:endParaRPr lang="es-ES_tradn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133*</a:t>
                      </a:r>
                      <a:endParaRPr lang="es-ES_tradn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_tradnl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/>
                        <a:t>393</a:t>
                      </a:r>
                      <a:endParaRPr lang="es-ES_tradn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264107" y="521918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*279</a:t>
            </a:r>
            <a:endParaRPr lang="es-ES_tradnl" sz="28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2696706" y="3237333"/>
            <a:ext cx="3925106" cy="90071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213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570</Words>
  <Application>Microsoft Macintosh PowerPoint</Application>
  <PresentationFormat>Presentación en pantalla (4:3)</PresentationFormat>
  <Paragraphs>127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Abadi MT Condensed Light</vt:lpstr>
      <vt:lpstr>Calibri</vt:lpstr>
      <vt:lpstr>Calibri Light</vt:lpstr>
      <vt:lpstr>High Tower Text</vt:lpstr>
      <vt:lpstr>Mangal</vt:lpstr>
      <vt:lpstr>ＭＳ Ｐゴシック</vt:lpstr>
      <vt:lpstr>Times New Roman</vt:lpstr>
      <vt:lpstr>Arial</vt:lpstr>
      <vt:lpstr>Tema de Office</vt:lpstr>
      <vt:lpstr>Los retos de las  evaluaciones de impacto  Ana M. Velásquez, Ph.D. Facultad de Educación Universidad de los Andes</vt:lpstr>
      <vt:lpstr>Los riesgos de la evaluación en educación…</vt:lpstr>
      <vt:lpstr>Una experiencia de evaluación…   </vt:lpstr>
      <vt:lpstr>Presentación de PowerPoint</vt:lpstr>
      <vt:lpstr>Teoría de Cambio: Modelo de prevención psicosocial</vt:lpstr>
      <vt:lpstr>Presentación de PowerPoint</vt:lpstr>
      <vt:lpstr>Diseño de la evaluación</vt:lpstr>
      <vt:lpstr>Participantes</vt:lpstr>
      <vt:lpstr>Cuatro grupos experimentales en lugar de dos</vt:lpstr>
      <vt:lpstr>Implementación</vt:lpstr>
      <vt:lpstr>Presentación de PowerPoint</vt:lpstr>
      <vt:lpstr>Cambios dependen de los docentes</vt:lpstr>
      <vt:lpstr>Cambios dependen de las instituciones educativas</vt:lpstr>
      <vt:lpstr>Los retos de las evaluaciones de impacto</vt:lpstr>
    </vt:vector>
  </TitlesOfParts>
  <Company>Hewlett-Packard Company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Andrés Álvarez</dc:creator>
  <cp:lastModifiedBy>Ana Maria Velasquez Niño</cp:lastModifiedBy>
  <cp:revision>45</cp:revision>
  <dcterms:created xsi:type="dcterms:W3CDTF">2015-08-13T20:07:08Z</dcterms:created>
  <dcterms:modified xsi:type="dcterms:W3CDTF">2017-11-01T21:25:48Z</dcterms:modified>
</cp:coreProperties>
</file>