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256" r:id="rId2"/>
    <p:sldId id="342" r:id="rId3"/>
    <p:sldId id="257" r:id="rId4"/>
    <p:sldId id="423" r:id="rId5"/>
    <p:sldId id="260" r:id="rId6"/>
    <p:sldId id="324" r:id="rId7"/>
    <p:sldId id="258" r:id="rId8"/>
    <p:sldId id="339" r:id="rId9"/>
    <p:sldId id="424" r:id="rId10"/>
    <p:sldId id="425" r:id="rId11"/>
    <p:sldId id="268" r:id="rId12"/>
    <p:sldId id="289" r:id="rId13"/>
    <p:sldId id="290" r:id="rId14"/>
    <p:sldId id="293" r:id="rId15"/>
    <p:sldId id="295" r:id="rId16"/>
    <p:sldId id="291" r:id="rId17"/>
    <p:sldId id="296" r:id="rId18"/>
    <p:sldId id="292" r:id="rId19"/>
    <p:sldId id="341" r:id="rId20"/>
    <p:sldId id="297" r:id="rId21"/>
    <p:sldId id="301" r:id="rId22"/>
    <p:sldId id="314" r:id="rId23"/>
    <p:sldId id="294" r:id="rId24"/>
    <p:sldId id="302" r:id="rId25"/>
    <p:sldId id="343" r:id="rId26"/>
    <p:sldId id="344" r:id="rId27"/>
    <p:sldId id="345" r:id="rId28"/>
    <p:sldId id="346" r:id="rId29"/>
    <p:sldId id="430" r:id="rId30"/>
    <p:sldId id="347" r:id="rId31"/>
    <p:sldId id="348" r:id="rId32"/>
    <p:sldId id="349" r:id="rId33"/>
    <p:sldId id="350" r:id="rId34"/>
    <p:sldId id="429" r:id="rId35"/>
    <p:sldId id="351" r:id="rId36"/>
    <p:sldId id="352" r:id="rId37"/>
    <p:sldId id="353" r:id="rId38"/>
    <p:sldId id="354" r:id="rId39"/>
    <p:sldId id="355" r:id="rId40"/>
    <p:sldId id="356" r:id="rId41"/>
    <p:sldId id="428" r:id="rId42"/>
    <p:sldId id="358" r:id="rId43"/>
    <p:sldId id="359" r:id="rId44"/>
    <p:sldId id="360" r:id="rId45"/>
    <p:sldId id="361" r:id="rId46"/>
    <p:sldId id="427"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8" r:id="rId62"/>
    <p:sldId id="379" r:id="rId63"/>
    <p:sldId id="380" r:id="rId64"/>
    <p:sldId id="381" r:id="rId65"/>
    <p:sldId id="382" r:id="rId66"/>
    <p:sldId id="383" r:id="rId67"/>
    <p:sldId id="384" r:id="rId68"/>
    <p:sldId id="385" r:id="rId69"/>
    <p:sldId id="386" r:id="rId70"/>
    <p:sldId id="387" r:id="rId71"/>
    <p:sldId id="388" r:id="rId72"/>
    <p:sldId id="389" r:id="rId73"/>
    <p:sldId id="390" r:id="rId74"/>
    <p:sldId id="391" r:id="rId75"/>
    <p:sldId id="392" r:id="rId76"/>
    <p:sldId id="393" r:id="rId77"/>
    <p:sldId id="394" r:id="rId78"/>
    <p:sldId id="395" r:id="rId79"/>
    <p:sldId id="396" r:id="rId80"/>
    <p:sldId id="397" r:id="rId81"/>
    <p:sldId id="398" r:id="rId82"/>
    <p:sldId id="399" r:id="rId83"/>
    <p:sldId id="401" r:id="rId84"/>
    <p:sldId id="402" r:id="rId85"/>
    <p:sldId id="403" r:id="rId86"/>
    <p:sldId id="404" r:id="rId87"/>
    <p:sldId id="405" r:id="rId88"/>
    <p:sldId id="406" r:id="rId89"/>
    <p:sldId id="407" r:id="rId90"/>
    <p:sldId id="408" r:id="rId91"/>
    <p:sldId id="409" r:id="rId92"/>
    <p:sldId id="410" r:id="rId93"/>
    <p:sldId id="411" r:id="rId94"/>
    <p:sldId id="412" r:id="rId95"/>
    <p:sldId id="413" r:id="rId96"/>
    <p:sldId id="414" r:id="rId97"/>
    <p:sldId id="415" r:id="rId98"/>
    <p:sldId id="416" r:id="rId99"/>
    <p:sldId id="417" r:id="rId100"/>
    <p:sldId id="418" r:id="rId101"/>
    <p:sldId id="419" r:id="rId102"/>
    <p:sldId id="420" r:id="rId103"/>
    <p:sldId id="421" r:id="rId104"/>
    <p:sldId id="422" r:id="rId105"/>
    <p:sldId id="400" r:id="rId10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2047" autoAdjust="0"/>
  </p:normalViewPr>
  <p:slideViewPr>
    <p:cSldViewPr snapToGrid="0">
      <p:cViewPr varScale="1">
        <p:scale>
          <a:sx n="59" d="100"/>
          <a:sy n="59" d="100"/>
        </p:scale>
        <p:origin x="12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6B694-4B38-4A37-86B1-B410DACD4FF7}" type="datetimeFigureOut">
              <a:rPr lang="es-CO" smtClean="0"/>
              <a:t>05/07/2016</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82F4B-23A4-4F9C-8E6D-1EAFE8771471}" type="slidenum">
              <a:rPr lang="es-CO" smtClean="0"/>
              <a:t>‹Nº›</a:t>
            </a:fld>
            <a:endParaRPr lang="es-CO" dirty="0"/>
          </a:p>
        </p:txBody>
      </p:sp>
    </p:spTree>
    <p:extLst>
      <p:ext uri="{BB962C8B-B14F-4D97-AF65-F5344CB8AC3E}">
        <p14:creationId xmlns:p14="http://schemas.microsoft.com/office/powerpoint/2010/main" val="383806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2</a:t>
            </a:fld>
            <a:endParaRPr lang="es-CO" dirty="0"/>
          </a:p>
        </p:txBody>
      </p:sp>
    </p:spTree>
    <p:extLst>
      <p:ext uri="{BB962C8B-B14F-4D97-AF65-F5344CB8AC3E}">
        <p14:creationId xmlns:p14="http://schemas.microsoft.com/office/powerpoint/2010/main" val="272591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43</a:t>
            </a:fld>
            <a:endParaRPr lang="es-CO"/>
          </a:p>
        </p:txBody>
      </p:sp>
    </p:spTree>
    <p:extLst>
      <p:ext uri="{BB962C8B-B14F-4D97-AF65-F5344CB8AC3E}">
        <p14:creationId xmlns:p14="http://schemas.microsoft.com/office/powerpoint/2010/main" val="58139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44</a:t>
            </a:fld>
            <a:endParaRPr lang="es-CO"/>
          </a:p>
        </p:txBody>
      </p:sp>
    </p:spTree>
    <p:extLst>
      <p:ext uri="{BB962C8B-B14F-4D97-AF65-F5344CB8AC3E}">
        <p14:creationId xmlns:p14="http://schemas.microsoft.com/office/powerpoint/2010/main" val="38524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45</a:t>
            </a:fld>
            <a:endParaRPr lang="es-CO"/>
          </a:p>
        </p:txBody>
      </p:sp>
    </p:spTree>
    <p:extLst>
      <p:ext uri="{BB962C8B-B14F-4D97-AF65-F5344CB8AC3E}">
        <p14:creationId xmlns:p14="http://schemas.microsoft.com/office/powerpoint/2010/main" val="317223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47</a:t>
            </a:fld>
            <a:endParaRPr lang="es-CO"/>
          </a:p>
        </p:txBody>
      </p:sp>
    </p:spTree>
    <p:extLst>
      <p:ext uri="{BB962C8B-B14F-4D97-AF65-F5344CB8AC3E}">
        <p14:creationId xmlns:p14="http://schemas.microsoft.com/office/powerpoint/2010/main" val="208150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50</a:t>
            </a:fld>
            <a:endParaRPr lang="es-CO"/>
          </a:p>
        </p:txBody>
      </p:sp>
    </p:spTree>
    <p:extLst>
      <p:ext uri="{BB962C8B-B14F-4D97-AF65-F5344CB8AC3E}">
        <p14:creationId xmlns:p14="http://schemas.microsoft.com/office/powerpoint/2010/main" val="111186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51</a:t>
            </a:fld>
            <a:endParaRPr lang="es-CO"/>
          </a:p>
        </p:txBody>
      </p:sp>
    </p:spTree>
    <p:extLst>
      <p:ext uri="{BB962C8B-B14F-4D97-AF65-F5344CB8AC3E}">
        <p14:creationId xmlns:p14="http://schemas.microsoft.com/office/powerpoint/2010/main" val="268314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58</a:t>
            </a:fld>
            <a:endParaRPr lang="es-CO"/>
          </a:p>
        </p:txBody>
      </p:sp>
    </p:spTree>
    <p:extLst>
      <p:ext uri="{BB962C8B-B14F-4D97-AF65-F5344CB8AC3E}">
        <p14:creationId xmlns:p14="http://schemas.microsoft.com/office/powerpoint/2010/main" val="404878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59</a:t>
            </a:fld>
            <a:endParaRPr lang="es-CO"/>
          </a:p>
        </p:txBody>
      </p:sp>
    </p:spTree>
    <p:extLst>
      <p:ext uri="{BB962C8B-B14F-4D97-AF65-F5344CB8AC3E}">
        <p14:creationId xmlns:p14="http://schemas.microsoft.com/office/powerpoint/2010/main" val="327251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60</a:t>
            </a:fld>
            <a:endParaRPr lang="es-CO"/>
          </a:p>
        </p:txBody>
      </p:sp>
    </p:spTree>
    <p:extLst>
      <p:ext uri="{BB962C8B-B14F-4D97-AF65-F5344CB8AC3E}">
        <p14:creationId xmlns:p14="http://schemas.microsoft.com/office/powerpoint/2010/main" val="2233404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74</a:t>
            </a:fld>
            <a:endParaRPr lang="es-CO" dirty="0"/>
          </a:p>
        </p:txBody>
      </p:sp>
    </p:spTree>
    <p:extLst>
      <p:ext uri="{BB962C8B-B14F-4D97-AF65-F5344CB8AC3E}">
        <p14:creationId xmlns:p14="http://schemas.microsoft.com/office/powerpoint/2010/main" val="341354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CO" dirty="0"/>
              <a:t>Nota: </a:t>
            </a:r>
            <a:r>
              <a:rPr lang="es-CO" sz="1200" dirty="0"/>
              <a:t>El examen Saber 11 tuvo cambios trascendentales a partir del segundo semestre de 2014, momento a partir del cual empezó a publicarse el reporte de resultados individuales actualmente vigente.</a:t>
            </a:r>
          </a:p>
          <a:p>
            <a:pPr>
              <a:buNone/>
            </a:pPr>
            <a:r>
              <a:rPr lang="es-CO" sz="1200" dirty="0"/>
              <a:t>Después de analizar el uso de este reporte por parte de los evaluados y otros usuarios, vimos la necesidad de re estructurarlo, de manera que su interpretación sea más clara para el público en general.</a:t>
            </a:r>
          </a:p>
          <a:p>
            <a:endParaRPr lang="es-CO" dirty="0"/>
          </a:p>
        </p:txBody>
      </p:sp>
      <p:sp>
        <p:nvSpPr>
          <p:cNvPr id="4" name="Marcador de número de diapositiva 3"/>
          <p:cNvSpPr>
            <a:spLocks noGrp="1"/>
          </p:cNvSpPr>
          <p:nvPr>
            <p:ph type="sldNum" sz="quarter" idx="10"/>
          </p:nvPr>
        </p:nvSpPr>
        <p:spPr/>
        <p:txBody>
          <a:bodyPr/>
          <a:lstStyle/>
          <a:p>
            <a:fld id="{CF49171F-DFD6-4C19-B2F2-86462598E6EA}" type="slidenum">
              <a:rPr lang="es-CO" smtClean="0"/>
              <a:pPr/>
              <a:t>4</a:t>
            </a:fld>
            <a:endParaRPr lang="es-CO" dirty="0"/>
          </a:p>
        </p:txBody>
      </p:sp>
    </p:spTree>
    <p:extLst>
      <p:ext uri="{BB962C8B-B14F-4D97-AF65-F5344CB8AC3E}">
        <p14:creationId xmlns:p14="http://schemas.microsoft.com/office/powerpoint/2010/main" val="429055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75</a:t>
            </a:fld>
            <a:endParaRPr lang="es-CO" dirty="0"/>
          </a:p>
        </p:txBody>
      </p:sp>
    </p:spTree>
    <p:extLst>
      <p:ext uri="{BB962C8B-B14F-4D97-AF65-F5344CB8AC3E}">
        <p14:creationId xmlns:p14="http://schemas.microsoft.com/office/powerpoint/2010/main" val="373002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76</a:t>
            </a:fld>
            <a:endParaRPr lang="es-CO" dirty="0"/>
          </a:p>
        </p:txBody>
      </p:sp>
    </p:spTree>
    <p:extLst>
      <p:ext uri="{BB962C8B-B14F-4D97-AF65-F5344CB8AC3E}">
        <p14:creationId xmlns:p14="http://schemas.microsoft.com/office/powerpoint/2010/main" val="2085140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80</a:t>
            </a:fld>
            <a:endParaRPr lang="es-CO" dirty="0"/>
          </a:p>
        </p:txBody>
      </p:sp>
    </p:spTree>
    <p:extLst>
      <p:ext uri="{BB962C8B-B14F-4D97-AF65-F5344CB8AC3E}">
        <p14:creationId xmlns:p14="http://schemas.microsoft.com/office/powerpoint/2010/main" val="255369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81</a:t>
            </a:fld>
            <a:endParaRPr lang="es-CO" dirty="0"/>
          </a:p>
        </p:txBody>
      </p:sp>
    </p:spTree>
    <p:extLst>
      <p:ext uri="{BB962C8B-B14F-4D97-AF65-F5344CB8AC3E}">
        <p14:creationId xmlns:p14="http://schemas.microsoft.com/office/powerpoint/2010/main" val="185948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82</a:t>
            </a:fld>
            <a:endParaRPr lang="es-CO" dirty="0"/>
          </a:p>
        </p:txBody>
      </p:sp>
    </p:spTree>
    <p:extLst>
      <p:ext uri="{BB962C8B-B14F-4D97-AF65-F5344CB8AC3E}">
        <p14:creationId xmlns:p14="http://schemas.microsoft.com/office/powerpoint/2010/main" val="3922149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CO" dirty="0"/>
              <a:t>Nota: </a:t>
            </a:r>
            <a:r>
              <a:rPr lang="es-CO" sz="1200" dirty="0"/>
              <a:t>El examen Saber 11 tuvo cambios trascendentales a partir del segundo semestre de 2014, momento a partir del cual empezó a publicarse el reporte de resultados individuales actualmente vigente.</a:t>
            </a:r>
          </a:p>
          <a:p>
            <a:pPr>
              <a:buNone/>
            </a:pPr>
            <a:r>
              <a:rPr lang="es-CO" sz="1200" dirty="0"/>
              <a:t>Después de analizar el uso de este reporte por parte de los evaluados y otros usuarios, vimos la necesidad de re estructurarlo, de manera que su interpretación sea más clara para el público en general.</a:t>
            </a:r>
          </a:p>
          <a:p>
            <a:endParaRPr lang="es-CO" dirty="0"/>
          </a:p>
        </p:txBody>
      </p:sp>
      <p:sp>
        <p:nvSpPr>
          <p:cNvPr id="4" name="Marcador de número de diapositiva 3"/>
          <p:cNvSpPr>
            <a:spLocks noGrp="1"/>
          </p:cNvSpPr>
          <p:nvPr>
            <p:ph type="sldNum" sz="quarter" idx="10"/>
          </p:nvPr>
        </p:nvSpPr>
        <p:spPr/>
        <p:txBody>
          <a:bodyPr/>
          <a:lstStyle/>
          <a:p>
            <a:fld id="{CF49171F-DFD6-4C19-B2F2-86462598E6EA}" type="slidenum">
              <a:rPr lang="es-CO" smtClean="0"/>
              <a:pPr/>
              <a:t>83</a:t>
            </a:fld>
            <a:endParaRPr lang="es-CO" dirty="0"/>
          </a:p>
        </p:txBody>
      </p:sp>
    </p:spTree>
    <p:extLst>
      <p:ext uri="{BB962C8B-B14F-4D97-AF65-F5344CB8AC3E}">
        <p14:creationId xmlns:p14="http://schemas.microsoft.com/office/powerpoint/2010/main" val="221776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87</a:t>
            </a:fld>
            <a:endParaRPr lang="es-CO" dirty="0"/>
          </a:p>
        </p:txBody>
      </p:sp>
    </p:spTree>
    <p:extLst>
      <p:ext uri="{BB962C8B-B14F-4D97-AF65-F5344CB8AC3E}">
        <p14:creationId xmlns:p14="http://schemas.microsoft.com/office/powerpoint/2010/main" val="304391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88</a:t>
            </a:fld>
            <a:endParaRPr lang="es-CO" dirty="0"/>
          </a:p>
        </p:txBody>
      </p:sp>
    </p:spTree>
    <p:extLst>
      <p:ext uri="{BB962C8B-B14F-4D97-AF65-F5344CB8AC3E}">
        <p14:creationId xmlns:p14="http://schemas.microsoft.com/office/powerpoint/2010/main" val="37831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12</a:t>
            </a:fld>
            <a:endParaRPr lang="es-CO"/>
          </a:p>
        </p:txBody>
      </p:sp>
    </p:spTree>
    <p:extLst>
      <p:ext uri="{BB962C8B-B14F-4D97-AF65-F5344CB8AC3E}">
        <p14:creationId xmlns:p14="http://schemas.microsoft.com/office/powerpoint/2010/main" val="46399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 y aplicación</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31</a:t>
            </a:fld>
            <a:endParaRPr lang="es-CO"/>
          </a:p>
        </p:txBody>
      </p:sp>
    </p:spTree>
    <p:extLst>
      <p:ext uri="{BB962C8B-B14F-4D97-AF65-F5344CB8AC3E}">
        <p14:creationId xmlns:p14="http://schemas.microsoft.com/office/powerpoint/2010/main" val="395059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36</a:t>
            </a:fld>
            <a:endParaRPr lang="es-CO"/>
          </a:p>
        </p:txBody>
      </p:sp>
    </p:spTree>
    <p:extLst>
      <p:ext uri="{BB962C8B-B14F-4D97-AF65-F5344CB8AC3E}">
        <p14:creationId xmlns:p14="http://schemas.microsoft.com/office/powerpoint/2010/main" val="327892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38</a:t>
            </a:fld>
            <a:endParaRPr lang="es-CO"/>
          </a:p>
        </p:txBody>
      </p:sp>
    </p:spTree>
    <p:extLst>
      <p:ext uri="{BB962C8B-B14F-4D97-AF65-F5344CB8AC3E}">
        <p14:creationId xmlns:p14="http://schemas.microsoft.com/office/powerpoint/2010/main" val="73579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39</a:t>
            </a:fld>
            <a:endParaRPr lang="es-CO"/>
          </a:p>
        </p:txBody>
      </p:sp>
    </p:spTree>
    <p:extLst>
      <p:ext uri="{BB962C8B-B14F-4D97-AF65-F5344CB8AC3E}">
        <p14:creationId xmlns:p14="http://schemas.microsoft.com/office/powerpoint/2010/main" val="181691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 imagen</a:t>
            </a:r>
            <a:r>
              <a:rPr lang="es-CO" baseline="0" dirty="0"/>
              <a:t> menú</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40</a:t>
            </a:fld>
            <a:endParaRPr lang="es-CO"/>
          </a:p>
        </p:txBody>
      </p:sp>
    </p:spTree>
    <p:extLst>
      <p:ext uri="{BB962C8B-B14F-4D97-AF65-F5344CB8AC3E}">
        <p14:creationId xmlns:p14="http://schemas.microsoft.com/office/powerpoint/2010/main" val="361071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Falta</a:t>
            </a:r>
            <a:r>
              <a:rPr lang="es-CO" baseline="0" dirty="0"/>
              <a:t> la primera pantalla</a:t>
            </a:r>
            <a:endParaRPr lang="es-CO" dirty="0"/>
          </a:p>
        </p:txBody>
      </p:sp>
      <p:sp>
        <p:nvSpPr>
          <p:cNvPr id="4" name="Marcador de número de diapositiva 3"/>
          <p:cNvSpPr>
            <a:spLocks noGrp="1"/>
          </p:cNvSpPr>
          <p:nvPr>
            <p:ph type="sldNum" sz="quarter" idx="10"/>
          </p:nvPr>
        </p:nvSpPr>
        <p:spPr/>
        <p:txBody>
          <a:bodyPr/>
          <a:lstStyle/>
          <a:p>
            <a:fld id="{A8782F4B-23A4-4F9C-8E6D-1EAFE8771471}" type="slidenum">
              <a:rPr lang="es-CO" smtClean="0"/>
              <a:t>42</a:t>
            </a:fld>
            <a:endParaRPr lang="es-CO"/>
          </a:p>
        </p:txBody>
      </p:sp>
    </p:spTree>
    <p:extLst>
      <p:ext uri="{BB962C8B-B14F-4D97-AF65-F5344CB8AC3E}">
        <p14:creationId xmlns:p14="http://schemas.microsoft.com/office/powerpoint/2010/main" val="1713636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215680" y="1916833"/>
            <a:ext cx="5809952" cy="1470025"/>
          </a:xfrm>
        </p:spPr>
        <p:txBody>
          <a:bodyPr>
            <a:noAutofit/>
          </a:bodyPr>
          <a:lstStyle>
            <a:lvl1pPr>
              <a:defRPr sz="4000">
                <a:solidFill>
                  <a:schemeClr val="bg1"/>
                </a:solidFill>
              </a:defRPr>
            </a:lvl1pPr>
          </a:lstStyle>
          <a:p>
            <a:r>
              <a:rPr lang="es-ES"/>
              <a:t>Haga clic para modificar el estilo de título del patrón</a:t>
            </a:r>
            <a:endParaRPr lang="es-CO"/>
          </a:p>
        </p:txBody>
      </p:sp>
      <p:sp>
        <p:nvSpPr>
          <p:cNvPr id="3" name="2 Subtítulo"/>
          <p:cNvSpPr>
            <a:spLocks noGrp="1"/>
          </p:cNvSpPr>
          <p:nvPr>
            <p:ph type="subTitle" idx="1"/>
          </p:nvPr>
        </p:nvSpPr>
        <p:spPr>
          <a:xfrm>
            <a:off x="1828800" y="4581128"/>
            <a:ext cx="8534400" cy="10576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154087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82257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375824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341035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99428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275284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357183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20137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392771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286961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CO"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B20635-4386-443C-9335-B69CBD4CDF6F}" type="datetimeFigureOut">
              <a:rPr lang="es-CO" smtClean="0"/>
              <a:t>05/07/2016</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26508758-609E-4EF5-8875-00499601651C}" type="slidenum">
              <a:rPr lang="es-CO" smtClean="0"/>
              <a:t>‹Nº›</a:t>
            </a:fld>
            <a:endParaRPr lang="es-CO" dirty="0"/>
          </a:p>
        </p:txBody>
      </p:sp>
    </p:spTree>
    <p:extLst>
      <p:ext uri="{BB962C8B-B14F-4D97-AF65-F5344CB8AC3E}">
        <p14:creationId xmlns:p14="http://schemas.microsoft.com/office/powerpoint/2010/main" val="132462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20635-4386-443C-9335-B69CBD4CDF6F}" type="datetimeFigureOut">
              <a:rPr lang="es-CO" smtClean="0"/>
              <a:t>05/07/2016</a:t>
            </a:fld>
            <a:endParaRPr lang="es-CO"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08758-609E-4EF5-8875-00499601651C}" type="slidenum">
              <a:rPr lang="es-CO" smtClean="0"/>
              <a:t>‹Nº›</a:t>
            </a:fld>
            <a:endParaRPr lang="es-CO" dirty="0"/>
          </a:p>
        </p:txBody>
      </p:sp>
    </p:spTree>
    <p:extLst>
      <p:ext uri="{BB962C8B-B14F-4D97-AF65-F5344CB8AC3E}">
        <p14:creationId xmlns:p14="http://schemas.microsoft.com/office/powerpoint/2010/main" val="3972528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cfesinteractivo.gov.co/"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cfes.gov.c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cfesinteractivo.gov.co/"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icfes.gov.co/"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cfesinteractivo.gov.c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icfes.gov.co/"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cfesinteractivo.gov.c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www.icfes.gov.co/"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b="1" dirty="0"/>
              <a:t>SABER PRO</a:t>
            </a:r>
          </a:p>
        </p:txBody>
      </p:sp>
    </p:spTree>
    <p:extLst>
      <p:ext uri="{BB962C8B-B14F-4D97-AF65-F5344CB8AC3E}">
        <p14:creationId xmlns:p14="http://schemas.microsoft.com/office/powerpoint/2010/main" val="416973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CO" sz="4000" dirty="0"/>
              <a:t>Cambiar la contraseña de los usuarios correspondientes a programas académicos.</a:t>
            </a:r>
          </a:p>
          <a:p>
            <a:r>
              <a:rPr lang="es-CO" sz="4000" dirty="0"/>
              <a:t>Actualizar el correo electrónico asociado a cada programa académico.</a:t>
            </a:r>
          </a:p>
          <a:p>
            <a:r>
              <a:rPr lang="es-CO" sz="4000" dirty="0"/>
              <a:t>Gestionar el traslado de cupos.</a:t>
            </a:r>
          </a:p>
          <a:p>
            <a:pPr marL="0" indent="0">
              <a:buNone/>
            </a:pPr>
            <a:endParaRPr lang="es-CO" dirty="0"/>
          </a:p>
        </p:txBody>
      </p:sp>
      <p:sp>
        <p:nvSpPr>
          <p:cNvPr id="4" name="Título 1"/>
          <p:cNvSpPr>
            <a:spLocks noGrp="1"/>
          </p:cNvSpPr>
          <p:nvPr>
            <p:ph type="title"/>
          </p:nvPr>
        </p:nvSpPr>
        <p:spPr>
          <a:xfrm>
            <a:off x="609600" y="274638"/>
            <a:ext cx="10972800" cy="1143000"/>
          </a:xfrm>
        </p:spPr>
        <p:txBody>
          <a:bodyPr>
            <a:normAutofit/>
          </a:bodyPr>
          <a:lstStyle/>
          <a:p>
            <a:r>
              <a:rPr lang="es-CO" b="1" dirty="0">
                <a:solidFill>
                  <a:srgbClr val="002060"/>
                </a:solidFill>
              </a:rPr>
              <a:t>Principales acciones</a:t>
            </a:r>
          </a:p>
        </p:txBody>
      </p:sp>
    </p:spTree>
    <p:extLst>
      <p:ext uri="{BB962C8B-B14F-4D97-AF65-F5344CB8AC3E}">
        <p14:creationId xmlns:p14="http://schemas.microsoft.com/office/powerpoint/2010/main" val="308730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24000" y="5643578"/>
            <a:ext cx="9144000"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2024034" y="0"/>
            <a:ext cx="8229600" cy="1143000"/>
          </a:xfrm>
        </p:spPr>
        <p:txBody>
          <a:bodyPr>
            <a:noAutofit/>
          </a:bodyPr>
          <a:lstStyle/>
          <a:p>
            <a:r>
              <a:rPr lang="es-CO" sz="3800" b="1" dirty="0">
                <a:solidFill>
                  <a:schemeClr val="accent6"/>
                </a:solidFill>
              </a:rPr>
              <a:t>Resultados</a:t>
            </a:r>
          </a:p>
        </p:txBody>
      </p:sp>
      <p:cxnSp>
        <p:nvCxnSpPr>
          <p:cNvPr id="15" name="14 Conector recto de flecha"/>
          <p:cNvCxnSpPr/>
          <p:nvPr/>
        </p:nvCxnSpPr>
        <p:spPr>
          <a:xfrm>
            <a:off x="8167702" y="2500306"/>
            <a:ext cx="42862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8167702" y="3714752"/>
            <a:ext cx="42862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8239140" y="5500702"/>
            <a:ext cx="42862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11 Imagen" descr="13-13.png"/>
          <p:cNvPicPr>
            <a:picLocks noChangeAspect="1"/>
          </p:cNvPicPr>
          <p:nvPr/>
        </p:nvPicPr>
        <p:blipFill>
          <a:blip r:embed="rId2"/>
          <a:srcRect l="468" t="4167" r="1500"/>
          <a:stretch>
            <a:fillRect/>
          </a:stretch>
        </p:blipFill>
        <p:spPr>
          <a:xfrm>
            <a:off x="3309918" y="928671"/>
            <a:ext cx="5643602" cy="5465363"/>
          </a:xfrm>
          <a:prstGeom prst="rect">
            <a:avLst/>
          </a:prstGeom>
        </p:spPr>
      </p:pic>
    </p:spTree>
    <p:extLst>
      <p:ext uri="{BB962C8B-B14F-4D97-AF65-F5344CB8AC3E}">
        <p14:creationId xmlns:p14="http://schemas.microsoft.com/office/powerpoint/2010/main" val="3203593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24000" y="5643578"/>
            <a:ext cx="9144000"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1981200" y="-24"/>
            <a:ext cx="8229600" cy="1143000"/>
          </a:xfrm>
        </p:spPr>
        <p:txBody>
          <a:bodyPr>
            <a:normAutofit/>
          </a:bodyPr>
          <a:lstStyle/>
          <a:p>
            <a:r>
              <a:rPr lang="es-CO" sz="4000" b="1" dirty="0">
                <a:solidFill>
                  <a:schemeClr val="accent6"/>
                </a:solidFill>
              </a:rPr>
              <a:t>Observaciones y textos de ayuda</a:t>
            </a:r>
          </a:p>
        </p:txBody>
      </p:sp>
      <p:pic>
        <p:nvPicPr>
          <p:cNvPr id="8" name="7 Imagen" descr="14-14.png"/>
          <p:cNvPicPr>
            <a:picLocks noChangeAspect="1"/>
          </p:cNvPicPr>
          <p:nvPr/>
        </p:nvPicPr>
        <p:blipFill>
          <a:blip r:embed="rId2"/>
          <a:srcRect l="2689" t="3125" r="2689" b="2083"/>
          <a:stretch>
            <a:fillRect/>
          </a:stretch>
        </p:blipFill>
        <p:spPr>
          <a:xfrm>
            <a:off x="2952728" y="928670"/>
            <a:ext cx="6000792" cy="5572165"/>
          </a:xfrm>
          <a:prstGeom prst="rect">
            <a:avLst/>
          </a:prstGeom>
        </p:spPr>
      </p:pic>
    </p:spTree>
    <p:extLst>
      <p:ext uri="{BB962C8B-B14F-4D97-AF65-F5344CB8AC3E}">
        <p14:creationId xmlns:p14="http://schemas.microsoft.com/office/powerpoint/2010/main" val="16050310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O" cap="none" dirty="0">
                <a:solidFill>
                  <a:schemeClr val="accent6">
                    <a:lumMod val="75000"/>
                  </a:schemeClr>
                </a:solidFill>
              </a:rPr>
              <a:t>Saber 11</a:t>
            </a:r>
          </a:p>
        </p:txBody>
      </p:sp>
      <p:sp>
        <p:nvSpPr>
          <p:cNvPr id="7" name="6 Marcador de texto"/>
          <p:cNvSpPr>
            <a:spLocks noGrp="1"/>
          </p:cNvSpPr>
          <p:nvPr>
            <p:ph type="body" idx="1"/>
          </p:nvPr>
        </p:nvSpPr>
        <p:spPr/>
        <p:txBody>
          <a:bodyPr>
            <a:normAutofit/>
          </a:bodyPr>
          <a:lstStyle/>
          <a:p>
            <a:r>
              <a:rPr lang="es-CO" sz="5400" b="1" dirty="0">
                <a:solidFill>
                  <a:schemeClr val="accent6">
                    <a:lumMod val="75000"/>
                  </a:schemeClr>
                </a:solidFill>
              </a:rPr>
              <a:t>Plan de informe de resultados (PIR)</a:t>
            </a:r>
          </a:p>
        </p:txBody>
      </p:sp>
    </p:spTree>
    <p:extLst>
      <p:ext uri="{BB962C8B-B14F-4D97-AF65-F5344CB8AC3E}">
        <p14:creationId xmlns:p14="http://schemas.microsoft.com/office/powerpoint/2010/main" val="22670906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b="1" dirty="0">
                <a:solidFill>
                  <a:schemeClr val="accent6"/>
                </a:solidFill>
              </a:rPr>
              <a:t>Archivo de familiarización </a:t>
            </a:r>
          </a:p>
        </p:txBody>
      </p:sp>
      <p:sp>
        <p:nvSpPr>
          <p:cNvPr id="5" name="4 Marcador de contenido"/>
          <p:cNvSpPr>
            <a:spLocks noGrp="1"/>
          </p:cNvSpPr>
          <p:nvPr>
            <p:ph idx="1"/>
          </p:nvPr>
        </p:nvSpPr>
        <p:spPr>
          <a:xfrm>
            <a:off x="2009804" y="1357299"/>
            <a:ext cx="8229600" cy="4525963"/>
          </a:xfrm>
        </p:spPr>
        <p:txBody>
          <a:bodyPr>
            <a:noAutofit/>
          </a:bodyPr>
          <a:lstStyle/>
          <a:p>
            <a:pPr>
              <a:buNone/>
            </a:pPr>
            <a:r>
              <a:rPr lang="es-ES" sz="2500" dirty="0"/>
              <a:t>	PIR  pondrá a disposición de las IES dos archivos para las personas evaluadas en el primer semestre de 2016: </a:t>
            </a:r>
          </a:p>
          <a:p>
            <a:pPr lvl="0">
              <a:buNone/>
            </a:pPr>
            <a:endParaRPr lang="es-ES" sz="2500" dirty="0"/>
          </a:p>
          <a:p>
            <a:pPr lvl="0"/>
            <a:r>
              <a:rPr lang="es-ES" sz="2500" dirty="0"/>
              <a:t>Resultados con la estructura del reporte vigente desde 2014-II y hasta 2016-I. Disponible hasta el mes de </a:t>
            </a:r>
            <a:r>
              <a:rPr lang="es-ES" sz="2500" b="1" dirty="0"/>
              <a:t>noviembre</a:t>
            </a:r>
            <a:r>
              <a:rPr lang="es-ES" sz="2500" dirty="0"/>
              <a:t> de 2016.</a:t>
            </a:r>
          </a:p>
          <a:p>
            <a:pPr lvl="0"/>
            <a:endParaRPr lang="es-CO" sz="2500" dirty="0"/>
          </a:p>
          <a:p>
            <a:pPr lvl="0"/>
            <a:r>
              <a:rPr lang="es-ES" sz="2500" dirty="0"/>
              <a:t>Resultados con la estructura del nuevo reporte (vigente a partir de 2016-II). Disponible a partir del mes de </a:t>
            </a:r>
            <a:r>
              <a:rPr lang="es-ES" sz="2500" b="1" dirty="0"/>
              <a:t>agosto</a:t>
            </a:r>
            <a:r>
              <a:rPr lang="es-ES" sz="2500" dirty="0"/>
              <a:t> de 2016.</a:t>
            </a:r>
            <a:endParaRPr lang="es-CO" sz="2500" dirty="0"/>
          </a:p>
          <a:p>
            <a:pPr>
              <a:buNone/>
            </a:pPr>
            <a:endParaRPr lang="es-CO" sz="2500" dirty="0"/>
          </a:p>
        </p:txBody>
      </p:sp>
    </p:spTree>
    <p:extLst>
      <p:ext uri="{BB962C8B-B14F-4D97-AF65-F5344CB8AC3E}">
        <p14:creationId xmlns:p14="http://schemas.microsoft.com/office/powerpoint/2010/main" val="36322058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89120"/>
            <a:ext cx="8229600" cy="4525963"/>
          </a:xfrm>
        </p:spPr>
        <p:txBody>
          <a:bodyPr>
            <a:normAutofit/>
          </a:bodyPr>
          <a:lstStyle/>
          <a:p>
            <a:r>
              <a:rPr lang="es-ES" sz="2700" dirty="0"/>
              <a:t>El proceso de admisión de personas evaluadas en el primer semestre de 2016 debe realizarse con el reporte de resultados vigente desde 2014-II y hasta 2016-I.</a:t>
            </a:r>
          </a:p>
          <a:p>
            <a:r>
              <a:rPr lang="es-ES" sz="2700" dirty="0"/>
              <a:t>El archivo con la estructura del nuevo reporte, disponible en PIR a partir de agosto, tiene como objetivo facilitar la actualización de los procesos de admisión, razón por la cual los resultados contenidos en él no tendrán ninguna validez.</a:t>
            </a:r>
            <a:endParaRPr lang="es-CO" sz="2700" dirty="0"/>
          </a:p>
        </p:txBody>
      </p:sp>
      <p:sp>
        <p:nvSpPr>
          <p:cNvPr id="4" name="3 Título"/>
          <p:cNvSpPr txBox="1">
            <a:spLocks/>
          </p:cNvSpPr>
          <p:nvPr/>
        </p:nvSpPr>
        <p:spPr>
          <a:xfrm>
            <a:off x="2133600" y="427038"/>
            <a:ext cx="8229600" cy="1143000"/>
          </a:xfrm>
          <a:prstGeom prst="rect">
            <a:avLst/>
          </a:prstGeom>
        </p:spPr>
        <p:txBody>
          <a:bodyPr vert="horz" lIns="91440" tIns="45720" rIns="91440" bIns="45720" rtlCol="0" anchor="ctr">
            <a:normAutofit/>
          </a:bodyPr>
          <a:lstStyle/>
          <a:p>
            <a:pPr algn="ctr">
              <a:spcBef>
                <a:spcPct val="0"/>
              </a:spcBef>
              <a:defRPr/>
            </a:pPr>
            <a:r>
              <a:rPr lang="es-CO" sz="4400" b="1" dirty="0">
                <a:solidFill>
                  <a:schemeClr val="accent6"/>
                </a:solidFill>
                <a:latin typeface="+mj-lt"/>
                <a:ea typeface="+mj-ea"/>
                <a:cs typeface="+mj-cs"/>
              </a:rPr>
              <a:t>Archivo de familiarización </a:t>
            </a:r>
          </a:p>
        </p:txBody>
      </p:sp>
    </p:spTree>
    <p:extLst>
      <p:ext uri="{BB962C8B-B14F-4D97-AF65-F5344CB8AC3E}">
        <p14:creationId xmlns:p14="http://schemas.microsoft.com/office/powerpoint/2010/main" val="33272442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000" y="2497138"/>
            <a:ext cx="10972800" cy="1143000"/>
          </a:xfrm>
        </p:spPr>
        <p:txBody>
          <a:bodyPr>
            <a:normAutofit/>
          </a:bodyPr>
          <a:lstStyle/>
          <a:p>
            <a:r>
              <a:rPr lang="es-CO" sz="6600" b="1" dirty="0">
                <a:solidFill>
                  <a:srgbClr val="002060"/>
                </a:solidFill>
              </a:rPr>
              <a:t>GRACIAS</a:t>
            </a:r>
          </a:p>
        </p:txBody>
      </p:sp>
    </p:spTree>
    <p:extLst>
      <p:ext uri="{BB962C8B-B14F-4D97-AF65-F5344CB8AC3E}">
        <p14:creationId xmlns:p14="http://schemas.microsoft.com/office/powerpoint/2010/main" val="387497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rgbClr val="002060"/>
                </a:solidFill>
              </a:rPr>
              <a:t>Ingreso a PRISMA</a:t>
            </a:r>
          </a:p>
        </p:txBody>
      </p:sp>
      <p:sp>
        <p:nvSpPr>
          <p:cNvPr id="4" name="Marcador de contenido 2"/>
          <p:cNvSpPr>
            <a:spLocks noGrp="1"/>
          </p:cNvSpPr>
          <p:nvPr>
            <p:ph idx="1"/>
          </p:nvPr>
        </p:nvSpPr>
        <p:spPr>
          <a:xfrm>
            <a:off x="609600" y="1600201"/>
            <a:ext cx="10972800" cy="4525963"/>
          </a:xfrm>
        </p:spPr>
        <p:txBody>
          <a:bodyPr>
            <a:normAutofit/>
          </a:bodyPr>
          <a:lstStyle/>
          <a:p>
            <a:pPr marL="514350" indent="-514350">
              <a:buFont typeface="+mj-lt"/>
              <a:buAutoNum type="arabicPeriod"/>
            </a:pPr>
            <a:r>
              <a:rPr lang="es-CO" sz="2800" dirty="0"/>
              <a:t>Ingrese al sistema                        , a través de la página web </a:t>
            </a:r>
            <a:r>
              <a:rPr lang="es-CO" sz="2800" u="sng" dirty="0">
                <a:hlinkClick r:id="rId2"/>
              </a:rPr>
              <a:t>www.icfesinteractivo.gov.co</a:t>
            </a:r>
            <a:endParaRPr lang="es-CO" sz="2800" u="sng" dirty="0"/>
          </a:p>
          <a:p>
            <a:pPr marL="514350" indent="-514350">
              <a:buFont typeface="+mj-lt"/>
              <a:buAutoNum type="arabicPeriod"/>
            </a:pPr>
            <a:r>
              <a:rPr lang="es-CO" sz="2800" dirty="0"/>
              <a:t>Digite Usuario y Contraseña.</a:t>
            </a:r>
          </a:p>
          <a:p>
            <a:pPr marL="514350" indent="-514350">
              <a:buFont typeface="+mj-lt"/>
              <a:buAutoNum type="arabicPeriod"/>
            </a:pPr>
            <a:endParaRPr lang="es-CO" sz="2800" dirty="0"/>
          </a:p>
        </p:txBody>
      </p:sp>
      <p:pic>
        <p:nvPicPr>
          <p:cNvPr id="5" name="Imagen 4"/>
          <p:cNvPicPr>
            <a:picLocks noChangeAspect="1"/>
          </p:cNvPicPr>
          <p:nvPr/>
        </p:nvPicPr>
        <p:blipFill rotWithShape="1">
          <a:blip r:embed="rId3"/>
          <a:srcRect l="19000" t="39892" r="20250" b="29968"/>
          <a:stretch/>
        </p:blipFill>
        <p:spPr>
          <a:xfrm>
            <a:off x="1295400" y="3121247"/>
            <a:ext cx="9258300" cy="2583711"/>
          </a:xfrm>
          <a:prstGeom prst="rect">
            <a:avLst/>
          </a:prstGeom>
        </p:spPr>
      </p:pic>
      <p:pic>
        <p:nvPicPr>
          <p:cNvPr id="6" name="Picture 2" descr="Atención"/>
          <p:cNvPicPr>
            <a:picLocks noChangeAspect="1" noChangeArrowheads="1"/>
          </p:cNvPicPr>
          <p:nvPr/>
        </p:nvPicPr>
        <p:blipFill rotWithShape="1">
          <a:blip r:embed="rId4">
            <a:extLst>
              <a:ext uri="{28A0092B-C50C-407E-A947-70E740481C1C}">
                <a14:useLocalDpi xmlns:a14="http://schemas.microsoft.com/office/drawing/2010/main" val="0"/>
              </a:ext>
            </a:extLst>
          </a:blip>
          <a:srcRect t="14043" b="28381"/>
          <a:stretch/>
        </p:blipFill>
        <p:spPr bwMode="auto">
          <a:xfrm>
            <a:off x="3880113" y="1553067"/>
            <a:ext cx="1861705" cy="5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Gestión de programas académicos</a:t>
            </a:r>
            <a:endParaRPr lang="es-CO" dirty="0">
              <a:solidFill>
                <a:srgbClr val="002060"/>
              </a:solidFill>
            </a:endParaRPr>
          </a:p>
        </p:txBody>
      </p:sp>
      <p:sp>
        <p:nvSpPr>
          <p:cNvPr id="3" name="Marcador de contenido 2"/>
          <p:cNvSpPr>
            <a:spLocks noGrp="1"/>
          </p:cNvSpPr>
          <p:nvPr>
            <p:ph idx="1"/>
          </p:nvPr>
        </p:nvSpPr>
        <p:spPr>
          <a:xfrm>
            <a:off x="609600" y="1600202"/>
            <a:ext cx="10972800" cy="1919176"/>
          </a:xfrm>
        </p:spPr>
        <p:txBody>
          <a:bodyPr>
            <a:normAutofit fontScale="92500"/>
          </a:bodyPr>
          <a:lstStyle/>
          <a:p>
            <a:pPr marL="514350" indent="-514350">
              <a:buFont typeface="+mj-lt"/>
              <a:buAutoNum type="arabicPeriod"/>
            </a:pPr>
            <a:r>
              <a:rPr lang="es-CO" sz="2800" dirty="0"/>
              <a:t>Ingrese al sistema</a:t>
            </a:r>
          </a:p>
          <a:p>
            <a:pPr marL="514350" indent="-514350">
              <a:buFont typeface="+mj-lt"/>
              <a:buAutoNum type="arabicPeriod"/>
            </a:pPr>
            <a:r>
              <a:rPr lang="es-CO" sz="2800" dirty="0"/>
              <a:t>Seleccione el módulo de inscripción, la aplicación para la cual los programas académicos realizarán el proceso y la opción Avance inscripción.</a:t>
            </a:r>
          </a:p>
          <a:p>
            <a:pPr marL="0" indent="0">
              <a:buNone/>
            </a:pPr>
            <a:r>
              <a:rPr lang="es-CO" sz="2800" dirty="0"/>
              <a:t> </a:t>
            </a:r>
            <a:endParaRPr lang="es-CO" sz="2800" u="sng" dirty="0"/>
          </a:p>
          <a:p>
            <a:pPr marL="514350" indent="-514350">
              <a:buFont typeface="+mj-lt"/>
              <a:buAutoNum type="arabicPeriod"/>
            </a:pPr>
            <a:endParaRPr lang="es-CO" sz="2800" dirty="0"/>
          </a:p>
        </p:txBody>
      </p:sp>
      <p:pic>
        <p:nvPicPr>
          <p:cNvPr id="4" name="Imagen 3"/>
          <p:cNvPicPr/>
          <p:nvPr/>
        </p:nvPicPr>
        <p:blipFill>
          <a:blip r:embed="rId3"/>
          <a:srcRect/>
          <a:stretch>
            <a:fillRect/>
          </a:stretch>
        </p:blipFill>
        <p:spPr bwMode="auto">
          <a:xfrm>
            <a:off x="1137686" y="3519378"/>
            <a:ext cx="10345478" cy="1779513"/>
          </a:xfrm>
          <a:prstGeom prst="rect">
            <a:avLst/>
          </a:prstGeom>
          <a:noFill/>
          <a:ln w="9525">
            <a:noFill/>
            <a:miter lim="800000"/>
            <a:headEnd/>
            <a:tailEnd/>
          </a:ln>
        </p:spPr>
      </p:pic>
      <p:sp>
        <p:nvSpPr>
          <p:cNvPr id="5" name="Rectángulo 4"/>
          <p:cNvSpPr/>
          <p:nvPr/>
        </p:nvSpPr>
        <p:spPr>
          <a:xfrm>
            <a:off x="1246372" y="4819504"/>
            <a:ext cx="3173227" cy="311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7237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ángulo 6"/>
          <p:cNvSpPr/>
          <p:nvPr/>
        </p:nvSpPr>
        <p:spPr>
          <a:xfrm>
            <a:off x="0" y="5796643"/>
            <a:ext cx="12192000" cy="88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Avance de inscripción</a:t>
            </a:r>
            <a:endParaRPr lang="es-CO" dirty="0">
              <a:solidFill>
                <a:srgbClr val="002060"/>
              </a:solidFill>
            </a:endParaRPr>
          </a:p>
        </p:txBody>
      </p:sp>
      <p:sp>
        <p:nvSpPr>
          <p:cNvPr id="8" name="Marcador de contenido 2"/>
          <p:cNvSpPr>
            <a:spLocks noGrp="1"/>
          </p:cNvSpPr>
          <p:nvPr>
            <p:ph idx="1"/>
          </p:nvPr>
        </p:nvSpPr>
        <p:spPr>
          <a:xfrm>
            <a:off x="8926327" y="1955801"/>
            <a:ext cx="2910073" cy="3803463"/>
          </a:xfrm>
        </p:spPr>
        <p:txBody>
          <a:bodyPr>
            <a:normAutofit lnSpcReduction="10000"/>
          </a:bodyPr>
          <a:lstStyle/>
          <a:p>
            <a:pPr marL="0" indent="0">
              <a:buNone/>
            </a:pPr>
            <a:r>
              <a:rPr lang="es-CO" sz="2800" dirty="0"/>
              <a:t>Las universidades podrán hacer seguimiento del proceso a sus programas académicos y gestionar otra información importante.</a:t>
            </a:r>
          </a:p>
        </p:txBody>
      </p:sp>
      <p:pic>
        <p:nvPicPr>
          <p:cNvPr id="24578" name="Picture 2" descr="https://lh3.googleusercontent.com/-c6VBaT6ne1c/V2HOxPlbDTI/AAAAAAAAAEU/iHQuPoTL1v0RRiTf_Nza4l_kdkzjV4veACL0B/w1113-h665-no/2016-06-15.png"/>
          <p:cNvPicPr>
            <a:picLocks noChangeAspect="1" noChangeArrowheads="1"/>
          </p:cNvPicPr>
          <p:nvPr/>
        </p:nvPicPr>
        <p:blipFill rotWithShape="1">
          <a:blip r:embed="rId2">
            <a:extLst>
              <a:ext uri="{28A0092B-C50C-407E-A947-70E740481C1C}">
                <a14:useLocalDpi xmlns:a14="http://schemas.microsoft.com/office/drawing/2010/main" val="0"/>
              </a:ext>
            </a:extLst>
          </a:blip>
          <a:srcRect l="11950" t="34836" r="13896" b="5029"/>
          <a:stretch/>
        </p:blipFill>
        <p:spPr bwMode="auto">
          <a:xfrm>
            <a:off x="868526" y="1438315"/>
            <a:ext cx="7587550" cy="48384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079525" y="5486400"/>
            <a:ext cx="1111975" cy="272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571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2794508" y="1835624"/>
            <a:ext cx="5484071" cy="4810105"/>
          </a:xfrm>
          <a:prstGeom prst="rect">
            <a:avLst/>
          </a:prstGeom>
          <a:noFill/>
          <a:ln w="9525">
            <a:noFill/>
            <a:miter lim="800000"/>
            <a:headEnd/>
            <a:tailEnd/>
          </a:ln>
        </p:spPr>
      </p:pic>
      <p:sp>
        <p:nvSpPr>
          <p:cNvPr id="7" name="Título 1"/>
          <p:cNvSpPr>
            <a:spLocks noGrp="1"/>
          </p:cNvSpPr>
          <p:nvPr>
            <p:ph type="title"/>
          </p:nvPr>
        </p:nvSpPr>
        <p:spPr>
          <a:xfrm>
            <a:off x="609600" y="274638"/>
            <a:ext cx="10972800" cy="1143000"/>
          </a:xfrm>
        </p:spPr>
        <p:txBody>
          <a:bodyPr>
            <a:normAutofit/>
          </a:bodyPr>
          <a:lstStyle/>
          <a:p>
            <a:r>
              <a:rPr lang="es-CO" b="1" dirty="0">
                <a:solidFill>
                  <a:srgbClr val="002060"/>
                </a:solidFill>
              </a:rPr>
              <a:t>Avance de inscripción</a:t>
            </a:r>
            <a:endParaRPr lang="es-CO" dirty="0">
              <a:solidFill>
                <a:srgbClr val="002060"/>
              </a:solidFill>
            </a:endParaRPr>
          </a:p>
        </p:txBody>
      </p:sp>
      <p:sp>
        <p:nvSpPr>
          <p:cNvPr id="8" name="Rectángulo 7"/>
          <p:cNvSpPr/>
          <p:nvPr/>
        </p:nvSpPr>
        <p:spPr>
          <a:xfrm>
            <a:off x="939800" y="1303466"/>
            <a:ext cx="10553700" cy="707886"/>
          </a:xfrm>
          <a:prstGeom prst="rect">
            <a:avLst/>
          </a:prstGeom>
        </p:spPr>
        <p:txBody>
          <a:bodyPr wrap="square">
            <a:spAutoFit/>
          </a:bodyPr>
          <a:lstStyle/>
          <a:p>
            <a:pPr lvl="0" algn="just">
              <a:spcBef>
                <a:spcPts val="0"/>
              </a:spcBef>
              <a:buClr>
                <a:schemeClr val="dk1"/>
              </a:buClr>
              <a:buSzPct val="100000"/>
            </a:pPr>
            <a:r>
              <a:rPr lang="es-CO" sz="2000" dirty="0">
                <a:solidFill>
                  <a:schemeClr val="dk1"/>
                </a:solidFill>
                <a:ea typeface="Calibri"/>
                <a:cs typeface="Calibri"/>
                <a:sym typeface="Calibri"/>
              </a:rPr>
              <a:t>Cambie o confirme la combinación de módulos que presentarán los estudiantes de cada programa académico.</a:t>
            </a:r>
          </a:p>
        </p:txBody>
      </p:sp>
    </p:spTree>
    <p:extLst>
      <p:ext uri="{BB962C8B-B14F-4D97-AF65-F5344CB8AC3E}">
        <p14:creationId xmlns:p14="http://schemas.microsoft.com/office/powerpoint/2010/main" val="45765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p:nvPr/>
        </p:nvPicPr>
        <p:blipFill>
          <a:blip r:embed="rId2"/>
          <a:srcRect/>
          <a:stretch>
            <a:fillRect/>
          </a:stretch>
        </p:blipFill>
        <p:spPr bwMode="auto">
          <a:xfrm>
            <a:off x="1552352" y="1627115"/>
            <a:ext cx="8580475" cy="4189227"/>
          </a:xfrm>
          <a:prstGeom prst="rect">
            <a:avLst/>
          </a:prstGeom>
          <a:noFill/>
          <a:ln w="9525">
            <a:noFill/>
            <a:miter lim="800000"/>
            <a:headEnd/>
            <a:tailEnd/>
          </a:ln>
        </p:spPr>
      </p:pic>
      <p:sp>
        <p:nvSpPr>
          <p:cNvPr id="6"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Avance de inscripción</a:t>
            </a:r>
            <a:endParaRPr lang="es-CO" dirty="0">
              <a:solidFill>
                <a:srgbClr val="002060"/>
              </a:solidFill>
            </a:endParaRPr>
          </a:p>
        </p:txBody>
      </p:sp>
      <p:sp>
        <p:nvSpPr>
          <p:cNvPr id="7" name="Rectángulo 6"/>
          <p:cNvSpPr/>
          <p:nvPr/>
        </p:nvSpPr>
        <p:spPr>
          <a:xfrm>
            <a:off x="8713972" y="4333729"/>
            <a:ext cx="1353953" cy="200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6636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   </a:t>
            </a:r>
          </a:p>
        </p:txBody>
      </p:sp>
      <p:pic>
        <p:nvPicPr>
          <p:cNvPr id="4" name="Imagen 3"/>
          <p:cNvPicPr/>
          <p:nvPr/>
        </p:nvPicPr>
        <p:blipFill>
          <a:blip r:embed="rId2"/>
          <a:srcRect/>
          <a:stretch>
            <a:fillRect/>
          </a:stretch>
        </p:blipFill>
        <p:spPr bwMode="auto">
          <a:xfrm>
            <a:off x="3289935" y="1180782"/>
            <a:ext cx="5612130" cy="4496435"/>
          </a:xfrm>
          <a:prstGeom prst="rect">
            <a:avLst/>
          </a:prstGeom>
          <a:noFill/>
          <a:ln w="9525">
            <a:noFill/>
            <a:miter lim="800000"/>
            <a:headEnd/>
            <a:tailEnd/>
          </a:ln>
        </p:spPr>
      </p:pic>
      <p:sp>
        <p:nvSpPr>
          <p:cNvPr id="5" name="Título 1"/>
          <p:cNvSpPr txBox="1">
            <a:spLocks/>
          </p:cNvSpPr>
          <p:nvPr/>
        </p:nvSpPr>
        <p:spPr>
          <a:xfrm>
            <a:off x="47625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Información del programa académico</a:t>
            </a:r>
            <a:endParaRPr lang="es-CO" dirty="0">
              <a:solidFill>
                <a:srgbClr val="002060"/>
              </a:solidFill>
            </a:endParaRPr>
          </a:p>
        </p:txBody>
      </p:sp>
    </p:spTree>
    <p:extLst>
      <p:ext uri="{BB962C8B-B14F-4D97-AF65-F5344CB8AC3E}">
        <p14:creationId xmlns:p14="http://schemas.microsoft.com/office/powerpoint/2010/main" val="160349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p:nvPr/>
        </p:nvPicPr>
        <p:blipFill>
          <a:blip r:embed="rId2"/>
          <a:srcRect/>
          <a:stretch>
            <a:fillRect/>
          </a:stretch>
        </p:blipFill>
        <p:spPr bwMode="auto">
          <a:xfrm>
            <a:off x="1552352" y="1627115"/>
            <a:ext cx="8580475" cy="4189227"/>
          </a:xfrm>
          <a:prstGeom prst="rect">
            <a:avLst/>
          </a:prstGeom>
          <a:noFill/>
          <a:ln w="9525">
            <a:noFill/>
            <a:miter lim="800000"/>
            <a:headEnd/>
            <a:tailEnd/>
          </a:ln>
        </p:spPr>
      </p:pic>
      <p:sp>
        <p:nvSpPr>
          <p:cNvPr id="6"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Avance de inscripción</a:t>
            </a:r>
            <a:endParaRPr lang="es-CO" dirty="0">
              <a:solidFill>
                <a:srgbClr val="002060"/>
              </a:solidFill>
            </a:endParaRPr>
          </a:p>
        </p:txBody>
      </p:sp>
      <p:sp>
        <p:nvSpPr>
          <p:cNvPr id="7" name="Rectángulo 6"/>
          <p:cNvSpPr/>
          <p:nvPr/>
        </p:nvSpPr>
        <p:spPr>
          <a:xfrm>
            <a:off x="8713972" y="4524229"/>
            <a:ext cx="1353953" cy="3144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799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Imagen 132"/>
          <p:cNvPicPr>
            <a:picLocks noChangeAspect="1" noChangeArrowheads="1"/>
          </p:cNvPicPr>
          <p:nvPr/>
        </p:nvPicPr>
        <p:blipFill rotWithShape="1">
          <a:blip r:embed="rId2">
            <a:extLst>
              <a:ext uri="{28A0092B-C50C-407E-A947-70E740481C1C}">
                <a14:useLocalDpi xmlns:a14="http://schemas.microsoft.com/office/drawing/2010/main" val="0"/>
              </a:ext>
            </a:extLst>
          </a:blip>
          <a:srcRect t="21015"/>
          <a:stretch/>
        </p:blipFill>
        <p:spPr bwMode="auto">
          <a:xfrm>
            <a:off x="2434563" y="1941283"/>
            <a:ext cx="6895353" cy="1714499"/>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5"/>
          <p:cNvPicPr>
            <a:picLocks noChangeAspect="1" noChangeArrowheads="1"/>
          </p:cNvPicPr>
          <p:nvPr/>
        </p:nvPicPr>
        <p:blipFill rotWithShape="1">
          <a:blip r:embed="rId3">
            <a:extLst>
              <a:ext uri="{28A0092B-C50C-407E-A947-70E740481C1C}">
                <a14:useLocalDpi xmlns:a14="http://schemas.microsoft.com/office/drawing/2010/main" val="0"/>
              </a:ext>
            </a:extLst>
          </a:blip>
          <a:srcRect t="35497"/>
          <a:stretch/>
        </p:blipFill>
        <p:spPr bwMode="auto">
          <a:xfrm>
            <a:off x="2600326" y="3672110"/>
            <a:ext cx="6563828" cy="2116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5" name="Rectangle 4"/>
          <p:cNvSpPr>
            <a:spLocks noChangeArrowheads="1"/>
          </p:cNvSpPr>
          <p:nvPr/>
        </p:nvSpPr>
        <p:spPr bwMode="auto">
          <a:xfrm>
            <a:off x="0" y="228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6" name="Rectangle 5"/>
          <p:cNvSpPr>
            <a:spLocks noChangeArrowheads="1"/>
          </p:cNvSpPr>
          <p:nvPr/>
        </p:nvSpPr>
        <p:spPr bwMode="auto">
          <a:xfrm>
            <a:off x="0" y="4924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Título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Consulta de movimientos</a:t>
            </a:r>
            <a:endParaRPr lang="es-CO" dirty="0">
              <a:solidFill>
                <a:srgbClr val="002060"/>
              </a:solidFill>
            </a:endParaRPr>
          </a:p>
        </p:txBody>
      </p:sp>
      <p:sp>
        <p:nvSpPr>
          <p:cNvPr id="7" name="Rectángulo 6"/>
          <p:cNvSpPr/>
          <p:nvPr/>
        </p:nvSpPr>
        <p:spPr>
          <a:xfrm>
            <a:off x="977900" y="1342409"/>
            <a:ext cx="10604500" cy="369332"/>
          </a:xfrm>
          <a:prstGeom prst="rect">
            <a:avLst/>
          </a:prstGeom>
        </p:spPr>
        <p:txBody>
          <a:bodyPr wrap="square">
            <a:spAutoFit/>
          </a:bodyPr>
          <a:lstStyle/>
          <a:p>
            <a:pPr algn="just">
              <a:spcBef>
                <a:spcPts val="0"/>
              </a:spcBef>
            </a:pPr>
            <a:r>
              <a:rPr lang="es-CO" dirty="0">
                <a:solidFill>
                  <a:schemeClr val="dk1"/>
                </a:solidFill>
                <a:ea typeface="Calibri"/>
                <a:cs typeface="Calibri"/>
                <a:sym typeface="Calibri"/>
              </a:rPr>
              <a:t>Consulte los movimientos de pago de la referencia descargada a través de la consulta de movimientos.</a:t>
            </a:r>
          </a:p>
        </p:txBody>
      </p:sp>
    </p:spTree>
    <p:extLst>
      <p:ext uri="{BB962C8B-B14F-4D97-AF65-F5344CB8AC3E}">
        <p14:creationId xmlns:p14="http://schemas.microsoft.com/office/powerpoint/2010/main" val="14877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2971" y="1438729"/>
            <a:ext cx="10972800" cy="4991099"/>
          </a:xfrm>
        </p:spPr>
        <p:txBody>
          <a:bodyPr>
            <a:normAutofit fontScale="47500" lnSpcReduction="20000"/>
          </a:bodyPr>
          <a:lstStyle/>
          <a:p>
            <a:pPr>
              <a:buFont typeface="Arial" charset="0"/>
              <a:buChar char="•"/>
            </a:pPr>
            <a:r>
              <a:rPr lang="es-CO" b="1" dirty="0">
                <a:solidFill>
                  <a:schemeClr val="accent6">
                    <a:lumMod val="75000"/>
                  </a:schemeClr>
                </a:solidFill>
              </a:rPr>
              <a:t>Saldo inicial:</a:t>
            </a:r>
            <a:r>
              <a:rPr lang="es-CO" dirty="0">
                <a:solidFill>
                  <a:schemeClr val="accent6">
                    <a:lumMod val="75000"/>
                  </a:schemeClr>
                </a:solidFill>
              </a:rPr>
              <a:t> </a:t>
            </a:r>
            <a:r>
              <a:rPr lang="es-CO" dirty="0"/>
              <a:t>Corresponde con el valor en dinero con el que el usuario inicia el período de aplicación.  </a:t>
            </a:r>
          </a:p>
          <a:p>
            <a:pPr>
              <a:buNone/>
            </a:pPr>
            <a:endParaRPr lang="es-CO" dirty="0"/>
          </a:p>
          <a:p>
            <a:pPr>
              <a:buFont typeface="Arial" charset="0"/>
              <a:buChar char="•"/>
            </a:pPr>
            <a:r>
              <a:rPr lang="es-CO" b="1" dirty="0">
                <a:solidFill>
                  <a:schemeClr val="accent6">
                    <a:lumMod val="75000"/>
                  </a:schemeClr>
                </a:solidFill>
              </a:rPr>
              <a:t>Saldo disponible: </a:t>
            </a:r>
            <a:r>
              <a:rPr lang="es-CO" dirty="0"/>
              <a:t>Corresponde con el valor en dinero del cual puede disponer un usuario cuando genera una referencia de pago.</a:t>
            </a:r>
          </a:p>
          <a:p>
            <a:pPr>
              <a:buNone/>
            </a:pPr>
            <a:endParaRPr lang="es-CO" dirty="0"/>
          </a:p>
          <a:p>
            <a:pPr>
              <a:buFont typeface="Arial" charset="0"/>
              <a:buChar char="•"/>
            </a:pPr>
            <a:r>
              <a:rPr lang="es-MX" b="1" dirty="0">
                <a:solidFill>
                  <a:schemeClr val="accent6">
                    <a:lumMod val="75000"/>
                  </a:schemeClr>
                </a:solidFill>
              </a:rPr>
              <a:t>Saldo a favor: </a:t>
            </a:r>
            <a:r>
              <a:rPr lang="es-CO" dirty="0"/>
              <a:t>Corresponde con el saldo disponible de la institución para el momento de la generación de la referencia de pago.</a:t>
            </a:r>
          </a:p>
          <a:p>
            <a:pPr>
              <a:buNone/>
            </a:pPr>
            <a:endParaRPr lang="es-CO" b="1" dirty="0"/>
          </a:p>
          <a:p>
            <a:pPr>
              <a:buFont typeface="Arial" charset="0"/>
              <a:buChar char="•"/>
            </a:pPr>
            <a:r>
              <a:rPr lang="es-CO" b="1" dirty="0">
                <a:solidFill>
                  <a:schemeClr val="accent6">
                    <a:lumMod val="75000"/>
                  </a:schemeClr>
                </a:solidFill>
              </a:rPr>
              <a:t>Saldo comprometido:</a:t>
            </a:r>
            <a:r>
              <a:rPr lang="es-CO" dirty="0">
                <a:solidFill>
                  <a:schemeClr val="accent6">
                    <a:lumMod val="75000"/>
                  </a:schemeClr>
                </a:solidFill>
              </a:rPr>
              <a:t> </a:t>
            </a:r>
            <a:r>
              <a:rPr lang="es-CO" dirty="0"/>
              <a:t>Es el valor tomado por una referencia como descuento de su valor total y que queda reservado mientras se realiza el pago de la misma.  Se puede liberar cuando se anula la referencia.  </a:t>
            </a:r>
          </a:p>
          <a:p>
            <a:pPr>
              <a:buNone/>
            </a:pPr>
            <a:endParaRPr lang="es-CO" dirty="0"/>
          </a:p>
          <a:p>
            <a:r>
              <a:rPr lang="es-CO" b="1" dirty="0">
                <a:solidFill>
                  <a:schemeClr val="accent6">
                    <a:lumMod val="75000"/>
                  </a:schemeClr>
                </a:solidFill>
              </a:rPr>
              <a:t>Total usado:</a:t>
            </a:r>
            <a:r>
              <a:rPr lang="es-CO" dirty="0">
                <a:solidFill>
                  <a:schemeClr val="accent6">
                    <a:lumMod val="75000"/>
                  </a:schemeClr>
                </a:solidFill>
              </a:rPr>
              <a:t> </a:t>
            </a:r>
            <a:r>
              <a:rPr lang="es-CO" dirty="0"/>
              <a:t>Es el valor en dinero gastado por el usuario en un período de aplicación. </a:t>
            </a:r>
            <a:br>
              <a:rPr lang="es-CO" dirty="0"/>
            </a:br>
            <a:r>
              <a:rPr lang="es-CO" dirty="0"/>
              <a:t>Se actualiza cada vez se confirma el pago de una referencia.</a:t>
            </a:r>
          </a:p>
          <a:p>
            <a:pPr>
              <a:buNone/>
            </a:pPr>
            <a:endParaRPr lang="es-CO" dirty="0"/>
          </a:p>
          <a:p>
            <a:r>
              <a:rPr lang="es-CO" b="1" dirty="0">
                <a:solidFill>
                  <a:schemeClr val="accent6">
                    <a:lumMod val="75000"/>
                  </a:schemeClr>
                </a:solidFill>
              </a:rPr>
              <a:t>Recaudo Ordinario:</a:t>
            </a:r>
            <a:r>
              <a:rPr lang="es-CO" dirty="0">
                <a:solidFill>
                  <a:schemeClr val="accent6">
                    <a:lumMod val="75000"/>
                  </a:schemeClr>
                </a:solidFill>
              </a:rPr>
              <a:t> </a:t>
            </a:r>
            <a:r>
              <a:rPr lang="es-CO" dirty="0"/>
              <a:t>Valor total en dinero que el usuario ha pagado en el período Ordinario. </a:t>
            </a:r>
            <a:br>
              <a:rPr lang="es-CO" dirty="0"/>
            </a:br>
            <a:r>
              <a:rPr lang="es-CO" dirty="0"/>
              <a:t>Se actualiza cada vez se confirma el pago de una referencia en período Ordinario.</a:t>
            </a:r>
          </a:p>
          <a:p>
            <a:pPr>
              <a:buNone/>
            </a:pPr>
            <a:endParaRPr lang="es-CO" dirty="0"/>
          </a:p>
          <a:p>
            <a:r>
              <a:rPr lang="es-CO" b="1" dirty="0">
                <a:solidFill>
                  <a:schemeClr val="accent6">
                    <a:lumMod val="75000"/>
                  </a:schemeClr>
                </a:solidFill>
              </a:rPr>
              <a:t>Recaudo Extraordinario: </a:t>
            </a:r>
            <a:r>
              <a:rPr lang="es-CO" dirty="0"/>
              <a:t>Valor total en dinero que el usuario ha pagado en el período Ordinario. Se actualiza cada vez se confirma el pago de una referencia en período Extraordinario.</a:t>
            </a:r>
          </a:p>
          <a:p>
            <a:pPr>
              <a:buNone/>
            </a:pPr>
            <a:endParaRPr lang="es-CO" dirty="0"/>
          </a:p>
          <a:p>
            <a:r>
              <a:rPr lang="es-CO" b="1" dirty="0">
                <a:solidFill>
                  <a:schemeClr val="accent6">
                    <a:lumMod val="75000"/>
                  </a:schemeClr>
                </a:solidFill>
              </a:rPr>
              <a:t>Recaudo fuera de tiempo: </a:t>
            </a:r>
            <a:r>
              <a:rPr lang="es-CO" dirty="0"/>
              <a:t>Valor total en dinero que el usuario ha pagado por referencias expiradas. </a:t>
            </a:r>
          </a:p>
          <a:p>
            <a:r>
              <a:rPr lang="es-CO" sz="2800" dirty="0"/>
              <a:t>*</a:t>
            </a:r>
            <a:r>
              <a:rPr lang="es-CO" sz="2800" b="1" dirty="0"/>
              <a:t>NOTA: </a:t>
            </a:r>
            <a:r>
              <a:rPr lang="es-CO" sz="2800" dirty="0"/>
              <a:t>caso excepcional en el cual el banco recibe recauda el pago de una referencia vencida y por tanto la tarifa es menor a la vigente del período actual. </a:t>
            </a:r>
            <a:endParaRPr lang="es-MX" dirty="0"/>
          </a:p>
          <a:p>
            <a:endParaRPr lang="es-CO" dirty="0"/>
          </a:p>
        </p:txBody>
      </p:sp>
      <p:sp>
        <p:nvSpPr>
          <p:cNvPr id="4" name="Título 1"/>
          <p:cNvSpPr txBox="1">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Algunas definiciones</a:t>
            </a:r>
          </a:p>
        </p:txBody>
      </p:sp>
    </p:spTree>
    <p:extLst>
      <p:ext uri="{BB962C8B-B14F-4D97-AF65-F5344CB8AC3E}">
        <p14:creationId xmlns:p14="http://schemas.microsoft.com/office/powerpoint/2010/main" val="399022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78679"/>
            <a:ext cx="10972800" cy="1143000"/>
          </a:xfrm>
        </p:spPr>
        <p:txBody>
          <a:bodyPr/>
          <a:lstStyle/>
          <a:p>
            <a:r>
              <a:rPr lang="es-CO" b="1" dirty="0">
                <a:solidFill>
                  <a:srgbClr val="002060"/>
                </a:solidFill>
              </a:rPr>
              <a:t>Agenda</a:t>
            </a:r>
          </a:p>
        </p:txBody>
      </p:sp>
      <p:sp>
        <p:nvSpPr>
          <p:cNvPr id="3" name="Marcador de contenido 2"/>
          <p:cNvSpPr>
            <a:spLocks noGrp="1"/>
          </p:cNvSpPr>
          <p:nvPr>
            <p:ph idx="1"/>
          </p:nvPr>
        </p:nvSpPr>
        <p:spPr>
          <a:xfrm>
            <a:off x="609600" y="2773472"/>
            <a:ext cx="10972800" cy="1735465"/>
          </a:xfrm>
        </p:spPr>
        <p:txBody>
          <a:bodyPr>
            <a:normAutofit fontScale="92500"/>
          </a:bodyPr>
          <a:lstStyle/>
          <a:p>
            <a:pPr marL="514350" indent="-514350">
              <a:buAutoNum type="arabicPeriod"/>
            </a:pPr>
            <a:r>
              <a:rPr lang="es-CO" dirty="0"/>
              <a:t>Proceso de pre-registro, gestión de estudiantes, recaudo e inscripción al examen Saber Pro.</a:t>
            </a:r>
          </a:p>
          <a:p>
            <a:pPr marL="514350" indent="-514350">
              <a:buAutoNum type="arabicPeriod"/>
            </a:pPr>
            <a:r>
              <a:rPr lang="es-CO" dirty="0"/>
              <a:t>Novedades del reporte de resultados del examen Saber 11 y PIR.</a:t>
            </a:r>
          </a:p>
          <a:p>
            <a:pPr marL="0" indent="0">
              <a:buNone/>
            </a:pPr>
            <a:endParaRPr lang="es-CO" dirty="0"/>
          </a:p>
        </p:txBody>
      </p:sp>
    </p:spTree>
    <p:extLst>
      <p:ext uri="{BB962C8B-B14F-4D97-AF65-F5344CB8AC3E}">
        <p14:creationId xmlns:p14="http://schemas.microsoft.com/office/powerpoint/2010/main" val="16274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p:nvPr/>
        </p:nvPicPr>
        <p:blipFill>
          <a:blip r:embed="rId2"/>
          <a:srcRect/>
          <a:stretch>
            <a:fillRect/>
          </a:stretch>
        </p:blipFill>
        <p:spPr bwMode="auto">
          <a:xfrm>
            <a:off x="1552352" y="1627115"/>
            <a:ext cx="8580475" cy="4189227"/>
          </a:xfrm>
          <a:prstGeom prst="rect">
            <a:avLst/>
          </a:prstGeom>
          <a:noFill/>
          <a:ln w="9525">
            <a:noFill/>
            <a:miter lim="800000"/>
            <a:headEnd/>
            <a:tailEnd/>
          </a:ln>
        </p:spPr>
      </p:pic>
      <p:sp>
        <p:nvSpPr>
          <p:cNvPr id="6"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Avance de inscripción</a:t>
            </a:r>
            <a:endParaRPr lang="es-CO" dirty="0">
              <a:solidFill>
                <a:srgbClr val="002060"/>
              </a:solidFill>
            </a:endParaRPr>
          </a:p>
        </p:txBody>
      </p:sp>
      <p:sp>
        <p:nvSpPr>
          <p:cNvPr id="7" name="Rectángulo 6"/>
          <p:cNvSpPr/>
          <p:nvPr/>
        </p:nvSpPr>
        <p:spPr>
          <a:xfrm>
            <a:off x="8712200" y="5298929"/>
            <a:ext cx="1330325" cy="3144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1650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2921000" y="1930401"/>
            <a:ext cx="6464299" cy="3403600"/>
          </a:xfrm>
          <a:prstGeom prst="rect">
            <a:avLst/>
          </a:prstGeom>
          <a:noFill/>
          <a:ln w="9525">
            <a:noFill/>
            <a:miter lim="800000"/>
            <a:headEnd/>
            <a:tailEnd/>
          </a:ln>
        </p:spPr>
      </p:pic>
      <p:sp>
        <p:nvSpPr>
          <p:cNvPr id="5"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Actualizar correo electrónico</a:t>
            </a:r>
            <a:endParaRPr lang="es-CO" dirty="0">
              <a:solidFill>
                <a:srgbClr val="002060"/>
              </a:solidFill>
            </a:endParaRPr>
          </a:p>
        </p:txBody>
      </p:sp>
    </p:spTree>
    <p:extLst>
      <p:ext uri="{BB962C8B-B14F-4D97-AF65-F5344CB8AC3E}">
        <p14:creationId xmlns:p14="http://schemas.microsoft.com/office/powerpoint/2010/main" val="146964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ángulo 4"/>
          <p:cNvSpPr/>
          <p:nvPr/>
        </p:nvSpPr>
        <p:spPr>
          <a:xfrm>
            <a:off x="0" y="5796643"/>
            <a:ext cx="12192000" cy="88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Avance de inscripción</a:t>
            </a:r>
            <a:endParaRPr lang="es-CO" dirty="0">
              <a:solidFill>
                <a:srgbClr val="002060"/>
              </a:solidFill>
            </a:endParaRPr>
          </a:p>
        </p:txBody>
      </p:sp>
      <p:pic>
        <p:nvPicPr>
          <p:cNvPr id="9" name="Picture 2" descr="https://lh3.googleusercontent.com/-c6VBaT6ne1c/V2HOxPlbDTI/AAAAAAAAAEU/iHQuPoTL1v0RRiTf_Nza4l_kdkzjV4veACL0B/w1113-h665-no/2016-06-15.png"/>
          <p:cNvPicPr>
            <a:picLocks noChangeAspect="1" noChangeArrowheads="1"/>
          </p:cNvPicPr>
          <p:nvPr/>
        </p:nvPicPr>
        <p:blipFill rotWithShape="1">
          <a:blip r:embed="rId2">
            <a:extLst>
              <a:ext uri="{28A0092B-C50C-407E-A947-70E740481C1C}">
                <a14:useLocalDpi xmlns:a14="http://schemas.microsoft.com/office/drawing/2010/main" val="0"/>
              </a:ext>
            </a:extLst>
          </a:blip>
          <a:srcRect l="11950" t="34836" r="13896" b="5029"/>
          <a:stretch/>
        </p:blipFill>
        <p:spPr bwMode="auto">
          <a:xfrm>
            <a:off x="1871826" y="1324317"/>
            <a:ext cx="8084974" cy="51556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8105774" y="3216129"/>
            <a:ext cx="1330325" cy="314471"/>
          </a:xfrm>
          <a:prstGeom prst="rect">
            <a:avLst/>
          </a:prstGeom>
          <a:solidFill>
            <a:srgbClr val="004F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t>Traslado de saldos</a:t>
            </a:r>
          </a:p>
        </p:txBody>
      </p:sp>
    </p:spTree>
    <p:extLst>
      <p:ext uri="{BB962C8B-B14F-4D97-AF65-F5344CB8AC3E}">
        <p14:creationId xmlns:p14="http://schemas.microsoft.com/office/powerpoint/2010/main" val="2414966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Traslado de saldos</a:t>
            </a:r>
            <a:endParaRPr lang="es-CO" dirty="0">
              <a:solidFill>
                <a:srgbClr val="002060"/>
              </a:solidFill>
            </a:endParaRPr>
          </a:p>
        </p:txBody>
      </p:sp>
      <p:pic>
        <p:nvPicPr>
          <p:cNvPr id="17410" name="Picture 2" descr="https://lh6.googleusercontent.com/-kO2ww1iE24M/V2GlttakUAI/AAAAAAAAACo/aM36sQDAW38wqZBUtr4SYFcPTrzIXRFxACL0B/w1183-h665-no/2016-06-15.png"/>
          <p:cNvPicPr>
            <a:picLocks noChangeAspect="1" noChangeArrowheads="1"/>
          </p:cNvPicPr>
          <p:nvPr/>
        </p:nvPicPr>
        <p:blipFill rotWithShape="1">
          <a:blip r:embed="rId2">
            <a:extLst>
              <a:ext uri="{28A0092B-C50C-407E-A947-70E740481C1C}">
                <a14:useLocalDpi xmlns:a14="http://schemas.microsoft.com/office/drawing/2010/main" val="0"/>
              </a:ext>
            </a:extLst>
          </a:blip>
          <a:srcRect l="15694" t="35903" r="17470" b="26369"/>
          <a:stretch/>
        </p:blipFill>
        <p:spPr bwMode="auto">
          <a:xfrm>
            <a:off x="505040" y="1951038"/>
            <a:ext cx="11068894" cy="347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3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Cambio de contraseña</a:t>
            </a:r>
            <a:endParaRPr lang="es-CO" dirty="0">
              <a:solidFill>
                <a:srgbClr val="002060"/>
              </a:solidFill>
            </a:endParaRPr>
          </a:p>
        </p:txBody>
      </p:sp>
      <p:pic>
        <p:nvPicPr>
          <p:cNvPr id="13314" name="Picture 2" descr="https://lh6.googleusercontent.com/-wvw_oM8ggYU/V2GpsMu4sfI/AAAAAAAAACs/Bg2prNKXNb00rfuLnLK_ohXwPmFnY1sqwCL0B/w1183-h665-no/2016-06-15.png"/>
          <p:cNvPicPr>
            <a:picLocks noChangeAspect="1" noChangeArrowheads="1"/>
          </p:cNvPicPr>
          <p:nvPr/>
        </p:nvPicPr>
        <p:blipFill rotWithShape="1">
          <a:blip r:embed="rId2">
            <a:extLst>
              <a:ext uri="{28A0092B-C50C-407E-A947-70E740481C1C}">
                <a14:useLocalDpi xmlns:a14="http://schemas.microsoft.com/office/drawing/2010/main" val="0"/>
              </a:ext>
            </a:extLst>
          </a:blip>
          <a:srcRect l="15638" t="35564" r="17639" b="28947"/>
          <a:stretch/>
        </p:blipFill>
        <p:spPr bwMode="auto">
          <a:xfrm>
            <a:off x="1701799" y="2336801"/>
            <a:ext cx="866527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7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3155" y="2339072"/>
            <a:ext cx="10972800" cy="1143000"/>
          </a:xfrm>
        </p:spPr>
        <p:txBody>
          <a:bodyPr/>
          <a:lstStyle/>
          <a:p>
            <a:r>
              <a:rPr lang="es-CO" b="1" dirty="0">
                <a:solidFill>
                  <a:srgbClr val="002060"/>
                </a:solidFill>
              </a:rPr>
              <a:t>PROGRAMAS ACADÉMICOS</a:t>
            </a:r>
          </a:p>
        </p:txBody>
      </p:sp>
    </p:spTree>
    <p:extLst>
      <p:ext uri="{BB962C8B-B14F-4D97-AF65-F5344CB8AC3E}">
        <p14:creationId xmlns:p14="http://schemas.microsoft.com/office/powerpoint/2010/main" val="2146574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dirty="0">
                <a:solidFill>
                  <a:srgbClr val="002060"/>
                </a:solidFill>
              </a:rPr>
              <a:t>Antes de iniciar el proceso de inscripción tenga en cuenta:</a:t>
            </a:r>
            <a:endParaRPr lang="es-CO" dirty="0">
              <a:solidFill>
                <a:srgbClr val="002060"/>
              </a:solidFill>
            </a:endParaRPr>
          </a:p>
        </p:txBody>
      </p:sp>
      <p:sp>
        <p:nvSpPr>
          <p:cNvPr id="4" name="Rectángulo redondeado 3"/>
          <p:cNvSpPr/>
          <p:nvPr/>
        </p:nvSpPr>
        <p:spPr>
          <a:xfrm>
            <a:off x="1130300" y="2855516"/>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Para realizar adecuadamente su proceso de inscripción se recomienda usar el navegador Google.</a:t>
            </a:r>
          </a:p>
        </p:txBody>
      </p:sp>
      <p:sp>
        <p:nvSpPr>
          <p:cNvPr id="5" name="Rectángulo redondeado 4"/>
          <p:cNvSpPr/>
          <p:nvPr/>
        </p:nvSpPr>
        <p:spPr>
          <a:xfrm>
            <a:off x="1130300" y="1807369"/>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sz="2400" dirty="0"/>
              <a:t>Cada IES y programa académico  debe tener su usuario y contraseña.</a:t>
            </a:r>
          </a:p>
        </p:txBody>
      </p:sp>
      <p:sp>
        <p:nvSpPr>
          <p:cNvPr id="6" name="Rectángulo redondeado 5"/>
          <p:cNvSpPr/>
          <p:nvPr/>
        </p:nvSpPr>
        <p:spPr>
          <a:xfrm>
            <a:off x="1130300" y="3903663"/>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Tenga en cuenta la resolución en la cual se define el cronograma de fechas publicado en </a:t>
            </a:r>
            <a:r>
              <a:rPr lang="es-CO" sz="2400" dirty="0">
                <a:hlinkClick r:id="rId2"/>
              </a:rPr>
              <a:t>www.icfes.gov.co</a:t>
            </a:r>
            <a:endParaRPr lang="es-CO" sz="2400" dirty="0"/>
          </a:p>
        </p:txBody>
      </p:sp>
      <p:sp>
        <p:nvSpPr>
          <p:cNvPr id="8" name="Rectángulo redondeado 7"/>
          <p:cNvSpPr/>
          <p:nvPr/>
        </p:nvSpPr>
        <p:spPr>
          <a:xfrm>
            <a:off x="1130300" y="4951810"/>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Oferta de examen </a:t>
            </a:r>
          </a:p>
        </p:txBody>
      </p:sp>
    </p:spTree>
    <p:extLst>
      <p:ext uri="{BB962C8B-B14F-4D97-AF65-F5344CB8AC3E}">
        <p14:creationId xmlns:p14="http://schemas.microsoft.com/office/powerpoint/2010/main" val="301325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rgbClr val="002060"/>
                </a:solidFill>
              </a:rPr>
              <a:t>Etapas del proceso de inscripción </a:t>
            </a:r>
            <a:endParaRPr lang="es-CO" dirty="0"/>
          </a:p>
        </p:txBody>
      </p:sp>
      <p:sp>
        <p:nvSpPr>
          <p:cNvPr id="4" name="Elipse 3"/>
          <p:cNvSpPr/>
          <p:nvPr/>
        </p:nvSpPr>
        <p:spPr>
          <a:xfrm>
            <a:off x="1378040" y="1880315"/>
            <a:ext cx="1845615" cy="172577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dirty="0"/>
              <a:t>Pre registro</a:t>
            </a:r>
          </a:p>
        </p:txBody>
      </p:sp>
      <p:sp>
        <p:nvSpPr>
          <p:cNvPr id="5" name="Elipse 4"/>
          <p:cNvSpPr/>
          <p:nvPr/>
        </p:nvSpPr>
        <p:spPr>
          <a:xfrm>
            <a:off x="3913032" y="1880315"/>
            <a:ext cx="1818066" cy="170001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dirty="0"/>
              <a:t>Gestión de estudiantes</a:t>
            </a:r>
          </a:p>
        </p:txBody>
      </p:sp>
      <p:sp>
        <p:nvSpPr>
          <p:cNvPr id="6" name="Elipse 5"/>
          <p:cNvSpPr/>
          <p:nvPr/>
        </p:nvSpPr>
        <p:spPr>
          <a:xfrm>
            <a:off x="6420475" y="1893195"/>
            <a:ext cx="1818066" cy="170001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dirty="0"/>
              <a:t>Recaudo</a:t>
            </a:r>
          </a:p>
        </p:txBody>
      </p:sp>
      <p:sp>
        <p:nvSpPr>
          <p:cNvPr id="7" name="Elipse 6"/>
          <p:cNvSpPr/>
          <p:nvPr/>
        </p:nvSpPr>
        <p:spPr>
          <a:xfrm>
            <a:off x="8927918" y="1880315"/>
            <a:ext cx="1845615" cy="172577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dirty="0"/>
              <a:t>Inscripción</a:t>
            </a:r>
          </a:p>
        </p:txBody>
      </p:sp>
      <p:sp>
        <p:nvSpPr>
          <p:cNvPr id="8" name="CuadroTexto 7"/>
          <p:cNvSpPr txBox="1"/>
          <p:nvPr/>
        </p:nvSpPr>
        <p:spPr>
          <a:xfrm>
            <a:off x="1532585" y="3889420"/>
            <a:ext cx="1691070" cy="923330"/>
          </a:xfrm>
          <a:prstGeom prst="rect">
            <a:avLst/>
          </a:prstGeom>
          <a:noFill/>
        </p:spPr>
        <p:txBody>
          <a:bodyPr wrap="square" rtlCol="0">
            <a:spAutoFit/>
          </a:bodyPr>
          <a:lstStyle/>
          <a:p>
            <a:r>
              <a:rPr lang="es-CO" b="1" dirty="0"/>
              <a:t>Confirmar combinatoria de examen</a:t>
            </a:r>
            <a:endParaRPr lang="es-CO" dirty="0"/>
          </a:p>
        </p:txBody>
      </p:sp>
      <p:sp>
        <p:nvSpPr>
          <p:cNvPr id="9" name="CuadroTexto 8"/>
          <p:cNvSpPr txBox="1"/>
          <p:nvPr/>
        </p:nvSpPr>
        <p:spPr>
          <a:xfrm>
            <a:off x="3976530" y="3952852"/>
            <a:ext cx="1954370" cy="1477328"/>
          </a:xfrm>
          <a:prstGeom prst="rect">
            <a:avLst/>
          </a:prstGeom>
          <a:noFill/>
        </p:spPr>
        <p:txBody>
          <a:bodyPr wrap="square" rtlCol="0">
            <a:spAutoFit/>
          </a:bodyPr>
          <a:lstStyle/>
          <a:p>
            <a:r>
              <a:rPr lang="es-CO" b="1" dirty="0"/>
              <a:t>Aspirantes:</a:t>
            </a:r>
          </a:p>
          <a:p>
            <a:endParaRPr lang="es-CO" b="1" dirty="0"/>
          </a:p>
          <a:p>
            <a:pPr marL="285750" indent="-285750">
              <a:buFontTx/>
              <a:buChar char="-"/>
            </a:pPr>
            <a:r>
              <a:rPr lang="es-CO" b="1" dirty="0"/>
              <a:t>Agregar</a:t>
            </a:r>
          </a:p>
          <a:p>
            <a:pPr marL="285750" indent="-285750">
              <a:buFontTx/>
              <a:buChar char="-"/>
            </a:pPr>
            <a:r>
              <a:rPr lang="es-CO" b="1" dirty="0"/>
              <a:t>Retirar</a:t>
            </a:r>
          </a:p>
          <a:p>
            <a:pPr marL="285750" indent="-285750">
              <a:buFontTx/>
              <a:buChar char="-"/>
            </a:pPr>
            <a:r>
              <a:rPr lang="es-CO" b="1" dirty="0"/>
              <a:t>Discapacitados</a:t>
            </a:r>
            <a:endParaRPr lang="es-CO" dirty="0"/>
          </a:p>
        </p:txBody>
      </p:sp>
      <p:sp>
        <p:nvSpPr>
          <p:cNvPr id="10" name="CuadroTexto 9"/>
          <p:cNvSpPr txBox="1"/>
          <p:nvPr/>
        </p:nvSpPr>
        <p:spPr>
          <a:xfrm>
            <a:off x="6547471" y="3952852"/>
            <a:ext cx="1691070" cy="2031325"/>
          </a:xfrm>
          <a:prstGeom prst="rect">
            <a:avLst/>
          </a:prstGeom>
          <a:noFill/>
        </p:spPr>
        <p:txBody>
          <a:bodyPr wrap="square" rtlCol="0">
            <a:spAutoFit/>
          </a:bodyPr>
          <a:lstStyle/>
          <a:p>
            <a:r>
              <a:rPr lang="es-CO" b="1" dirty="0"/>
              <a:t>Generar Referencia de pago</a:t>
            </a:r>
          </a:p>
          <a:p>
            <a:endParaRPr lang="es-CO" b="1" dirty="0"/>
          </a:p>
          <a:p>
            <a:r>
              <a:rPr lang="es-CO" b="1" dirty="0"/>
              <a:t>Medios y condiciones de pago</a:t>
            </a:r>
            <a:endParaRPr lang="es-CO" dirty="0"/>
          </a:p>
        </p:txBody>
      </p:sp>
      <p:sp>
        <p:nvSpPr>
          <p:cNvPr id="11" name="CuadroTexto 10"/>
          <p:cNvSpPr txBox="1"/>
          <p:nvPr/>
        </p:nvSpPr>
        <p:spPr>
          <a:xfrm>
            <a:off x="9237009" y="3952852"/>
            <a:ext cx="1691070" cy="1477328"/>
          </a:xfrm>
          <a:prstGeom prst="rect">
            <a:avLst/>
          </a:prstGeom>
          <a:noFill/>
        </p:spPr>
        <p:txBody>
          <a:bodyPr wrap="square" rtlCol="0">
            <a:spAutoFit/>
          </a:bodyPr>
          <a:lstStyle/>
          <a:p>
            <a:r>
              <a:rPr lang="es-CO" b="1" dirty="0"/>
              <a:t>Diligenciar formulario de inscripción</a:t>
            </a:r>
          </a:p>
          <a:p>
            <a:endParaRPr lang="es-CO" b="1" dirty="0"/>
          </a:p>
          <a:p>
            <a:r>
              <a:rPr lang="es-CO" b="1" dirty="0"/>
              <a:t>Obtener NUI</a:t>
            </a:r>
            <a:endParaRPr lang="es-CO" dirty="0"/>
          </a:p>
        </p:txBody>
      </p:sp>
      <p:sp>
        <p:nvSpPr>
          <p:cNvPr id="12" name="Flecha curvada hacia abajo 11"/>
          <p:cNvSpPr/>
          <p:nvPr/>
        </p:nvSpPr>
        <p:spPr>
          <a:xfrm>
            <a:off x="8238541" y="1619759"/>
            <a:ext cx="859842" cy="4557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urvada hacia abajo 12"/>
          <p:cNvSpPr/>
          <p:nvPr/>
        </p:nvSpPr>
        <p:spPr>
          <a:xfrm>
            <a:off x="3200407" y="1652437"/>
            <a:ext cx="859842" cy="4557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Flecha curvada hacia abajo 13"/>
          <p:cNvSpPr/>
          <p:nvPr/>
        </p:nvSpPr>
        <p:spPr>
          <a:xfrm>
            <a:off x="5705511" y="1665317"/>
            <a:ext cx="859842" cy="4557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371015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rgbClr val="002060"/>
                </a:solidFill>
              </a:rPr>
              <a:t>Ingreso a PRISMA</a:t>
            </a:r>
          </a:p>
        </p:txBody>
      </p:sp>
      <p:sp>
        <p:nvSpPr>
          <p:cNvPr id="4" name="Marcador de contenido 2"/>
          <p:cNvSpPr>
            <a:spLocks noGrp="1"/>
          </p:cNvSpPr>
          <p:nvPr>
            <p:ph idx="1"/>
          </p:nvPr>
        </p:nvSpPr>
        <p:spPr>
          <a:xfrm>
            <a:off x="609600" y="1600201"/>
            <a:ext cx="10972800" cy="4525963"/>
          </a:xfrm>
        </p:spPr>
        <p:txBody>
          <a:bodyPr>
            <a:normAutofit/>
          </a:bodyPr>
          <a:lstStyle/>
          <a:p>
            <a:pPr marL="514350" indent="-514350">
              <a:buFont typeface="+mj-lt"/>
              <a:buAutoNum type="arabicPeriod"/>
            </a:pPr>
            <a:r>
              <a:rPr lang="es-CO" sz="2800" dirty="0"/>
              <a:t>Ingrese al sistema                        , a través de la página web </a:t>
            </a:r>
            <a:r>
              <a:rPr lang="es-CO" sz="2800" u="sng" dirty="0">
                <a:hlinkClick r:id="rId2"/>
              </a:rPr>
              <a:t>www.icfesinteractivo.gov.co</a:t>
            </a:r>
            <a:endParaRPr lang="es-CO" sz="2800" u="sng" dirty="0"/>
          </a:p>
          <a:p>
            <a:pPr marL="514350" indent="-514350">
              <a:buFont typeface="+mj-lt"/>
              <a:buAutoNum type="arabicPeriod"/>
            </a:pPr>
            <a:r>
              <a:rPr lang="es-CO" sz="2800" dirty="0"/>
              <a:t>Digite Usuario y Contraseña.</a:t>
            </a:r>
          </a:p>
          <a:p>
            <a:pPr marL="514350" indent="-514350">
              <a:buFont typeface="+mj-lt"/>
              <a:buAutoNum type="arabicPeriod"/>
            </a:pPr>
            <a:endParaRPr lang="es-CO" sz="2800" dirty="0"/>
          </a:p>
        </p:txBody>
      </p:sp>
      <p:pic>
        <p:nvPicPr>
          <p:cNvPr id="5" name="Imagen 4"/>
          <p:cNvPicPr>
            <a:picLocks noChangeAspect="1"/>
          </p:cNvPicPr>
          <p:nvPr/>
        </p:nvPicPr>
        <p:blipFill rotWithShape="1">
          <a:blip r:embed="rId3"/>
          <a:srcRect l="19000" t="39892" r="20250" b="29968"/>
          <a:stretch/>
        </p:blipFill>
        <p:spPr>
          <a:xfrm>
            <a:off x="1295400" y="3121247"/>
            <a:ext cx="9258300" cy="2583711"/>
          </a:xfrm>
          <a:prstGeom prst="rect">
            <a:avLst/>
          </a:prstGeom>
        </p:spPr>
      </p:pic>
      <p:pic>
        <p:nvPicPr>
          <p:cNvPr id="6" name="Picture 2" descr="Atención"/>
          <p:cNvPicPr>
            <a:picLocks noChangeAspect="1" noChangeArrowheads="1"/>
          </p:cNvPicPr>
          <p:nvPr/>
        </p:nvPicPr>
        <p:blipFill rotWithShape="1">
          <a:blip r:embed="rId4">
            <a:extLst>
              <a:ext uri="{28A0092B-C50C-407E-A947-70E740481C1C}">
                <a14:useLocalDpi xmlns:a14="http://schemas.microsoft.com/office/drawing/2010/main" val="0"/>
              </a:ext>
            </a:extLst>
          </a:blip>
          <a:srcRect t="14043" b="28381"/>
          <a:stretch/>
        </p:blipFill>
        <p:spPr bwMode="auto">
          <a:xfrm>
            <a:off x="3880113" y="1553067"/>
            <a:ext cx="1861705" cy="5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705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8338" y="2822911"/>
            <a:ext cx="10972800" cy="1143000"/>
          </a:xfrm>
        </p:spPr>
        <p:txBody>
          <a:bodyPr>
            <a:normAutofit/>
          </a:bodyPr>
          <a:lstStyle/>
          <a:p>
            <a:r>
              <a:rPr lang="es-CO" b="1" dirty="0">
                <a:solidFill>
                  <a:srgbClr val="002060"/>
                </a:solidFill>
              </a:rPr>
              <a:t>PRE REGISTRO</a:t>
            </a:r>
          </a:p>
        </p:txBody>
      </p:sp>
    </p:spTree>
    <p:extLst>
      <p:ext uri="{BB962C8B-B14F-4D97-AF65-F5344CB8AC3E}">
        <p14:creationId xmlns:p14="http://schemas.microsoft.com/office/powerpoint/2010/main" val="328335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796643"/>
            <a:ext cx="12192000" cy="88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Marcador de contenido 2"/>
          <p:cNvSpPr>
            <a:spLocks noGrp="1"/>
          </p:cNvSpPr>
          <p:nvPr>
            <p:ph idx="1"/>
          </p:nvPr>
        </p:nvSpPr>
        <p:spPr>
          <a:xfrm>
            <a:off x="609600" y="498826"/>
            <a:ext cx="10972800" cy="5611009"/>
          </a:xfrm>
        </p:spPr>
        <p:txBody>
          <a:bodyPr>
            <a:noAutofit/>
          </a:bodyPr>
          <a:lstStyle/>
          <a:p>
            <a:pPr marL="0" indent="0">
              <a:buNone/>
            </a:pPr>
            <a:r>
              <a:rPr lang="es-CO" sz="2800" b="1" dirty="0">
                <a:solidFill>
                  <a:srgbClr val="002060"/>
                </a:solidFill>
              </a:rPr>
              <a:t>Objetivo general</a:t>
            </a:r>
          </a:p>
          <a:p>
            <a:pPr marL="0" indent="0">
              <a:buNone/>
            </a:pPr>
            <a:endParaRPr lang="es-CO" sz="2400" dirty="0"/>
          </a:p>
          <a:p>
            <a:pPr marL="0" indent="0">
              <a:buNone/>
            </a:pPr>
            <a:r>
              <a:rPr lang="es-CO" sz="2400" dirty="0"/>
              <a:t>Orientar a las instituciones de educación superior para realizar adecuadamente el proceso de registro al examen SABER PRO y dar a conocer los cambios en los reportes de resultados individuales del examen Saber 11 y PIR.</a:t>
            </a:r>
          </a:p>
          <a:p>
            <a:pPr marL="0" indent="0">
              <a:buNone/>
            </a:pPr>
            <a:endParaRPr lang="es-CO" sz="2400" dirty="0"/>
          </a:p>
          <a:p>
            <a:pPr marL="0" indent="0">
              <a:buNone/>
            </a:pPr>
            <a:r>
              <a:rPr lang="es-CO" sz="2800" b="1" dirty="0">
                <a:solidFill>
                  <a:srgbClr val="002060"/>
                </a:solidFill>
              </a:rPr>
              <a:t>Objetivos específicos</a:t>
            </a:r>
          </a:p>
          <a:p>
            <a:pPr fontAlgn="base"/>
            <a:endParaRPr lang="es-CO" sz="2400" dirty="0"/>
          </a:p>
          <a:p>
            <a:pPr fontAlgn="base"/>
            <a:r>
              <a:rPr lang="es-CO" sz="2400" dirty="0"/>
              <a:t>Identificar los momentos fundamentales del proceso (pre-registro, gestión de estudiantes, recaudo e inscripción).</a:t>
            </a:r>
          </a:p>
          <a:p>
            <a:pPr fontAlgn="base"/>
            <a:r>
              <a:rPr lang="es-CO" sz="2400" dirty="0"/>
              <a:t>Reconocer las acciones a seguir en cada uno de los momentos del proceso.</a:t>
            </a:r>
          </a:p>
          <a:p>
            <a:pPr fontAlgn="base"/>
            <a:r>
              <a:rPr lang="es-CO" sz="2400" dirty="0"/>
              <a:t>Identificar los posibles casos que se pueden presentar durante el proceso.</a:t>
            </a:r>
          </a:p>
          <a:p>
            <a:pPr fontAlgn="base"/>
            <a:r>
              <a:rPr lang="es-CO" sz="2400" dirty="0"/>
              <a:t>Dar a conocer los cambios en los reportes de resultados individuales del examen Saber 11 y el archivo de familiarización de PIR.</a:t>
            </a:r>
          </a:p>
          <a:p>
            <a:pPr fontAlgn="base"/>
            <a:endParaRPr lang="es-CO" sz="2400" dirty="0"/>
          </a:p>
          <a:p>
            <a:pPr marL="0" indent="0">
              <a:buNone/>
            </a:pPr>
            <a:endParaRPr lang="es-CO" sz="2400" b="1" dirty="0">
              <a:solidFill>
                <a:srgbClr val="002060"/>
              </a:solidFill>
            </a:endParaRPr>
          </a:p>
          <a:p>
            <a:endParaRPr lang="es-CO" sz="2400" dirty="0"/>
          </a:p>
        </p:txBody>
      </p:sp>
    </p:spTree>
    <p:extLst>
      <p:ext uri="{BB962C8B-B14F-4D97-AF65-F5344CB8AC3E}">
        <p14:creationId xmlns:p14="http://schemas.microsoft.com/office/powerpoint/2010/main" val="4143095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818" y="924313"/>
            <a:ext cx="10972800" cy="1143000"/>
          </a:xfrm>
        </p:spPr>
        <p:txBody>
          <a:bodyPr/>
          <a:lstStyle/>
          <a:p>
            <a:r>
              <a:rPr lang="es-CO" b="1" dirty="0">
                <a:solidFill>
                  <a:srgbClr val="002060"/>
                </a:solidFill>
              </a:rPr>
              <a:t>Pre registro</a:t>
            </a:r>
          </a:p>
        </p:txBody>
      </p:sp>
      <p:sp>
        <p:nvSpPr>
          <p:cNvPr id="4" name="Rectángulo redondeado 3"/>
          <p:cNvSpPr/>
          <p:nvPr/>
        </p:nvSpPr>
        <p:spPr>
          <a:xfrm>
            <a:off x="1270000" y="4065151"/>
            <a:ext cx="9677400" cy="11314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Para realizar el proceso de pre registro el programa académico debe estar activo en el Icfes: debe contar con usuario y contraseña para acceder al aplicativo.</a:t>
            </a:r>
          </a:p>
        </p:txBody>
      </p:sp>
      <p:sp>
        <p:nvSpPr>
          <p:cNvPr id="5" name="Rectángulo redondeado 4"/>
          <p:cNvSpPr/>
          <p:nvPr/>
        </p:nvSpPr>
        <p:spPr>
          <a:xfrm>
            <a:off x="1270000" y="2481281"/>
            <a:ext cx="9677400" cy="11314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Puede ser realizado por la IES y/o el programa académico principal.</a:t>
            </a:r>
          </a:p>
        </p:txBody>
      </p:sp>
    </p:spTree>
    <p:extLst>
      <p:ext uri="{BB962C8B-B14F-4D97-AF65-F5344CB8AC3E}">
        <p14:creationId xmlns:p14="http://schemas.microsoft.com/office/powerpoint/2010/main" val="50515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Pasos para realizar el pre registro</a:t>
            </a:r>
            <a:endParaRPr lang="es-CO" dirty="0">
              <a:solidFill>
                <a:srgbClr val="002060"/>
              </a:solidFill>
            </a:endParaRPr>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CO" sz="2800" dirty="0"/>
              <a:t>Ingrese al sistema </a:t>
            </a:r>
            <a:endParaRPr lang="es-CO" sz="2800" u="sng" dirty="0"/>
          </a:p>
          <a:p>
            <a:pPr marL="514350" indent="-514350">
              <a:buFont typeface="+mj-lt"/>
              <a:buAutoNum type="arabicPeriod"/>
            </a:pPr>
            <a:r>
              <a:rPr lang="es-CO" sz="2800" dirty="0"/>
              <a:t>Seleccione el módulo de inscripción, la aplicación para la cual realizará el proceso de inscripción y la opción Pre registrar</a:t>
            </a:r>
          </a:p>
          <a:p>
            <a:pPr marL="0" indent="0">
              <a:buNone/>
            </a:pPr>
            <a:endParaRPr lang="es-CO" sz="2800" dirty="0"/>
          </a:p>
        </p:txBody>
      </p:sp>
      <p:pic>
        <p:nvPicPr>
          <p:cNvPr id="6" name="Imagen 5"/>
          <p:cNvPicPr/>
          <p:nvPr/>
        </p:nvPicPr>
        <p:blipFill>
          <a:blip r:embed="rId3"/>
          <a:srcRect/>
          <a:stretch>
            <a:fillRect/>
          </a:stretch>
        </p:blipFill>
        <p:spPr bwMode="auto">
          <a:xfrm>
            <a:off x="1593112" y="3356144"/>
            <a:ext cx="9005775" cy="1534833"/>
          </a:xfrm>
          <a:prstGeom prst="rect">
            <a:avLst/>
          </a:prstGeom>
          <a:noFill/>
          <a:ln w="9525">
            <a:noFill/>
            <a:miter lim="800000"/>
            <a:headEnd/>
            <a:tailEnd/>
          </a:ln>
        </p:spPr>
      </p:pic>
      <p:sp>
        <p:nvSpPr>
          <p:cNvPr id="8" name="Rectángulo 7"/>
          <p:cNvSpPr/>
          <p:nvPr/>
        </p:nvSpPr>
        <p:spPr>
          <a:xfrm>
            <a:off x="1688806" y="4029740"/>
            <a:ext cx="2796362" cy="2658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2268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rcRect/>
          <a:stretch>
            <a:fillRect/>
          </a:stretch>
        </p:blipFill>
        <p:spPr bwMode="auto">
          <a:xfrm>
            <a:off x="2915981" y="1139962"/>
            <a:ext cx="6347637" cy="4986669"/>
          </a:xfrm>
          <a:prstGeom prst="rect">
            <a:avLst/>
          </a:prstGeom>
          <a:noFill/>
          <a:ln w="9525">
            <a:noFill/>
            <a:miter lim="800000"/>
            <a:headEnd/>
            <a:tailEnd/>
          </a:ln>
        </p:spPr>
      </p:pic>
      <p:sp>
        <p:nvSpPr>
          <p:cNvPr id="3" name="Marcador de contenido 2"/>
          <p:cNvSpPr>
            <a:spLocks noGrp="1"/>
          </p:cNvSpPr>
          <p:nvPr>
            <p:ph idx="1"/>
          </p:nvPr>
        </p:nvSpPr>
        <p:spPr>
          <a:xfrm>
            <a:off x="560614" y="399610"/>
            <a:ext cx="10972800" cy="5580064"/>
          </a:xfrm>
        </p:spPr>
        <p:txBody>
          <a:bodyPr>
            <a:normAutofit/>
          </a:bodyPr>
          <a:lstStyle/>
          <a:p>
            <a:pPr lvl="0" algn="just">
              <a:spcBef>
                <a:spcPts val="0"/>
              </a:spcBef>
              <a:buClr>
                <a:schemeClr val="dk1"/>
              </a:buClr>
              <a:buSzPct val="100000"/>
              <a:buFont typeface="Calibri"/>
              <a:buAutoNum type="arabicPeriod" startAt="3"/>
            </a:pPr>
            <a:r>
              <a:rPr lang="es-CO" sz="2400" dirty="0">
                <a:solidFill>
                  <a:schemeClr val="dk1"/>
                </a:solidFill>
                <a:ea typeface="Calibri"/>
                <a:cs typeface="Calibri"/>
                <a:sym typeface="Calibri"/>
              </a:rPr>
              <a:t> Cambie o confirme la combinación de módulos que presentarán sus estudiantes</a:t>
            </a:r>
          </a:p>
          <a:p>
            <a:pPr lvl="0" algn="just">
              <a:spcBef>
                <a:spcPts val="0"/>
              </a:spcBef>
              <a:buClr>
                <a:schemeClr val="dk1"/>
              </a:buClr>
              <a:buSzPct val="100000"/>
              <a:buFont typeface="Calibri"/>
              <a:buAutoNum type="arabicPeriod" startAt="3"/>
            </a:pPr>
            <a:endParaRPr lang="es-CO" sz="2400" dirty="0">
              <a:solidFill>
                <a:schemeClr val="dk1"/>
              </a:solidFill>
              <a:ea typeface="Calibri"/>
              <a:cs typeface="Calibri"/>
              <a:sym typeface="Calibri"/>
            </a:endParaRPr>
          </a:p>
          <a:p>
            <a:pPr marL="0" lvl="0" indent="0" algn="just">
              <a:spcBef>
                <a:spcPts val="0"/>
              </a:spcBef>
              <a:buClr>
                <a:schemeClr val="dk1"/>
              </a:buClr>
              <a:buSzPct val="100000"/>
              <a:buNone/>
            </a:pPr>
            <a:endParaRPr lang="es-CO" sz="2400" dirty="0">
              <a:solidFill>
                <a:schemeClr val="dk1"/>
              </a:solidFill>
              <a:ea typeface="Calibri"/>
              <a:cs typeface="Calibri"/>
              <a:sym typeface="Calibri"/>
            </a:endParaRPr>
          </a:p>
        </p:txBody>
      </p:sp>
    </p:spTree>
    <p:extLst>
      <p:ext uri="{BB962C8B-B14F-4D97-AF65-F5344CB8AC3E}">
        <p14:creationId xmlns:p14="http://schemas.microsoft.com/office/powerpoint/2010/main" val="120487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4" y="2545330"/>
            <a:ext cx="10972800" cy="1143000"/>
          </a:xfrm>
        </p:spPr>
        <p:txBody>
          <a:bodyPr/>
          <a:lstStyle/>
          <a:p>
            <a:r>
              <a:rPr lang="es-CO" b="1" dirty="0">
                <a:solidFill>
                  <a:srgbClr val="002060"/>
                </a:solidFill>
              </a:rPr>
              <a:t>VIDEO PRE REGISTRO</a:t>
            </a:r>
          </a:p>
        </p:txBody>
      </p:sp>
    </p:spTree>
    <p:extLst>
      <p:ext uri="{BB962C8B-B14F-4D97-AF65-F5344CB8AC3E}">
        <p14:creationId xmlns:p14="http://schemas.microsoft.com/office/powerpoint/2010/main" val="2429345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8338" y="2822911"/>
            <a:ext cx="10972800" cy="1143000"/>
          </a:xfrm>
        </p:spPr>
        <p:txBody>
          <a:bodyPr>
            <a:normAutofit/>
          </a:bodyPr>
          <a:lstStyle/>
          <a:p>
            <a:r>
              <a:rPr lang="es-CO" b="1" dirty="0">
                <a:solidFill>
                  <a:srgbClr val="002060"/>
                </a:solidFill>
              </a:rPr>
              <a:t>GESTIÓN DE ESTUDIANTES</a:t>
            </a:r>
          </a:p>
        </p:txBody>
      </p:sp>
    </p:spTree>
    <p:extLst>
      <p:ext uri="{BB962C8B-B14F-4D97-AF65-F5344CB8AC3E}">
        <p14:creationId xmlns:p14="http://schemas.microsoft.com/office/powerpoint/2010/main" val="1963734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100" y="334230"/>
            <a:ext cx="10972800" cy="1143000"/>
          </a:xfrm>
        </p:spPr>
        <p:txBody>
          <a:bodyPr/>
          <a:lstStyle/>
          <a:p>
            <a:r>
              <a:rPr lang="es-CO" b="1" dirty="0">
                <a:solidFill>
                  <a:srgbClr val="002060"/>
                </a:solidFill>
              </a:rPr>
              <a:t>Gestión de estudiantes</a:t>
            </a:r>
          </a:p>
        </p:txBody>
      </p:sp>
      <p:sp>
        <p:nvSpPr>
          <p:cNvPr id="4" name="Rectángulo redondeado 3"/>
          <p:cNvSpPr/>
          <p:nvPr/>
        </p:nvSpPr>
        <p:spPr>
          <a:xfrm>
            <a:off x="1270000" y="1641374"/>
            <a:ext cx="9677400" cy="11314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271463" lvl="0" indent="-42863"/>
            <a:r>
              <a:rPr lang="es-CO" sz="2400" dirty="0">
                <a:solidFill>
                  <a:schemeClr val="bg1"/>
                </a:solidFill>
                <a:latin typeface="+mn-lt"/>
              </a:rPr>
              <a:t>Objetivo:</a:t>
            </a:r>
            <a:r>
              <a:rPr lang="es-CO" sz="2400" dirty="0">
                <a:solidFill>
                  <a:schemeClr val="bg1"/>
                </a:solidFill>
                <a:latin typeface="+mn-lt"/>
                <a:ea typeface="Calibri"/>
                <a:cs typeface="Calibri"/>
                <a:sym typeface="Calibri"/>
              </a:rPr>
              <a:t> </a:t>
            </a:r>
            <a:r>
              <a:rPr lang="es-CO" sz="2400" dirty="0">
                <a:solidFill>
                  <a:schemeClr val="bg1"/>
                </a:solidFill>
                <a:ea typeface="Calibri"/>
                <a:cs typeface="Calibri"/>
                <a:sym typeface="Calibri"/>
              </a:rPr>
              <a:t>generar</a:t>
            </a:r>
            <a:r>
              <a:rPr lang="es-CO" sz="2400" dirty="0">
                <a:solidFill>
                  <a:schemeClr val="bg1"/>
                </a:solidFill>
                <a:latin typeface="+mn-lt"/>
                <a:ea typeface="Calibri"/>
                <a:cs typeface="Calibri"/>
                <a:sym typeface="Calibri"/>
              </a:rPr>
              <a:t> el listado definitivo de estudiantes que presentarán el examen Saber </a:t>
            </a:r>
            <a:r>
              <a:rPr lang="es-CO" sz="2400" dirty="0">
                <a:solidFill>
                  <a:schemeClr val="bg1"/>
                </a:solidFill>
                <a:latin typeface="+mn-lt"/>
              </a:rPr>
              <a:t>Pro</a:t>
            </a:r>
            <a:r>
              <a:rPr lang="es-CO" sz="2400" dirty="0">
                <a:solidFill>
                  <a:schemeClr val="bg1"/>
                </a:solidFill>
                <a:latin typeface="+mn-lt"/>
                <a:ea typeface="Calibri"/>
                <a:cs typeface="Calibri"/>
                <a:sym typeface="Calibri"/>
              </a:rPr>
              <a:t>.</a:t>
            </a:r>
          </a:p>
        </p:txBody>
      </p:sp>
      <p:sp>
        <p:nvSpPr>
          <p:cNvPr id="5" name="Rectángulo redondeado 4"/>
          <p:cNvSpPr/>
          <p:nvPr/>
        </p:nvSpPr>
        <p:spPr>
          <a:xfrm>
            <a:off x="1270000" y="4555364"/>
            <a:ext cx="9677400" cy="11314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lvl="0" indent="-228600">
              <a:buClr>
                <a:schemeClr val="dk1"/>
              </a:buClr>
            </a:pPr>
            <a:r>
              <a:rPr lang="es-CO" sz="2400" dirty="0">
                <a:solidFill>
                  <a:schemeClr val="bg1"/>
                </a:solidFill>
              </a:rPr>
              <a:t>Es realizado por cada programa académico ya sea principal o sede. </a:t>
            </a:r>
          </a:p>
        </p:txBody>
      </p:sp>
      <p:sp>
        <p:nvSpPr>
          <p:cNvPr id="6" name="Rectángulo redondeado 5"/>
          <p:cNvSpPr/>
          <p:nvPr/>
        </p:nvSpPr>
        <p:spPr>
          <a:xfrm>
            <a:off x="1270000" y="3180012"/>
            <a:ext cx="9677400" cy="11314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185738" lvl="0">
              <a:buClr>
                <a:schemeClr val="dk1"/>
              </a:buClr>
            </a:pPr>
            <a:r>
              <a:rPr lang="es-CO" sz="2400" dirty="0">
                <a:solidFill>
                  <a:schemeClr val="bg1"/>
                </a:solidFill>
              </a:rPr>
              <a:t>Para realizar el proceso de gestión de estudiantes debe haber realizado previamente el proceso de pre registro. </a:t>
            </a:r>
          </a:p>
        </p:txBody>
      </p:sp>
    </p:spTree>
    <p:extLst>
      <p:ext uri="{BB962C8B-B14F-4D97-AF65-F5344CB8AC3E}">
        <p14:creationId xmlns:p14="http://schemas.microsoft.com/office/powerpoint/2010/main" val="3668160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Pasos para la gestión de estudiantes</a:t>
            </a:r>
            <a:endParaRPr lang="es-CO" dirty="0">
              <a:solidFill>
                <a:srgbClr val="002060"/>
              </a:solidFill>
            </a:endParaRPr>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CO" sz="2800" dirty="0"/>
              <a:t>Ingrese al sistema</a:t>
            </a:r>
          </a:p>
          <a:p>
            <a:pPr marL="514350" indent="-514350">
              <a:buFont typeface="+mj-lt"/>
              <a:buAutoNum type="arabicPeriod"/>
            </a:pPr>
            <a:r>
              <a:rPr lang="es-CO" sz="2800" dirty="0"/>
              <a:t>Seleccione el módulo de inscripción, la aplicación para la cual realizará el proceso de inscripción y la opción Gestión de Inscripción.</a:t>
            </a:r>
          </a:p>
          <a:p>
            <a:pPr marL="0" indent="0">
              <a:buNone/>
            </a:pPr>
            <a:r>
              <a:rPr lang="es-CO" sz="2800" dirty="0"/>
              <a:t> </a:t>
            </a:r>
            <a:endParaRPr lang="es-CO" sz="2800" u="sng" dirty="0"/>
          </a:p>
          <a:p>
            <a:pPr marL="514350" indent="-514350">
              <a:buFont typeface="+mj-lt"/>
              <a:buAutoNum type="arabicPeriod"/>
            </a:pPr>
            <a:endParaRPr lang="es-CO" sz="2800" dirty="0"/>
          </a:p>
        </p:txBody>
      </p:sp>
      <p:grpSp>
        <p:nvGrpSpPr>
          <p:cNvPr id="8" name="Grupo 7"/>
          <p:cNvGrpSpPr/>
          <p:nvPr/>
        </p:nvGrpSpPr>
        <p:grpSpPr>
          <a:xfrm>
            <a:off x="1593112" y="3356144"/>
            <a:ext cx="9005775" cy="1534833"/>
            <a:chOff x="1648046" y="3653855"/>
            <a:chExt cx="9005775" cy="1534833"/>
          </a:xfrm>
        </p:grpSpPr>
        <p:pic>
          <p:nvPicPr>
            <p:cNvPr id="9" name="Imagen 8"/>
            <p:cNvPicPr/>
            <p:nvPr/>
          </p:nvPicPr>
          <p:blipFill>
            <a:blip r:embed="rId3"/>
            <a:srcRect/>
            <a:stretch>
              <a:fillRect/>
            </a:stretch>
          </p:blipFill>
          <p:spPr bwMode="auto">
            <a:xfrm>
              <a:off x="1648046" y="3653855"/>
              <a:ext cx="9005775" cy="1534833"/>
            </a:xfrm>
            <a:prstGeom prst="rect">
              <a:avLst/>
            </a:prstGeom>
            <a:noFill/>
            <a:ln w="9525">
              <a:noFill/>
              <a:miter lim="800000"/>
              <a:headEnd/>
              <a:tailEnd/>
            </a:ln>
          </p:spPr>
        </p:pic>
        <p:sp>
          <p:nvSpPr>
            <p:cNvPr id="10" name="Rectángulo 9"/>
            <p:cNvSpPr/>
            <p:nvPr/>
          </p:nvSpPr>
          <p:spPr>
            <a:xfrm>
              <a:off x="1733107" y="4614531"/>
              <a:ext cx="2796362" cy="22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Rectángulo 10"/>
          <p:cNvSpPr/>
          <p:nvPr/>
        </p:nvSpPr>
        <p:spPr>
          <a:xfrm>
            <a:off x="1678173" y="4540104"/>
            <a:ext cx="2796362" cy="2658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66725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796643"/>
            <a:ext cx="12192000" cy="88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Marcador de contenido 2"/>
          <p:cNvSpPr>
            <a:spLocks noGrp="1"/>
          </p:cNvSpPr>
          <p:nvPr>
            <p:ph idx="1"/>
          </p:nvPr>
        </p:nvSpPr>
        <p:spPr>
          <a:xfrm>
            <a:off x="609600" y="448235"/>
            <a:ext cx="10972800" cy="5677929"/>
          </a:xfrm>
        </p:spPr>
        <p:txBody>
          <a:bodyPr>
            <a:normAutofit/>
          </a:bodyPr>
          <a:lstStyle/>
          <a:p>
            <a:pPr marL="0" lvl="0" indent="0" algn="just">
              <a:spcBef>
                <a:spcPts val="0"/>
              </a:spcBef>
              <a:buClr>
                <a:schemeClr val="dk1"/>
              </a:buClr>
              <a:buSzPct val="100000"/>
              <a:buNone/>
            </a:pPr>
            <a:r>
              <a:rPr lang="es-CO" sz="2400" dirty="0">
                <a:solidFill>
                  <a:schemeClr val="dk1"/>
                </a:solidFill>
                <a:ea typeface="Calibri"/>
                <a:cs typeface="Calibri"/>
                <a:sym typeface="Calibri"/>
              </a:rPr>
              <a:t>3. Puede agregar varios estudiantes a la vez a través de la opción de </a:t>
            </a:r>
            <a:r>
              <a:rPr lang="es-CO" sz="2400" u="sng" dirty="0">
                <a:solidFill>
                  <a:schemeClr val="dk1"/>
                </a:solidFill>
                <a:ea typeface="Calibri"/>
                <a:cs typeface="Calibri"/>
                <a:sym typeface="Calibri"/>
              </a:rPr>
              <a:t>Carga masiva</a:t>
            </a:r>
            <a:r>
              <a:rPr lang="es-CO" sz="2400" dirty="0">
                <a:solidFill>
                  <a:schemeClr val="dk1"/>
                </a:solidFill>
                <a:ea typeface="Calibri"/>
                <a:cs typeface="Calibri"/>
                <a:sym typeface="Calibri"/>
              </a:rPr>
              <a:t>  o uno a uno a través de la opción </a:t>
            </a:r>
            <a:r>
              <a:rPr lang="es-CO" sz="2400" u="sng" dirty="0">
                <a:solidFill>
                  <a:schemeClr val="dk1"/>
                </a:solidFill>
                <a:ea typeface="Calibri"/>
                <a:cs typeface="Calibri"/>
                <a:sym typeface="Calibri"/>
              </a:rPr>
              <a:t>Agregar</a:t>
            </a:r>
          </a:p>
        </p:txBody>
      </p:sp>
      <p:pic>
        <p:nvPicPr>
          <p:cNvPr id="4" name="Shape 161"/>
          <p:cNvPicPr preferRelativeResize="0"/>
          <p:nvPr/>
        </p:nvPicPr>
        <p:blipFill>
          <a:blip r:embed="rId2">
            <a:alphaModFix/>
          </a:blip>
          <a:stretch>
            <a:fillRect/>
          </a:stretch>
        </p:blipFill>
        <p:spPr>
          <a:xfrm>
            <a:off x="1995473" y="1359256"/>
            <a:ext cx="8201053" cy="4933966"/>
          </a:xfrm>
          <a:prstGeom prst="rect">
            <a:avLst/>
          </a:prstGeom>
          <a:noFill/>
          <a:ln>
            <a:noFill/>
          </a:ln>
        </p:spPr>
      </p:pic>
      <p:sp>
        <p:nvSpPr>
          <p:cNvPr id="5" name="Shape 162"/>
          <p:cNvSpPr/>
          <p:nvPr/>
        </p:nvSpPr>
        <p:spPr>
          <a:xfrm>
            <a:off x="7281475" y="2824544"/>
            <a:ext cx="645000" cy="267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163"/>
          <p:cNvSpPr/>
          <p:nvPr/>
        </p:nvSpPr>
        <p:spPr>
          <a:xfrm>
            <a:off x="8037750" y="2824544"/>
            <a:ext cx="763350" cy="267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66769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48235"/>
            <a:ext cx="10972800" cy="5677929"/>
          </a:xfrm>
        </p:spPr>
        <p:txBody>
          <a:bodyPr>
            <a:normAutofit/>
          </a:bodyPr>
          <a:lstStyle/>
          <a:p>
            <a:pPr marL="0" lvl="0" indent="0" algn="just">
              <a:spcBef>
                <a:spcPts val="0"/>
              </a:spcBef>
              <a:buClr>
                <a:schemeClr val="dk1"/>
              </a:buClr>
              <a:buSzPct val="100000"/>
              <a:buNone/>
            </a:pPr>
            <a:r>
              <a:rPr lang="es-CO" sz="2400" dirty="0">
                <a:solidFill>
                  <a:schemeClr val="dk1"/>
                </a:solidFill>
                <a:ea typeface="Calibri"/>
                <a:cs typeface="Calibri"/>
                <a:sym typeface="Calibri"/>
              </a:rPr>
              <a:t>Para adicionar estudiantes masivamente descargue la plantilla de Excel, verifique que la información ingresada tenga el formato requerido y cargue el archivo.</a:t>
            </a:r>
          </a:p>
        </p:txBody>
      </p:sp>
      <p:pic>
        <p:nvPicPr>
          <p:cNvPr id="9" name="Imagen 8"/>
          <p:cNvPicPr/>
          <p:nvPr/>
        </p:nvPicPr>
        <p:blipFill>
          <a:blip r:embed="rId3"/>
          <a:srcRect/>
          <a:stretch>
            <a:fillRect/>
          </a:stretch>
        </p:blipFill>
        <p:spPr bwMode="auto">
          <a:xfrm>
            <a:off x="434952" y="1771330"/>
            <a:ext cx="5431790" cy="992505"/>
          </a:xfrm>
          <a:prstGeom prst="rect">
            <a:avLst/>
          </a:prstGeom>
          <a:noFill/>
          <a:ln w="9525">
            <a:noFill/>
            <a:miter lim="800000"/>
            <a:headEnd/>
            <a:tailEnd/>
          </a:ln>
        </p:spPr>
      </p:pic>
      <p:pic>
        <p:nvPicPr>
          <p:cNvPr id="10" name="Imagen 9"/>
          <p:cNvPicPr/>
          <p:nvPr/>
        </p:nvPicPr>
        <p:blipFill>
          <a:blip r:embed="rId4"/>
          <a:srcRect/>
          <a:stretch>
            <a:fillRect/>
          </a:stretch>
        </p:blipFill>
        <p:spPr bwMode="auto">
          <a:xfrm>
            <a:off x="434952" y="3266433"/>
            <a:ext cx="5431790" cy="1429385"/>
          </a:xfrm>
          <a:prstGeom prst="rect">
            <a:avLst/>
          </a:prstGeom>
          <a:noFill/>
          <a:ln w="9525">
            <a:noFill/>
            <a:miter lim="800000"/>
            <a:headEnd/>
            <a:tailEnd/>
          </a:ln>
        </p:spPr>
      </p:pic>
      <p:pic>
        <p:nvPicPr>
          <p:cNvPr id="11" name="Shape 161"/>
          <p:cNvPicPr preferRelativeResize="0"/>
          <p:nvPr/>
        </p:nvPicPr>
        <p:blipFill>
          <a:blip r:embed="rId5">
            <a:alphaModFix/>
          </a:blip>
          <a:stretch>
            <a:fillRect/>
          </a:stretch>
        </p:blipFill>
        <p:spPr>
          <a:xfrm>
            <a:off x="6192772" y="1676992"/>
            <a:ext cx="5564276" cy="3220413"/>
          </a:xfrm>
          <a:prstGeom prst="rect">
            <a:avLst/>
          </a:prstGeom>
          <a:noFill/>
          <a:ln>
            <a:noFill/>
          </a:ln>
        </p:spPr>
      </p:pic>
    </p:spTree>
    <p:extLst>
      <p:ext uri="{BB962C8B-B14F-4D97-AF65-F5344CB8AC3E}">
        <p14:creationId xmlns:p14="http://schemas.microsoft.com/office/powerpoint/2010/main" val="3397580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48235"/>
            <a:ext cx="10972800" cy="5677929"/>
          </a:xfrm>
        </p:spPr>
        <p:txBody>
          <a:bodyPr>
            <a:normAutofit/>
          </a:bodyPr>
          <a:lstStyle/>
          <a:p>
            <a:pPr marL="0" indent="0" algn="just">
              <a:spcBef>
                <a:spcPts val="0"/>
              </a:spcBef>
              <a:buClr>
                <a:schemeClr val="dk1"/>
              </a:buClr>
              <a:buSzPct val="100000"/>
              <a:buNone/>
            </a:pPr>
            <a:r>
              <a:rPr lang="es-CO" sz="2400" dirty="0">
                <a:solidFill>
                  <a:schemeClr val="dk1"/>
                </a:solidFill>
                <a:ea typeface="Calibri"/>
                <a:cs typeface="Calibri"/>
                <a:sym typeface="Calibri"/>
              </a:rPr>
              <a:t>Para agregar estudiantes uno a uno primero ingrese el tipo y número de documento de identidad y luego complete la información del estudiante.  </a:t>
            </a:r>
          </a:p>
          <a:p>
            <a:pPr marL="0" lvl="0" indent="0" algn="just">
              <a:spcBef>
                <a:spcPts val="0"/>
              </a:spcBef>
              <a:buClr>
                <a:schemeClr val="dk1"/>
              </a:buClr>
              <a:buSzPct val="100000"/>
              <a:buNone/>
            </a:pPr>
            <a:endParaRPr lang="es-CO" sz="2400" dirty="0">
              <a:solidFill>
                <a:schemeClr val="dk1"/>
              </a:solidFill>
              <a:ea typeface="Calibri"/>
              <a:cs typeface="Calibri"/>
              <a:sym typeface="Calibri"/>
            </a:endParaRPr>
          </a:p>
        </p:txBody>
      </p:sp>
      <p:pic>
        <p:nvPicPr>
          <p:cNvPr id="5" name="Shape 176"/>
          <p:cNvPicPr preferRelativeResize="0"/>
          <p:nvPr/>
        </p:nvPicPr>
        <p:blipFill>
          <a:blip r:embed="rId3">
            <a:alphaModFix/>
          </a:blip>
          <a:stretch>
            <a:fillRect/>
          </a:stretch>
        </p:blipFill>
        <p:spPr>
          <a:xfrm>
            <a:off x="2289343" y="1737150"/>
            <a:ext cx="6929084" cy="3908739"/>
          </a:xfrm>
          <a:prstGeom prst="rect">
            <a:avLst/>
          </a:prstGeom>
          <a:noFill/>
          <a:ln>
            <a:noFill/>
          </a:ln>
        </p:spPr>
      </p:pic>
      <p:pic>
        <p:nvPicPr>
          <p:cNvPr id="6" name="Shape 177"/>
          <p:cNvPicPr preferRelativeResize="0"/>
          <p:nvPr/>
        </p:nvPicPr>
        <p:blipFill>
          <a:blip r:embed="rId4">
            <a:alphaModFix/>
          </a:blip>
          <a:stretch>
            <a:fillRect/>
          </a:stretch>
        </p:blipFill>
        <p:spPr>
          <a:xfrm>
            <a:off x="3141279" y="1878007"/>
            <a:ext cx="4948500" cy="3627024"/>
          </a:xfrm>
          <a:prstGeom prst="rect">
            <a:avLst/>
          </a:prstGeom>
          <a:noFill/>
          <a:ln>
            <a:noFill/>
          </a:ln>
        </p:spPr>
      </p:pic>
    </p:spTree>
    <p:extLst>
      <p:ext uri="{BB962C8B-B14F-4D97-AF65-F5344CB8AC3E}">
        <p14:creationId xmlns:p14="http://schemas.microsoft.com/office/powerpoint/2010/main" val="28747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81422" y="1748371"/>
            <a:ext cx="4357718" cy="2123658"/>
          </a:xfrm>
          <a:prstGeom prst="rect">
            <a:avLst/>
          </a:prstGeom>
        </p:spPr>
        <p:txBody>
          <a:bodyPr wrap="square">
            <a:spAutoFit/>
          </a:bodyPr>
          <a:lstStyle/>
          <a:p>
            <a:pPr algn="ctr"/>
            <a:r>
              <a:rPr lang="es-CO" sz="4400" b="1" dirty="0">
                <a:solidFill>
                  <a:schemeClr val="bg1"/>
                </a:solidFill>
                <a:latin typeface="Bradley Hand ITC" pitchFamily="66" charset="0"/>
              </a:rPr>
              <a:t>Proceso de inscripción </a:t>
            </a:r>
          </a:p>
          <a:p>
            <a:pPr algn="ctr"/>
            <a:r>
              <a:rPr lang="es-CO" sz="4400" b="1" dirty="0">
                <a:solidFill>
                  <a:schemeClr val="bg1"/>
                </a:solidFill>
                <a:latin typeface="Bradley Hand ITC" pitchFamily="66" charset="0"/>
              </a:rPr>
              <a:t>Saber Pro</a:t>
            </a:r>
          </a:p>
        </p:txBody>
      </p:sp>
    </p:spTree>
    <p:extLst>
      <p:ext uri="{BB962C8B-B14F-4D97-AF65-F5344CB8AC3E}">
        <p14:creationId xmlns:p14="http://schemas.microsoft.com/office/powerpoint/2010/main" val="378227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37928"/>
            <a:ext cx="10972800" cy="1143000"/>
          </a:xfrm>
        </p:spPr>
        <p:txBody>
          <a:bodyPr>
            <a:normAutofit/>
          </a:bodyPr>
          <a:lstStyle/>
          <a:p>
            <a:r>
              <a:rPr lang="es-CO" b="1" dirty="0">
                <a:solidFill>
                  <a:srgbClr val="002060"/>
                </a:solidFill>
              </a:rPr>
              <a:t>TIPS para la gestión de estudiantes</a:t>
            </a:r>
            <a:endParaRPr lang="es-CO" dirty="0">
              <a:solidFill>
                <a:srgbClr val="002060"/>
              </a:solidFill>
            </a:endParaRPr>
          </a:p>
        </p:txBody>
      </p:sp>
      <p:sp>
        <p:nvSpPr>
          <p:cNvPr id="3" name="Marcador de contenido 2"/>
          <p:cNvSpPr>
            <a:spLocks noGrp="1"/>
          </p:cNvSpPr>
          <p:nvPr>
            <p:ph idx="1"/>
          </p:nvPr>
        </p:nvSpPr>
        <p:spPr>
          <a:xfrm>
            <a:off x="740232" y="2024747"/>
            <a:ext cx="10657114" cy="2498267"/>
          </a:xfrm>
        </p:spPr>
        <p:txBody>
          <a:bodyPr>
            <a:normAutofit/>
          </a:bodyPr>
          <a:lstStyle/>
          <a:p>
            <a:pPr lvl="0" algn="just">
              <a:spcBef>
                <a:spcPts val="0"/>
              </a:spcBef>
              <a:buClr>
                <a:schemeClr val="dk1"/>
              </a:buClr>
              <a:buSzPct val="100000"/>
              <a:buFont typeface="Arial"/>
              <a:buChar char="•"/>
            </a:pPr>
            <a:r>
              <a:rPr lang="es-CO" sz="2800" dirty="0">
                <a:solidFill>
                  <a:schemeClr val="dk1"/>
                </a:solidFill>
                <a:ea typeface="Calibri"/>
                <a:cs typeface="Calibri"/>
                <a:sym typeface="Calibri"/>
              </a:rPr>
              <a:t>Tenga en cuenta las condiciones que debe tener el formato de Excel para la carga masiva de aspirantes.</a:t>
            </a:r>
          </a:p>
          <a:p>
            <a:pPr lvl="0" algn="just">
              <a:spcBef>
                <a:spcPts val="640"/>
              </a:spcBef>
              <a:buClr>
                <a:schemeClr val="dk1"/>
              </a:buClr>
              <a:buSzPct val="100000"/>
              <a:buFont typeface="Arial"/>
              <a:buChar char="•"/>
            </a:pPr>
            <a:r>
              <a:rPr lang="es-CO" sz="2800" dirty="0">
                <a:solidFill>
                  <a:schemeClr val="dk1"/>
                </a:solidFill>
                <a:ea typeface="Calibri"/>
                <a:cs typeface="Calibri"/>
                <a:sym typeface="Calibri"/>
              </a:rPr>
              <a:t>Podrá realizar ingreso, retiro y cambio de programa de estudiantes</a:t>
            </a:r>
          </a:p>
          <a:p>
            <a:pPr lvl="0" algn="just">
              <a:spcBef>
                <a:spcPts val="640"/>
              </a:spcBef>
              <a:buClr>
                <a:schemeClr val="dk1"/>
              </a:buClr>
              <a:buSzPct val="100000"/>
              <a:buFont typeface="Arial"/>
              <a:buChar char="•"/>
            </a:pPr>
            <a:endParaRPr lang="es-CO" sz="2800" dirty="0">
              <a:solidFill>
                <a:schemeClr val="dk1"/>
              </a:solidFill>
              <a:ea typeface="Calibri"/>
              <a:cs typeface="Calibri"/>
              <a:sym typeface="Calibri"/>
            </a:endParaRPr>
          </a:p>
          <a:p>
            <a:pPr marL="0" indent="0">
              <a:buNone/>
            </a:pPr>
            <a:r>
              <a:rPr lang="es-CO" sz="2800" dirty="0"/>
              <a:t> </a:t>
            </a:r>
            <a:endParaRPr lang="es-CO" sz="2800" u="sng" dirty="0"/>
          </a:p>
          <a:p>
            <a:pPr marL="514350" indent="-514350">
              <a:buFont typeface="+mj-lt"/>
              <a:buAutoNum type="arabicPeriod"/>
            </a:pPr>
            <a:endParaRPr lang="es-CO" sz="2800" dirty="0"/>
          </a:p>
        </p:txBody>
      </p:sp>
    </p:spTree>
    <p:extLst>
      <p:ext uri="{BB962C8B-B14F-4D97-AF65-F5344CB8AC3E}">
        <p14:creationId xmlns:p14="http://schemas.microsoft.com/office/powerpoint/2010/main" val="1105114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8338" y="2822911"/>
            <a:ext cx="10972800" cy="1143000"/>
          </a:xfrm>
        </p:spPr>
        <p:txBody>
          <a:bodyPr>
            <a:normAutofit/>
          </a:bodyPr>
          <a:lstStyle/>
          <a:p>
            <a:r>
              <a:rPr lang="es-CO" b="1" dirty="0">
                <a:solidFill>
                  <a:srgbClr val="002060"/>
                </a:solidFill>
              </a:rPr>
              <a:t>RECAUDO</a:t>
            </a:r>
          </a:p>
        </p:txBody>
      </p:sp>
    </p:spTree>
    <p:extLst>
      <p:ext uri="{BB962C8B-B14F-4D97-AF65-F5344CB8AC3E}">
        <p14:creationId xmlns:p14="http://schemas.microsoft.com/office/powerpoint/2010/main" val="369359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796643"/>
            <a:ext cx="12192000" cy="88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p:txBody>
          <a:bodyPr/>
          <a:lstStyle/>
          <a:p>
            <a:r>
              <a:rPr lang="es-CO" b="1" dirty="0">
                <a:solidFill>
                  <a:srgbClr val="002060"/>
                </a:solidFill>
              </a:rPr>
              <a:t>Pasos para el recaudo</a:t>
            </a:r>
            <a:endParaRPr lang="es-CO" dirty="0"/>
          </a:p>
        </p:txBody>
      </p:sp>
      <p:sp>
        <p:nvSpPr>
          <p:cNvPr id="3" name="Marcador de contenido 2"/>
          <p:cNvSpPr>
            <a:spLocks noGrp="1"/>
          </p:cNvSpPr>
          <p:nvPr>
            <p:ph idx="1"/>
          </p:nvPr>
        </p:nvSpPr>
        <p:spPr>
          <a:xfrm>
            <a:off x="533400" y="1467102"/>
            <a:ext cx="10972800" cy="4525963"/>
          </a:xfrm>
        </p:spPr>
        <p:txBody>
          <a:bodyPr>
            <a:normAutofit/>
          </a:bodyPr>
          <a:lstStyle/>
          <a:p>
            <a:pPr marL="457200" lvl="0" indent="-457200" algn="just">
              <a:spcBef>
                <a:spcPts val="0"/>
              </a:spcBef>
              <a:buClr>
                <a:schemeClr val="dk1"/>
              </a:buClr>
              <a:buSzPct val="100000"/>
              <a:buFont typeface="Calibri"/>
              <a:buAutoNum type="arabicPeriod"/>
            </a:pPr>
            <a:r>
              <a:rPr lang="es-CO" sz="2400" dirty="0">
                <a:solidFill>
                  <a:schemeClr val="dk1"/>
                </a:solidFill>
                <a:ea typeface="Calibri"/>
                <a:cs typeface="Calibri"/>
                <a:sym typeface="Calibri"/>
              </a:rPr>
              <a:t>Seleccione el (los) estudiante(s) con quien(es) desea continuar el proceso de inscripción y de clic en la opción Referencia Grupo</a:t>
            </a:r>
          </a:p>
          <a:p>
            <a:pPr marL="457200" lvl="0" indent="-457200" algn="just">
              <a:spcBef>
                <a:spcPts val="0"/>
              </a:spcBef>
              <a:buClr>
                <a:schemeClr val="dk1"/>
              </a:buClr>
              <a:buSzPct val="100000"/>
              <a:buFont typeface="Calibri"/>
              <a:buAutoNum type="arabicPeriod"/>
            </a:pPr>
            <a:endParaRPr lang="es-CO" sz="2400" dirty="0">
              <a:solidFill>
                <a:schemeClr val="dk1"/>
              </a:solidFill>
              <a:ea typeface="Calibri"/>
              <a:cs typeface="Calibri"/>
              <a:sym typeface="Calibri"/>
            </a:endParaRPr>
          </a:p>
          <a:p>
            <a:pPr marL="0" lvl="0" indent="0" algn="just">
              <a:spcBef>
                <a:spcPts val="0"/>
              </a:spcBef>
              <a:buClr>
                <a:schemeClr val="dk1"/>
              </a:buClr>
              <a:buSzPct val="100000"/>
              <a:buNone/>
            </a:pPr>
            <a:endParaRPr lang="es-CO" sz="2400" dirty="0">
              <a:solidFill>
                <a:schemeClr val="dk1"/>
              </a:solidFill>
              <a:ea typeface="Calibri"/>
              <a:cs typeface="Calibri"/>
              <a:sym typeface="Calibri"/>
            </a:endParaRPr>
          </a:p>
        </p:txBody>
      </p:sp>
      <p:pic>
        <p:nvPicPr>
          <p:cNvPr id="5" name="Shape 196"/>
          <p:cNvPicPr preferRelativeResize="0"/>
          <p:nvPr/>
        </p:nvPicPr>
        <p:blipFill rotWithShape="1">
          <a:blip r:embed="rId3">
            <a:alphaModFix/>
          </a:blip>
          <a:srcRect b="22601"/>
          <a:stretch/>
        </p:blipFill>
        <p:spPr>
          <a:xfrm>
            <a:off x="1309926" y="2473575"/>
            <a:ext cx="8059048" cy="3533780"/>
          </a:xfrm>
          <a:prstGeom prst="rect">
            <a:avLst/>
          </a:prstGeom>
          <a:noFill/>
          <a:ln>
            <a:noFill/>
          </a:ln>
        </p:spPr>
      </p:pic>
      <p:sp>
        <p:nvSpPr>
          <p:cNvPr id="6" name="Shape 162"/>
          <p:cNvSpPr/>
          <p:nvPr/>
        </p:nvSpPr>
        <p:spPr>
          <a:xfrm>
            <a:off x="4710171" y="3792882"/>
            <a:ext cx="831166" cy="267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 name="CuadroTexto 3"/>
          <p:cNvSpPr txBox="1"/>
          <p:nvPr/>
        </p:nvSpPr>
        <p:spPr>
          <a:xfrm>
            <a:off x="9568540" y="3314700"/>
            <a:ext cx="2218871" cy="2073729"/>
          </a:xfrm>
          <a:prstGeom prst="rect">
            <a:avLst/>
          </a:prstGeom>
          <a:noFill/>
        </p:spPr>
        <p:txBody>
          <a:bodyPr wrap="square" rtlCol="0">
            <a:spAutoFit/>
          </a:bodyPr>
          <a:lstStyle/>
          <a:p>
            <a:r>
              <a:rPr lang="es-CO" b="1" dirty="0">
                <a:solidFill>
                  <a:schemeClr val="accent6">
                    <a:lumMod val="75000"/>
                  </a:schemeClr>
                </a:solidFill>
              </a:rPr>
              <a:t>Referencia de pago agrupada:</a:t>
            </a:r>
            <a:r>
              <a:rPr lang="es-CO" dirty="0">
                <a:solidFill>
                  <a:schemeClr val="accent6">
                    <a:lumMod val="75000"/>
                  </a:schemeClr>
                </a:solidFill>
              </a:rPr>
              <a:t> </a:t>
            </a:r>
            <a:r>
              <a:rPr lang="es-CO" dirty="0"/>
              <a:t>referencia de pago generada por un agrupador y asociado a uno o más estudiantes. </a:t>
            </a:r>
          </a:p>
          <a:p>
            <a:endParaRPr lang="es-CO" dirty="0"/>
          </a:p>
        </p:txBody>
      </p:sp>
    </p:spTree>
    <p:extLst>
      <p:ext uri="{BB962C8B-B14F-4D97-AF65-F5344CB8AC3E}">
        <p14:creationId xmlns:p14="http://schemas.microsoft.com/office/powerpoint/2010/main" val="1744268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48235"/>
            <a:ext cx="10972800" cy="5677929"/>
          </a:xfrm>
        </p:spPr>
        <p:txBody>
          <a:bodyPr>
            <a:normAutofit/>
          </a:bodyPr>
          <a:lstStyle/>
          <a:p>
            <a:pPr marL="457200" lvl="0" indent="-457200" algn="just">
              <a:spcBef>
                <a:spcPts val="0"/>
              </a:spcBef>
              <a:buClr>
                <a:schemeClr val="dk1"/>
              </a:buClr>
              <a:buSzPct val="100000"/>
              <a:buFont typeface="Calibri"/>
              <a:buAutoNum type="arabicPeriod" startAt="2"/>
            </a:pPr>
            <a:r>
              <a:rPr lang="es-CO" sz="2400" dirty="0">
                <a:solidFill>
                  <a:schemeClr val="dk1"/>
                </a:solidFill>
                <a:ea typeface="Calibri"/>
                <a:cs typeface="Calibri"/>
                <a:sym typeface="Calibri"/>
              </a:rPr>
              <a:t>Confirme la información que se muestra en la referencia de pago. </a:t>
            </a:r>
          </a:p>
        </p:txBody>
      </p:sp>
      <p:pic>
        <p:nvPicPr>
          <p:cNvPr id="4" name="Imagen 3"/>
          <p:cNvPicPr/>
          <p:nvPr/>
        </p:nvPicPr>
        <p:blipFill>
          <a:blip r:embed="rId3"/>
          <a:srcRect/>
          <a:stretch>
            <a:fillRect/>
          </a:stretch>
        </p:blipFill>
        <p:spPr bwMode="auto">
          <a:xfrm>
            <a:off x="2260600" y="1168400"/>
            <a:ext cx="7416800" cy="4495799"/>
          </a:xfrm>
          <a:prstGeom prst="rect">
            <a:avLst/>
          </a:prstGeom>
          <a:noFill/>
          <a:ln w="9525">
            <a:noFill/>
            <a:miter lim="800000"/>
            <a:headEnd/>
            <a:tailEnd/>
          </a:ln>
        </p:spPr>
      </p:pic>
    </p:spTree>
    <p:extLst>
      <p:ext uri="{BB962C8B-B14F-4D97-AF65-F5344CB8AC3E}">
        <p14:creationId xmlns:p14="http://schemas.microsoft.com/office/powerpoint/2010/main" val="1652467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48235"/>
            <a:ext cx="10972800" cy="5677929"/>
          </a:xfrm>
        </p:spPr>
        <p:txBody>
          <a:bodyPr>
            <a:normAutofit/>
          </a:bodyPr>
          <a:lstStyle/>
          <a:p>
            <a:pPr marL="457200" lvl="0" indent="-457200" algn="just">
              <a:spcBef>
                <a:spcPts val="0"/>
              </a:spcBef>
              <a:buAutoNum type="arabicPeriod" startAt="3"/>
            </a:pPr>
            <a:r>
              <a:rPr lang="es-CO" sz="2400" dirty="0">
                <a:solidFill>
                  <a:schemeClr val="dk1"/>
                </a:solidFill>
                <a:ea typeface="Calibri"/>
                <a:cs typeface="Calibri"/>
                <a:sym typeface="Calibri"/>
              </a:rPr>
              <a:t>Seleccione el medio de pago: descargue el instructivo de pago para consignar por ventanilla en banco o realice el pago electrónico a través de la opción PSE.</a:t>
            </a:r>
          </a:p>
          <a:p>
            <a:pPr marL="457200" lvl="0" indent="-457200" algn="just">
              <a:spcBef>
                <a:spcPts val="0"/>
              </a:spcBef>
              <a:buAutoNum type="arabicPeriod" startAt="3"/>
            </a:pPr>
            <a:endParaRPr lang="es-CO" sz="2400" dirty="0">
              <a:solidFill>
                <a:schemeClr val="dk1"/>
              </a:solidFill>
              <a:ea typeface="Calibri"/>
              <a:cs typeface="Calibri"/>
              <a:sym typeface="Calibri"/>
            </a:endParaRPr>
          </a:p>
          <a:p>
            <a:pPr marL="0" lvl="0" indent="0" algn="just">
              <a:spcBef>
                <a:spcPts val="0"/>
              </a:spcBef>
              <a:buNone/>
            </a:pPr>
            <a:endParaRPr lang="es-CO" sz="2400" dirty="0">
              <a:solidFill>
                <a:schemeClr val="dk1"/>
              </a:solidFill>
              <a:ea typeface="Calibri"/>
              <a:cs typeface="Calibri"/>
              <a:sym typeface="Calibri"/>
            </a:endParaRPr>
          </a:p>
        </p:txBody>
      </p:sp>
      <p:pic>
        <p:nvPicPr>
          <p:cNvPr id="4" name="Shape 208"/>
          <p:cNvPicPr preferRelativeResize="0"/>
          <p:nvPr/>
        </p:nvPicPr>
        <p:blipFill>
          <a:blip r:embed="rId3">
            <a:alphaModFix/>
          </a:blip>
          <a:stretch>
            <a:fillRect/>
          </a:stretch>
        </p:blipFill>
        <p:spPr>
          <a:xfrm>
            <a:off x="2739516" y="1402000"/>
            <a:ext cx="6941574" cy="4959400"/>
          </a:xfrm>
          <a:prstGeom prst="rect">
            <a:avLst/>
          </a:prstGeom>
          <a:noFill/>
          <a:ln>
            <a:noFill/>
          </a:ln>
        </p:spPr>
      </p:pic>
    </p:spTree>
    <p:extLst>
      <p:ext uri="{BB962C8B-B14F-4D97-AF65-F5344CB8AC3E}">
        <p14:creationId xmlns:p14="http://schemas.microsoft.com/office/powerpoint/2010/main" val="227138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3"/>
          <a:srcRect/>
          <a:stretch>
            <a:fillRect/>
          </a:stretch>
        </p:blipFill>
        <p:spPr bwMode="auto">
          <a:xfrm>
            <a:off x="2728685" y="3138713"/>
            <a:ext cx="7912100" cy="3060700"/>
          </a:xfrm>
          <a:prstGeom prst="rect">
            <a:avLst/>
          </a:prstGeom>
          <a:noFill/>
          <a:ln w="9525">
            <a:noFill/>
            <a:miter lim="800000"/>
            <a:headEnd/>
            <a:tailEnd/>
          </a:ln>
        </p:spPr>
      </p:pic>
      <p:sp>
        <p:nvSpPr>
          <p:cNvPr id="3" name="Marcador de contenido 2"/>
          <p:cNvSpPr>
            <a:spLocks noGrp="1"/>
          </p:cNvSpPr>
          <p:nvPr>
            <p:ph idx="1"/>
          </p:nvPr>
        </p:nvSpPr>
        <p:spPr>
          <a:xfrm>
            <a:off x="609600" y="448235"/>
            <a:ext cx="10972800" cy="5677929"/>
          </a:xfrm>
        </p:spPr>
        <p:txBody>
          <a:bodyPr>
            <a:normAutofit/>
          </a:bodyPr>
          <a:lstStyle/>
          <a:p>
            <a:pPr marL="457200" indent="-457200" algn="just">
              <a:spcBef>
                <a:spcPts val="0"/>
              </a:spcBef>
              <a:buFont typeface="Arial" pitchFamily="34" charset="0"/>
              <a:buAutoNum type="arabicPeriod" startAt="3"/>
            </a:pPr>
            <a:r>
              <a:rPr lang="es-CO" sz="2400" dirty="0">
                <a:solidFill>
                  <a:schemeClr val="dk1"/>
                </a:solidFill>
                <a:ea typeface="Calibri"/>
                <a:cs typeface="Calibri"/>
                <a:sym typeface="Calibri"/>
              </a:rPr>
              <a:t>Realice y/o verifique el pago de la referencia descargada a través de la consulta de movimientos.</a:t>
            </a:r>
          </a:p>
          <a:p>
            <a:pPr marL="457200" lvl="0" indent="-457200" algn="just">
              <a:spcBef>
                <a:spcPts val="0"/>
              </a:spcBef>
              <a:buAutoNum type="arabicPeriod" startAt="3"/>
            </a:pPr>
            <a:endParaRPr lang="es-CO" sz="2400" dirty="0">
              <a:solidFill>
                <a:schemeClr val="dk1"/>
              </a:solidFill>
              <a:ea typeface="Calibri"/>
              <a:cs typeface="Calibri"/>
              <a:sym typeface="Calibri"/>
            </a:endParaRPr>
          </a:p>
          <a:p>
            <a:pPr marL="0" lvl="0" indent="0" algn="just">
              <a:spcBef>
                <a:spcPts val="0"/>
              </a:spcBef>
              <a:buNone/>
            </a:pPr>
            <a:endParaRPr lang="es-CO" sz="2400" dirty="0">
              <a:solidFill>
                <a:schemeClr val="dk1"/>
              </a:solidFill>
              <a:ea typeface="Calibri"/>
              <a:cs typeface="Calibri"/>
              <a:sym typeface="Calibri"/>
            </a:endParaRPr>
          </a:p>
        </p:txBody>
      </p:sp>
      <p:pic>
        <p:nvPicPr>
          <p:cNvPr id="7" name="Imagen 132"/>
          <p:cNvPicPr>
            <a:picLocks noChangeAspect="1" noChangeArrowheads="1"/>
          </p:cNvPicPr>
          <p:nvPr/>
        </p:nvPicPr>
        <p:blipFill rotWithShape="1">
          <a:blip r:embed="rId4">
            <a:extLst>
              <a:ext uri="{28A0092B-C50C-407E-A947-70E740481C1C}">
                <a14:useLocalDpi xmlns:a14="http://schemas.microsoft.com/office/drawing/2010/main" val="0"/>
              </a:ext>
            </a:extLst>
          </a:blip>
          <a:srcRect t="21015"/>
          <a:stretch/>
        </p:blipFill>
        <p:spPr bwMode="auto">
          <a:xfrm>
            <a:off x="2880880" y="1413329"/>
            <a:ext cx="7601981" cy="189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23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2971" y="1438729"/>
            <a:ext cx="10972800" cy="4991099"/>
          </a:xfrm>
        </p:spPr>
        <p:txBody>
          <a:bodyPr>
            <a:normAutofit fontScale="47500" lnSpcReduction="20000"/>
          </a:bodyPr>
          <a:lstStyle/>
          <a:p>
            <a:pPr>
              <a:buFont typeface="Arial" charset="0"/>
              <a:buChar char="•"/>
            </a:pPr>
            <a:r>
              <a:rPr lang="es-CO" b="1" dirty="0">
                <a:solidFill>
                  <a:schemeClr val="accent6">
                    <a:lumMod val="75000"/>
                  </a:schemeClr>
                </a:solidFill>
              </a:rPr>
              <a:t>Saldo inicial:</a:t>
            </a:r>
            <a:r>
              <a:rPr lang="es-CO" dirty="0">
                <a:solidFill>
                  <a:schemeClr val="accent6">
                    <a:lumMod val="75000"/>
                  </a:schemeClr>
                </a:solidFill>
              </a:rPr>
              <a:t> </a:t>
            </a:r>
            <a:r>
              <a:rPr lang="es-CO" dirty="0"/>
              <a:t>Corresponde con el valor en dinero con el que el usuario inicia el período de aplicación.  </a:t>
            </a:r>
          </a:p>
          <a:p>
            <a:pPr>
              <a:buNone/>
            </a:pPr>
            <a:endParaRPr lang="es-CO" dirty="0"/>
          </a:p>
          <a:p>
            <a:pPr>
              <a:buFont typeface="Arial" charset="0"/>
              <a:buChar char="•"/>
            </a:pPr>
            <a:r>
              <a:rPr lang="es-CO" b="1" dirty="0">
                <a:solidFill>
                  <a:schemeClr val="accent6">
                    <a:lumMod val="75000"/>
                  </a:schemeClr>
                </a:solidFill>
              </a:rPr>
              <a:t>Saldo disponible: </a:t>
            </a:r>
            <a:r>
              <a:rPr lang="es-CO" dirty="0"/>
              <a:t>Corresponde con el valor en dinero del cual puede disponer un usuario cuando genera una referencia de pago.</a:t>
            </a:r>
          </a:p>
          <a:p>
            <a:pPr>
              <a:buNone/>
            </a:pPr>
            <a:endParaRPr lang="es-CO" dirty="0"/>
          </a:p>
          <a:p>
            <a:pPr>
              <a:buFont typeface="Arial" charset="0"/>
              <a:buChar char="•"/>
            </a:pPr>
            <a:r>
              <a:rPr lang="es-MX" b="1" dirty="0">
                <a:solidFill>
                  <a:schemeClr val="accent6">
                    <a:lumMod val="75000"/>
                  </a:schemeClr>
                </a:solidFill>
              </a:rPr>
              <a:t>Saldo a favor: </a:t>
            </a:r>
            <a:r>
              <a:rPr lang="es-CO" dirty="0"/>
              <a:t>Corresponde con el saldo disponible de la institución para el momento de la generación de la referencia de pago.</a:t>
            </a:r>
          </a:p>
          <a:p>
            <a:pPr>
              <a:buNone/>
            </a:pPr>
            <a:endParaRPr lang="es-CO" b="1" dirty="0"/>
          </a:p>
          <a:p>
            <a:pPr>
              <a:buFont typeface="Arial" charset="0"/>
              <a:buChar char="•"/>
            </a:pPr>
            <a:r>
              <a:rPr lang="es-CO" b="1" dirty="0">
                <a:solidFill>
                  <a:schemeClr val="accent6">
                    <a:lumMod val="75000"/>
                  </a:schemeClr>
                </a:solidFill>
              </a:rPr>
              <a:t>Saldo comprometido:</a:t>
            </a:r>
            <a:r>
              <a:rPr lang="es-CO" dirty="0">
                <a:solidFill>
                  <a:schemeClr val="accent6">
                    <a:lumMod val="75000"/>
                  </a:schemeClr>
                </a:solidFill>
              </a:rPr>
              <a:t> </a:t>
            </a:r>
            <a:r>
              <a:rPr lang="es-CO" dirty="0"/>
              <a:t>Es el valor tomado por una referencia como descuento de su valor total y que queda reservado mientras se realiza el pago de la misma.  Se puede liberar cuando se anula la referencia.  </a:t>
            </a:r>
          </a:p>
          <a:p>
            <a:pPr>
              <a:buNone/>
            </a:pPr>
            <a:endParaRPr lang="es-CO" dirty="0"/>
          </a:p>
          <a:p>
            <a:r>
              <a:rPr lang="es-CO" b="1" dirty="0">
                <a:solidFill>
                  <a:schemeClr val="accent6">
                    <a:lumMod val="75000"/>
                  </a:schemeClr>
                </a:solidFill>
              </a:rPr>
              <a:t>Total usado:</a:t>
            </a:r>
            <a:r>
              <a:rPr lang="es-CO" dirty="0">
                <a:solidFill>
                  <a:schemeClr val="accent6">
                    <a:lumMod val="75000"/>
                  </a:schemeClr>
                </a:solidFill>
              </a:rPr>
              <a:t> </a:t>
            </a:r>
            <a:r>
              <a:rPr lang="es-CO" dirty="0"/>
              <a:t>Es el valor en dinero gastado por el usuario en un período de aplicación. </a:t>
            </a:r>
            <a:br>
              <a:rPr lang="es-CO" dirty="0"/>
            </a:br>
            <a:r>
              <a:rPr lang="es-CO" dirty="0"/>
              <a:t>Se actualiza cada vez se confirma el pago de una referencia.</a:t>
            </a:r>
          </a:p>
          <a:p>
            <a:pPr>
              <a:buNone/>
            </a:pPr>
            <a:endParaRPr lang="es-CO" dirty="0"/>
          </a:p>
          <a:p>
            <a:r>
              <a:rPr lang="es-CO" b="1" dirty="0">
                <a:solidFill>
                  <a:schemeClr val="accent6">
                    <a:lumMod val="75000"/>
                  </a:schemeClr>
                </a:solidFill>
              </a:rPr>
              <a:t>Recaudo Ordinario:</a:t>
            </a:r>
            <a:r>
              <a:rPr lang="es-CO" dirty="0">
                <a:solidFill>
                  <a:schemeClr val="accent6">
                    <a:lumMod val="75000"/>
                  </a:schemeClr>
                </a:solidFill>
              </a:rPr>
              <a:t> </a:t>
            </a:r>
            <a:r>
              <a:rPr lang="es-CO" dirty="0"/>
              <a:t>Valor total en dinero que el usuario ha pagado en el período Ordinario. </a:t>
            </a:r>
            <a:br>
              <a:rPr lang="es-CO" dirty="0"/>
            </a:br>
            <a:r>
              <a:rPr lang="es-CO" dirty="0"/>
              <a:t>Se actualiza cada vez se confirma el pago de una referencia en período Ordinario.</a:t>
            </a:r>
          </a:p>
          <a:p>
            <a:pPr>
              <a:buNone/>
            </a:pPr>
            <a:endParaRPr lang="es-CO" dirty="0"/>
          </a:p>
          <a:p>
            <a:r>
              <a:rPr lang="es-CO" b="1" dirty="0">
                <a:solidFill>
                  <a:schemeClr val="accent6">
                    <a:lumMod val="75000"/>
                  </a:schemeClr>
                </a:solidFill>
              </a:rPr>
              <a:t>Recaudo Extraordinario: </a:t>
            </a:r>
            <a:r>
              <a:rPr lang="es-CO" dirty="0"/>
              <a:t>Valor total en dinero que el usuario ha pagado en el período Ordinario. Se actualiza cada vez se confirma el pago de una referencia en período Extraordinario.</a:t>
            </a:r>
          </a:p>
          <a:p>
            <a:pPr>
              <a:buNone/>
            </a:pPr>
            <a:endParaRPr lang="es-CO" dirty="0"/>
          </a:p>
          <a:p>
            <a:r>
              <a:rPr lang="es-CO" b="1" dirty="0">
                <a:solidFill>
                  <a:schemeClr val="accent6">
                    <a:lumMod val="75000"/>
                  </a:schemeClr>
                </a:solidFill>
              </a:rPr>
              <a:t>Recaudo fuera de tiempo: </a:t>
            </a:r>
            <a:r>
              <a:rPr lang="es-CO" dirty="0"/>
              <a:t>Valor total en dinero que el usuario ha pagado por referencias expiradas. </a:t>
            </a:r>
          </a:p>
          <a:p>
            <a:r>
              <a:rPr lang="es-CO" sz="2800" dirty="0"/>
              <a:t>*</a:t>
            </a:r>
            <a:r>
              <a:rPr lang="es-CO" sz="2800" b="1" dirty="0"/>
              <a:t>NOTA: </a:t>
            </a:r>
            <a:r>
              <a:rPr lang="es-CO" sz="2800" dirty="0"/>
              <a:t>caso excepcional en el cual el banco recibe recauda el pago de una referencia vencida y por tanto la tarifa es menor a la vigente del período actual. </a:t>
            </a:r>
            <a:endParaRPr lang="es-MX" dirty="0"/>
          </a:p>
          <a:p>
            <a:endParaRPr lang="es-CO" dirty="0"/>
          </a:p>
        </p:txBody>
      </p:sp>
      <p:sp>
        <p:nvSpPr>
          <p:cNvPr id="4" name="Título 1"/>
          <p:cNvSpPr txBox="1">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Algunas definiciones</a:t>
            </a:r>
          </a:p>
        </p:txBody>
      </p:sp>
    </p:spTree>
    <p:extLst>
      <p:ext uri="{BB962C8B-B14F-4D97-AF65-F5344CB8AC3E}">
        <p14:creationId xmlns:p14="http://schemas.microsoft.com/office/powerpoint/2010/main" val="3606634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TIPS para Recaudo</a:t>
            </a:r>
            <a:endParaRPr lang="es-CO" dirty="0">
              <a:solidFill>
                <a:srgbClr val="002060"/>
              </a:solidFill>
            </a:endParaRPr>
          </a:p>
        </p:txBody>
      </p:sp>
      <p:sp>
        <p:nvSpPr>
          <p:cNvPr id="3" name="Marcador de contenido 2"/>
          <p:cNvSpPr>
            <a:spLocks noGrp="1"/>
          </p:cNvSpPr>
          <p:nvPr>
            <p:ph idx="1"/>
          </p:nvPr>
        </p:nvSpPr>
        <p:spPr>
          <a:xfrm>
            <a:off x="609600" y="1417638"/>
            <a:ext cx="10972800" cy="4525963"/>
          </a:xfrm>
        </p:spPr>
        <p:txBody>
          <a:bodyPr>
            <a:normAutofit fontScale="85000" lnSpcReduction="20000"/>
          </a:bodyPr>
          <a:lstStyle/>
          <a:p>
            <a:pPr algn="just" fontAlgn="base">
              <a:buClr>
                <a:schemeClr val="dk1"/>
              </a:buClr>
              <a:buSzPct val="100000"/>
              <a:buFont typeface="Arial"/>
              <a:buChar char="•"/>
            </a:pPr>
            <a:r>
              <a:rPr lang="es-CO" sz="2800" dirty="0">
                <a:solidFill>
                  <a:schemeClr val="dk1"/>
                </a:solidFill>
                <a:ea typeface="Calibri"/>
                <a:cs typeface="Calibri"/>
                <a:sym typeface="Calibri"/>
              </a:rPr>
              <a:t>El programa podrá generar más de una referencia de pago por estudiante o por grupos de estudiante. </a:t>
            </a:r>
          </a:p>
          <a:p>
            <a:pPr algn="just" fontAlgn="base">
              <a:buClr>
                <a:schemeClr val="dk1"/>
              </a:buClr>
              <a:buSzPct val="100000"/>
              <a:buFont typeface="Arial"/>
              <a:buChar char="•"/>
            </a:pPr>
            <a:r>
              <a:rPr lang="es-CO" sz="2800" dirty="0">
                <a:solidFill>
                  <a:schemeClr val="dk1"/>
                </a:solidFill>
                <a:ea typeface="Calibri"/>
                <a:cs typeface="Calibri"/>
                <a:sym typeface="Calibri"/>
              </a:rPr>
              <a:t>La entidad financiera sólo admitirá pagos con el respectivo número de referencia e instructivo de pago.</a:t>
            </a:r>
          </a:p>
          <a:p>
            <a:pPr algn="just" fontAlgn="base">
              <a:buClr>
                <a:schemeClr val="dk1"/>
              </a:buClr>
              <a:buSzPct val="100000"/>
              <a:buFont typeface="Arial"/>
              <a:buChar char="•"/>
            </a:pPr>
            <a:r>
              <a:rPr lang="es-CO" sz="2800" dirty="0">
                <a:solidFill>
                  <a:schemeClr val="dk1"/>
                </a:solidFill>
                <a:ea typeface="Calibri"/>
                <a:cs typeface="Calibri"/>
                <a:sym typeface="Calibri"/>
              </a:rPr>
              <a:t>Tenga en cuenta las fechas límite de pago. Si usted efectúa el pago por ventanilla en horario extendido, éste se verá reflejado con fecha del día siguiente.</a:t>
            </a:r>
          </a:p>
          <a:p>
            <a:pPr algn="just" fontAlgn="base">
              <a:buClr>
                <a:schemeClr val="dk1"/>
              </a:buClr>
              <a:buSzPct val="100000"/>
              <a:buFont typeface="Arial"/>
              <a:buChar char="•"/>
            </a:pPr>
            <a:r>
              <a:rPr lang="es-CO" sz="2800" dirty="0">
                <a:solidFill>
                  <a:schemeClr val="dk1"/>
                </a:solidFill>
                <a:ea typeface="Calibri"/>
                <a:cs typeface="Calibri"/>
                <a:sym typeface="Calibri"/>
              </a:rPr>
              <a:t>Las tarifas pagadas en el período ordinario que no haya utilizado serán abonadas automáticamente para pagos en período extraordinario, de manera que deberá pagar el excedente necesario para completar el valor de la inscripción en período extraordinario.</a:t>
            </a:r>
          </a:p>
          <a:p>
            <a:pPr algn="just" fontAlgn="base">
              <a:buClr>
                <a:schemeClr val="dk1"/>
              </a:buClr>
              <a:buSzPct val="100000"/>
              <a:buFont typeface="Arial"/>
              <a:buChar char="•"/>
            </a:pPr>
            <a:r>
              <a:rPr lang="es-MX" sz="2800" dirty="0">
                <a:solidFill>
                  <a:schemeClr val="dk1"/>
                </a:solidFill>
                <a:ea typeface="Calibri"/>
                <a:cs typeface="Calibri"/>
                <a:sym typeface="Calibri"/>
              </a:rPr>
              <a:t>Una vez realizado el pago tanto el programa académico como el estudiante recibirán un correo electrónico de confirmación. El estudiante, adicionalmente, recibirá su usuario y contraseña temporal para activar su cuenta en                             y diligenciar el formulario de inscripción.</a:t>
            </a:r>
            <a:endParaRPr lang="es-CO" sz="2800" dirty="0"/>
          </a:p>
        </p:txBody>
      </p:sp>
      <p:pic>
        <p:nvPicPr>
          <p:cNvPr id="4" name="Shape 155"/>
          <p:cNvPicPr preferRelativeResize="0"/>
          <p:nvPr/>
        </p:nvPicPr>
        <p:blipFill rotWithShape="1">
          <a:blip r:embed="rId3">
            <a:alphaModFix/>
          </a:blip>
          <a:srcRect t="37661" b="35445"/>
          <a:stretch/>
        </p:blipFill>
        <p:spPr>
          <a:xfrm>
            <a:off x="8168120" y="5222130"/>
            <a:ext cx="1592700" cy="504000"/>
          </a:xfrm>
          <a:prstGeom prst="rect">
            <a:avLst/>
          </a:prstGeom>
          <a:noFill/>
          <a:ln>
            <a:noFill/>
          </a:ln>
        </p:spPr>
      </p:pic>
    </p:spTree>
    <p:extLst>
      <p:ext uri="{BB962C8B-B14F-4D97-AF65-F5344CB8AC3E}">
        <p14:creationId xmlns:p14="http://schemas.microsoft.com/office/powerpoint/2010/main" val="1108404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4" y="2953537"/>
            <a:ext cx="10972800" cy="1143000"/>
          </a:xfrm>
        </p:spPr>
        <p:txBody>
          <a:bodyPr>
            <a:normAutofit fontScale="90000"/>
          </a:bodyPr>
          <a:lstStyle/>
          <a:p>
            <a:r>
              <a:rPr lang="es-CO" b="1" dirty="0">
                <a:solidFill>
                  <a:srgbClr val="002060"/>
                </a:solidFill>
              </a:rPr>
              <a:t>VIDEOS GESTIÓN DE ESTUDIANTES Y RECAUDO</a:t>
            </a:r>
          </a:p>
        </p:txBody>
      </p:sp>
    </p:spTree>
    <p:extLst>
      <p:ext uri="{BB962C8B-B14F-4D97-AF65-F5344CB8AC3E}">
        <p14:creationId xmlns:p14="http://schemas.microsoft.com/office/powerpoint/2010/main" val="3976295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8338" y="2822911"/>
            <a:ext cx="10972800" cy="1143000"/>
          </a:xfrm>
        </p:spPr>
        <p:txBody>
          <a:bodyPr>
            <a:normAutofit/>
          </a:bodyPr>
          <a:lstStyle/>
          <a:p>
            <a:r>
              <a:rPr lang="es-CO" b="1" dirty="0">
                <a:solidFill>
                  <a:srgbClr val="002060"/>
                </a:solidFill>
              </a:rPr>
              <a:t>INSCRIPCIÓN</a:t>
            </a:r>
          </a:p>
        </p:txBody>
      </p:sp>
    </p:spTree>
    <p:extLst>
      <p:ext uri="{BB962C8B-B14F-4D97-AF65-F5344CB8AC3E}">
        <p14:creationId xmlns:p14="http://schemas.microsoft.com/office/powerpoint/2010/main" val="162470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rgbClr val="002060"/>
                </a:solidFill>
              </a:rPr>
              <a:t>Fechas</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13478059"/>
              </p:ext>
            </p:extLst>
          </p:nvPr>
        </p:nvGraphicFramePr>
        <p:xfrm>
          <a:off x="2228046" y="2115355"/>
          <a:ext cx="8049296" cy="2966720"/>
        </p:xfrm>
        <a:graphic>
          <a:graphicData uri="http://schemas.openxmlformats.org/drawingml/2006/table">
            <a:tbl>
              <a:tblPr firstRow="1" bandRow="1">
                <a:tableStyleId>{5C22544A-7EE6-4342-B048-85BDC9FD1C3A}</a:tableStyleId>
              </a:tblPr>
              <a:tblGrid>
                <a:gridCol w="4024648">
                  <a:extLst>
                    <a:ext uri="{9D8B030D-6E8A-4147-A177-3AD203B41FA5}">
                      <a16:colId xmlns:a16="http://schemas.microsoft.com/office/drawing/2014/main" val="20000"/>
                    </a:ext>
                  </a:extLst>
                </a:gridCol>
                <a:gridCol w="4024648">
                  <a:extLst>
                    <a:ext uri="{9D8B030D-6E8A-4147-A177-3AD203B41FA5}">
                      <a16:colId xmlns:a16="http://schemas.microsoft.com/office/drawing/2014/main" val="20001"/>
                    </a:ext>
                  </a:extLst>
                </a:gridCol>
              </a:tblGrid>
              <a:tr h="370840">
                <a:tc>
                  <a:txBody>
                    <a:bodyPr/>
                    <a:lstStyle/>
                    <a:p>
                      <a:pPr algn="ctr"/>
                      <a:r>
                        <a:rPr lang="es-CO" dirty="0"/>
                        <a:t>Proceso</a:t>
                      </a:r>
                    </a:p>
                  </a:txBody>
                  <a:tcPr/>
                </a:tc>
                <a:tc>
                  <a:txBody>
                    <a:bodyPr/>
                    <a:lstStyle/>
                    <a:p>
                      <a:pPr algn="ctr"/>
                      <a:r>
                        <a:rPr lang="es-CO" dirty="0"/>
                        <a:t>Periodo</a:t>
                      </a:r>
                    </a:p>
                  </a:txBody>
                  <a:tcPr/>
                </a:tc>
                <a:extLst>
                  <a:ext uri="{0D108BD9-81ED-4DB2-BD59-A6C34878D82A}">
                    <a16:rowId xmlns:a16="http://schemas.microsoft.com/office/drawing/2014/main" val="10000"/>
                  </a:ext>
                </a:extLst>
              </a:tr>
              <a:tr h="370840">
                <a:tc>
                  <a:txBody>
                    <a:bodyPr/>
                    <a:lstStyle/>
                    <a:p>
                      <a:r>
                        <a:rPr lang="es-CO" dirty="0"/>
                        <a:t>Pre registro</a:t>
                      </a:r>
                    </a:p>
                  </a:txBody>
                  <a:tcPr/>
                </a:tc>
                <a:tc>
                  <a:txBody>
                    <a:bodyPr/>
                    <a:lstStyle/>
                    <a:p>
                      <a:r>
                        <a:rPr lang="es-CO" sz="1800" b="0" i="0" kern="1200" dirty="0">
                          <a:solidFill>
                            <a:schemeClr val="dk1"/>
                          </a:solidFill>
                          <a:effectLst/>
                          <a:latin typeface="+mn-lt"/>
                          <a:ea typeface="+mn-ea"/>
                          <a:cs typeface="+mn-cs"/>
                        </a:rPr>
                        <a:t>Del 19 de julio al 12 de agosto de 2016</a:t>
                      </a:r>
                      <a:endParaRPr lang="es-CO" dirty="0"/>
                    </a:p>
                  </a:txBody>
                  <a:tcPr/>
                </a:tc>
                <a:extLst>
                  <a:ext uri="{0D108BD9-81ED-4DB2-BD59-A6C34878D82A}">
                    <a16:rowId xmlns:a16="http://schemas.microsoft.com/office/drawing/2014/main" val="10001"/>
                  </a:ext>
                </a:extLst>
              </a:tr>
              <a:tr h="370840">
                <a:tc>
                  <a:txBody>
                    <a:bodyPr/>
                    <a:lstStyle/>
                    <a:p>
                      <a:r>
                        <a:rPr lang="es-CO" dirty="0"/>
                        <a:t>Recaudo Ordinario</a:t>
                      </a:r>
                    </a:p>
                  </a:txBody>
                  <a:tcPr/>
                </a:tc>
                <a:tc>
                  <a:txBody>
                    <a:bodyPr/>
                    <a:lstStyle/>
                    <a:p>
                      <a:r>
                        <a:rPr lang="es-CO" sz="1800" b="0" i="0" kern="1200" dirty="0">
                          <a:solidFill>
                            <a:schemeClr val="dk1"/>
                          </a:solidFill>
                          <a:effectLst/>
                          <a:latin typeface="+mn-lt"/>
                          <a:ea typeface="+mn-ea"/>
                          <a:cs typeface="+mn-cs"/>
                        </a:rPr>
                        <a:t>Del 22 de julio al 10 de agosto de 2016</a:t>
                      </a:r>
                      <a:endParaRPr lang="es-CO" dirty="0"/>
                    </a:p>
                  </a:txBody>
                  <a:tcPr/>
                </a:tc>
                <a:extLst>
                  <a:ext uri="{0D108BD9-81ED-4DB2-BD59-A6C34878D82A}">
                    <a16:rowId xmlns:a16="http://schemas.microsoft.com/office/drawing/2014/main" val="10002"/>
                  </a:ext>
                </a:extLst>
              </a:tr>
              <a:tr h="370840">
                <a:tc>
                  <a:txBody>
                    <a:bodyPr/>
                    <a:lstStyle/>
                    <a:p>
                      <a:r>
                        <a:rPr lang="es-CO" dirty="0"/>
                        <a:t>Registro Ordinario</a:t>
                      </a:r>
                    </a:p>
                  </a:txBody>
                  <a:tcPr/>
                </a:tc>
                <a:tc>
                  <a:txBody>
                    <a:bodyPr/>
                    <a:lstStyle/>
                    <a:p>
                      <a:r>
                        <a:rPr lang="es-CO" sz="1800" b="0" i="0" kern="1200" dirty="0">
                          <a:solidFill>
                            <a:schemeClr val="dk1"/>
                          </a:solidFill>
                          <a:effectLst/>
                          <a:latin typeface="+mn-lt"/>
                          <a:ea typeface="+mn-ea"/>
                          <a:cs typeface="+mn-cs"/>
                        </a:rPr>
                        <a:t>Del 23 de julio al 12 de agosto de 2016</a:t>
                      </a:r>
                      <a:endParaRPr lang="es-CO" dirty="0"/>
                    </a:p>
                  </a:txBody>
                  <a:tcPr/>
                </a:tc>
                <a:extLst>
                  <a:ext uri="{0D108BD9-81ED-4DB2-BD59-A6C34878D82A}">
                    <a16:rowId xmlns:a16="http://schemas.microsoft.com/office/drawing/2014/main" val="10003"/>
                  </a:ext>
                </a:extLst>
              </a:tr>
              <a:tr h="370840">
                <a:tc>
                  <a:txBody>
                    <a:bodyPr/>
                    <a:lstStyle/>
                    <a:p>
                      <a:r>
                        <a:rPr lang="es-CO" dirty="0"/>
                        <a:t>Recaudo Extraordinario</a:t>
                      </a:r>
                    </a:p>
                  </a:txBody>
                  <a:tcPr/>
                </a:tc>
                <a:tc>
                  <a:txBody>
                    <a:bodyPr/>
                    <a:lstStyle/>
                    <a:p>
                      <a:r>
                        <a:rPr lang="es-CO" sz="1800" b="0" i="0" kern="1200" dirty="0">
                          <a:solidFill>
                            <a:schemeClr val="dk1"/>
                          </a:solidFill>
                          <a:effectLst/>
                          <a:latin typeface="+mn-lt"/>
                          <a:ea typeface="+mn-ea"/>
                          <a:cs typeface="+mn-cs"/>
                        </a:rPr>
                        <a:t>Del 17 al 24 de agosto de 2016</a:t>
                      </a:r>
                      <a:endParaRPr lang="es-CO" dirty="0"/>
                    </a:p>
                  </a:txBody>
                  <a:tcPr/>
                </a:tc>
                <a:extLst>
                  <a:ext uri="{0D108BD9-81ED-4DB2-BD59-A6C34878D82A}">
                    <a16:rowId xmlns:a16="http://schemas.microsoft.com/office/drawing/2014/main" val="10004"/>
                  </a:ext>
                </a:extLst>
              </a:tr>
              <a:tr h="370840">
                <a:tc>
                  <a:txBody>
                    <a:bodyPr/>
                    <a:lstStyle/>
                    <a:p>
                      <a:r>
                        <a:rPr lang="es-CO" dirty="0"/>
                        <a:t>Registro Extraordinario</a:t>
                      </a:r>
                    </a:p>
                  </a:txBody>
                  <a:tcPr/>
                </a:tc>
                <a:tc>
                  <a:txBody>
                    <a:bodyPr/>
                    <a:lstStyle/>
                    <a:p>
                      <a:r>
                        <a:rPr lang="es-CO" sz="1800" b="0" i="0" kern="1200" dirty="0">
                          <a:solidFill>
                            <a:schemeClr val="dk1"/>
                          </a:solidFill>
                          <a:effectLst/>
                          <a:latin typeface="+mn-lt"/>
                          <a:ea typeface="+mn-ea"/>
                          <a:cs typeface="+mn-cs"/>
                        </a:rPr>
                        <a:t>Del 18 al 26 de agosto de 2016</a:t>
                      </a:r>
                      <a:endParaRPr lang="es-CO" dirty="0"/>
                    </a:p>
                  </a:txBody>
                  <a:tcPr/>
                </a:tc>
                <a:extLst>
                  <a:ext uri="{0D108BD9-81ED-4DB2-BD59-A6C34878D82A}">
                    <a16:rowId xmlns:a16="http://schemas.microsoft.com/office/drawing/2014/main" val="10005"/>
                  </a:ext>
                </a:extLst>
              </a:tr>
              <a:tr h="370840">
                <a:tc>
                  <a:txBody>
                    <a:bodyPr/>
                    <a:lstStyle/>
                    <a:p>
                      <a:r>
                        <a:rPr lang="es-CO" dirty="0"/>
                        <a:t>Publicación de</a:t>
                      </a:r>
                      <a:r>
                        <a:rPr lang="es-CO" baseline="0" dirty="0"/>
                        <a:t> citaciones</a:t>
                      </a:r>
                      <a:endParaRPr lang="es-CO" dirty="0"/>
                    </a:p>
                  </a:txBody>
                  <a:tcPr/>
                </a:tc>
                <a:tc>
                  <a:txBody>
                    <a:bodyPr/>
                    <a:lstStyle/>
                    <a:p>
                      <a:r>
                        <a:rPr lang="es-CO" sz="1800" b="0" i="0" kern="1200" dirty="0">
                          <a:solidFill>
                            <a:schemeClr val="dk1"/>
                          </a:solidFill>
                          <a:effectLst/>
                          <a:latin typeface="+mn-lt"/>
                          <a:ea typeface="+mn-ea"/>
                          <a:cs typeface="+mn-cs"/>
                        </a:rPr>
                        <a:t>04 de noviembre de 2016</a:t>
                      </a:r>
                      <a:endParaRPr lang="es-CO" dirty="0"/>
                    </a:p>
                  </a:txBody>
                  <a:tcPr/>
                </a:tc>
                <a:extLst>
                  <a:ext uri="{0D108BD9-81ED-4DB2-BD59-A6C34878D82A}">
                    <a16:rowId xmlns:a16="http://schemas.microsoft.com/office/drawing/2014/main" val="10006"/>
                  </a:ext>
                </a:extLst>
              </a:tr>
              <a:tr h="370840">
                <a:tc>
                  <a:txBody>
                    <a:bodyPr/>
                    <a:lstStyle/>
                    <a:p>
                      <a:r>
                        <a:rPr lang="es-CO" dirty="0"/>
                        <a:t>Aplicación del examen</a:t>
                      </a:r>
                    </a:p>
                  </a:txBody>
                  <a:tcPr/>
                </a:tc>
                <a:tc>
                  <a:txBody>
                    <a:bodyPr/>
                    <a:lstStyle/>
                    <a:p>
                      <a:r>
                        <a:rPr lang="es-CO" sz="1800" b="0" i="0" kern="1200" dirty="0">
                          <a:solidFill>
                            <a:schemeClr val="dk1"/>
                          </a:solidFill>
                          <a:effectLst/>
                          <a:latin typeface="+mn-lt"/>
                          <a:ea typeface="+mn-ea"/>
                          <a:cs typeface="+mn-cs"/>
                        </a:rPr>
                        <a:t>20 de noviembre de 2016</a:t>
                      </a:r>
                      <a:endParaRPr lang="es-CO"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10422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rgbClr val="002060"/>
                </a:solidFill>
              </a:rPr>
              <a:t>Pasos para la inscripción</a:t>
            </a:r>
            <a:endParaRPr lang="es-CO" dirty="0"/>
          </a:p>
        </p:txBody>
      </p:sp>
      <p:sp>
        <p:nvSpPr>
          <p:cNvPr id="3" name="Marcador de contenido 2"/>
          <p:cNvSpPr>
            <a:spLocks noGrp="1"/>
          </p:cNvSpPr>
          <p:nvPr>
            <p:ph idx="1"/>
          </p:nvPr>
        </p:nvSpPr>
        <p:spPr/>
        <p:txBody>
          <a:bodyPr>
            <a:normAutofit/>
          </a:bodyPr>
          <a:lstStyle/>
          <a:p>
            <a:pPr marL="457200" indent="-457200" algn="just">
              <a:spcBef>
                <a:spcPts val="0"/>
              </a:spcBef>
              <a:buClr>
                <a:schemeClr val="dk1"/>
              </a:buClr>
              <a:buSzPct val="100000"/>
              <a:buFont typeface="Calibri"/>
              <a:buAutoNum type="arabicPeriod"/>
            </a:pPr>
            <a:r>
              <a:rPr lang="es-CO" sz="2400" dirty="0">
                <a:solidFill>
                  <a:schemeClr val="dk1"/>
                </a:solidFill>
                <a:ea typeface="Calibri"/>
                <a:cs typeface="Calibri"/>
                <a:sym typeface="Calibri"/>
              </a:rPr>
              <a:t>Verifique la lista de estudiantes que tiene en la pestaña: “Pendientes por inscribir”. En esta lista deberán aparecer los nombres de los estudiantes a quienes les efectuó el pago. </a:t>
            </a:r>
          </a:p>
        </p:txBody>
      </p:sp>
      <p:pic>
        <p:nvPicPr>
          <p:cNvPr id="5" name="Shape 196"/>
          <p:cNvPicPr preferRelativeResize="0"/>
          <p:nvPr/>
        </p:nvPicPr>
        <p:blipFill rotWithShape="1">
          <a:blip r:embed="rId3">
            <a:alphaModFix/>
          </a:blip>
          <a:srcRect b="22601"/>
          <a:stretch/>
        </p:blipFill>
        <p:spPr>
          <a:xfrm>
            <a:off x="2763163" y="2544085"/>
            <a:ext cx="8059048" cy="3533780"/>
          </a:xfrm>
          <a:prstGeom prst="rect">
            <a:avLst/>
          </a:prstGeom>
          <a:noFill/>
          <a:ln>
            <a:noFill/>
          </a:ln>
        </p:spPr>
      </p:pic>
      <p:sp>
        <p:nvSpPr>
          <p:cNvPr id="6" name="Shape 162"/>
          <p:cNvSpPr/>
          <p:nvPr/>
        </p:nvSpPr>
        <p:spPr>
          <a:xfrm>
            <a:off x="3739525" y="3461570"/>
            <a:ext cx="1420304" cy="245016"/>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1528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48235"/>
            <a:ext cx="10972800" cy="5677929"/>
          </a:xfrm>
        </p:spPr>
        <p:txBody>
          <a:bodyPr>
            <a:normAutofit/>
          </a:bodyPr>
          <a:lstStyle/>
          <a:p>
            <a:pPr marL="0" lvl="0" indent="0" algn="just">
              <a:spcBef>
                <a:spcPts val="0"/>
              </a:spcBef>
              <a:buClr>
                <a:schemeClr val="dk1"/>
              </a:buClr>
              <a:buSzPct val="100000"/>
              <a:buNone/>
            </a:pPr>
            <a:r>
              <a:rPr lang="es-CO" sz="2400" dirty="0">
                <a:solidFill>
                  <a:schemeClr val="dk1"/>
                </a:solidFill>
                <a:ea typeface="Calibri"/>
                <a:cs typeface="Calibri"/>
                <a:sym typeface="Calibri"/>
              </a:rPr>
              <a:t>2. Sus estudiantes deberán ingresar a                      con el usuario y la contraseña temporal enviada por correo electrónico para diligenciar el formulario de inscripción. </a:t>
            </a:r>
          </a:p>
          <a:p>
            <a:pPr marL="0" lvl="0" indent="0" algn="just">
              <a:spcBef>
                <a:spcPts val="0"/>
              </a:spcBef>
              <a:buClr>
                <a:schemeClr val="dk1"/>
              </a:buClr>
              <a:buSzPct val="100000"/>
              <a:buNone/>
            </a:pPr>
            <a:endParaRPr lang="es-CO" sz="2400" dirty="0">
              <a:solidFill>
                <a:schemeClr val="dk1"/>
              </a:solidFill>
              <a:ea typeface="Calibri"/>
              <a:cs typeface="Calibri"/>
              <a:sym typeface="Calibri"/>
            </a:endParaRPr>
          </a:p>
          <a:p>
            <a:pPr marL="0" lvl="0" indent="0" algn="just">
              <a:spcBef>
                <a:spcPts val="0"/>
              </a:spcBef>
              <a:buClr>
                <a:schemeClr val="dk1"/>
              </a:buClr>
              <a:buSzPct val="100000"/>
              <a:buNone/>
            </a:pPr>
            <a:r>
              <a:rPr lang="es-CO" sz="2400" dirty="0">
                <a:solidFill>
                  <a:schemeClr val="dk1"/>
                </a:solidFill>
                <a:ea typeface="Calibri"/>
                <a:cs typeface="Calibri"/>
                <a:sym typeface="Calibri"/>
              </a:rPr>
              <a:t>Recuerde que puede entregar el usuario y contraseña temporal a cada estudiante, consultado las contraseñas</a:t>
            </a:r>
          </a:p>
          <a:p>
            <a:pPr marL="457200" indent="-457200" algn="just">
              <a:spcBef>
                <a:spcPts val="0"/>
              </a:spcBef>
              <a:buClr>
                <a:schemeClr val="dk1"/>
              </a:buClr>
              <a:buSzPct val="100000"/>
              <a:buFont typeface="Calibri"/>
              <a:buAutoNum type="arabicPeriod"/>
            </a:pPr>
            <a:endParaRPr lang="es-CO" sz="2400" dirty="0">
              <a:solidFill>
                <a:schemeClr val="dk1"/>
              </a:solidFill>
              <a:ea typeface="Calibri"/>
              <a:cs typeface="Calibri"/>
              <a:sym typeface="Calibri"/>
            </a:endParaRPr>
          </a:p>
          <a:p>
            <a:pPr marL="0" lvl="0" indent="0" algn="just">
              <a:spcBef>
                <a:spcPts val="0"/>
              </a:spcBef>
              <a:buClr>
                <a:schemeClr val="dk1"/>
              </a:buClr>
              <a:buSzPct val="100000"/>
              <a:buNone/>
            </a:pPr>
            <a:endParaRPr lang="es-CO" sz="2400" dirty="0">
              <a:solidFill>
                <a:schemeClr val="dk1"/>
              </a:solidFill>
              <a:ea typeface="Calibri"/>
              <a:cs typeface="Calibri"/>
              <a:sym typeface="Calibri"/>
            </a:endParaRPr>
          </a:p>
        </p:txBody>
      </p:sp>
      <p:pic>
        <p:nvPicPr>
          <p:cNvPr id="4" name="Shape 155"/>
          <p:cNvPicPr preferRelativeResize="0"/>
          <p:nvPr/>
        </p:nvPicPr>
        <p:blipFill rotWithShape="1">
          <a:blip r:embed="rId3">
            <a:alphaModFix/>
          </a:blip>
          <a:srcRect t="37661" b="35445"/>
          <a:stretch/>
        </p:blipFill>
        <p:spPr>
          <a:xfrm>
            <a:off x="5847640" y="448235"/>
            <a:ext cx="1549201" cy="368196"/>
          </a:xfrm>
          <a:prstGeom prst="rect">
            <a:avLst/>
          </a:prstGeom>
          <a:noFill/>
          <a:ln>
            <a:noFill/>
          </a:ln>
        </p:spPr>
      </p:pic>
      <p:pic>
        <p:nvPicPr>
          <p:cNvPr id="7" name="Imagen 6"/>
          <p:cNvPicPr/>
          <p:nvPr/>
        </p:nvPicPr>
        <p:blipFill>
          <a:blip r:embed="rId4"/>
          <a:srcRect/>
          <a:stretch>
            <a:fillRect/>
          </a:stretch>
        </p:blipFill>
        <p:spPr bwMode="auto">
          <a:xfrm>
            <a:off x="2349587" y="2507341"/>
            <a:ext cx="8329296" cy="3272979"/>
          </a:xfrm>
          <a:prstGeom prst="rect">
            <a:avLst/>
          </a:prstGeom>
          <a:noFill/>
          <a:ln w="9525">
            <a:noFill/>
            <a:miter lim="800000"/>
            <a:headEnd/>
            <a:tailEnd/>
          </a:ln>
        </p:spPr>
      </p:pic>
    </p:spTree>
    <p:extLst>
      <p:ext uri="{BB962C8B-B14F-4D97-AF65-F5344CB8AC3E}">
        <p14:creationId xmlns:p14="http://schemas.microsoft.com/office/powerpoint/2010/main" val="1445502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4" y="3590356"/>
            <a:ext cx="10972800" cy="1143000"/>
          </a:xfrm>
        </p:spPr>
        <p:txBody>
          <a:bodyPr/>
          <a:lstStyle/>
          <a:p>
            <a:r>
              <a:rPr lang="es-CO" b="1" dirty="0">
                <a:solidFill>
                  <a:srgbClr val="002060"/>
                </a:solidFill>
              </a:rPr>
              <a:t>ESTUDIANTES</a:t>
            </a:r>
          </a:p>
        </p:txBody>
      </p:sp>
    </p:spTree>
    <p:extLst>
      <p:ext uri="{BB962C8B-B14F-4D97-AF65-F5344CB8AC3E}">
        <p14:creationId xmlns:p14="http://schemas.microsoft.com/office/powerpoint/2010/main" val="3690316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dirty="0">
                <a:solidFill>
                  <a:srgbClr val="002060"/>
                </a:solidFill>
              </a:rPr>
              <a:t>Antes de iniciar el proceso de inscripción tenga en cuenta:</a:t>
            </a:r>
            <a:endParaRPr lang="es-CO" dirty="0">
              <a:solidFill>
                <a:srgbClr val="002060"/>
              </a:solidFill>
            </a:endParaRPr>
          </a:p>
        </p:txBody>
      </p:sp>
      <p:sp>
        <p:nvSpPr>
          <p:cNvPr id="4" name="Rectángulo redondeado 3"/>
          <p:cNvSpPr/>
          <p:nvPr/>
        </p:nvSpPr>
        <p:spPr>
          <a:xfrm>
            <a:off x="1130300" y="2855516"/>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Para realizar adecuadamente su proceso de inscripción se recomienda usar el navegador Google.</a:t>
            </a:r>
          </a:p>
        </p:txBody>
      </p:sp>
      <p:sp>
        <p:nvSpPr>
          <p:cNvPr id="5" name="Rectángulo redondeado 4"/>
          <p:cNvSpPr/>
          <p:nvPr/>
        </p:nvSpPr>
        <p:spPr>
          <a:xfrm>
            <a:off x="1130300" y="1807369"/>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sz="2400" dirty="0"/>
              <a:t>Debe tener su usuario y contraseña.</a:t>
            </a:r>
          </a:p>
        </p:txBody>
      </p:sp>
      <p:sp>
        <p:nvSpPr>
          <p:cNvPr id="6" name="Rectángulo redondeado 5"/>
          <p:cNvSpPr/>
          <p:nvPr/>
        </p:nvSpPr>
        <p:spPr>
          <a:xfrm>
            <a:off x="1130300" y="3903663"/>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Tenga en cuenta la resolución en la cual se define el cronograma de fechas publicado en </a:t>
            </a:r>
            <a:r>
              <a:rPr lang="es-CO" sz="2400" dirty="0">
                <a:hlinkClick r:id="rId2"/>
              </a:rPr>
              <a:t>www.icfes.gov.co</a:t>
            </a:r>
            <a:endParaRPr lang="es-CO" sz="2400" dirty="0"/>
          </a:p>
        </p:txBody>
      </p:sp>
      <p:sp>
        <p:nvSpPr>
          <p:cNvPr id="8" name="Rectángulo redondeado 7"/>
          <p:cNvSpPr/>
          <p:nvPr/>
        </p:nvSpPr>
        <p:spPr>
          <a:xfrm>
            <a:off x="1130300" y="4951810"/>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El programa académico debe realizar el pago antes, para que pueda diligenciar el formulario de inscripción</a:t>
            </a:r>
          </a:p>
        </p:txBody>
      </p:sp>
    </p:spTree>
    <p:extLst>
      <p:ext uri="{BB962C8B-B14F-4D97-AF65-F5344CB8AC3E}">
        <p14:creationId xmlns:p14="http://schemas.microsoft.com/office/powerpoint/2010/main" val="527391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09600" y="274638"/>
            <a:ext cx="10972800" cy="1143000"/>
          </a:xfrm>
        </p:spPr>
        <p:txBody>
          <a:bodyPr>
            <a:normAutofit fontScale="90000"/>
          </a:bodyPr>
          <a:lstStyle/>
          <a:p>
            <a:r>
              <a:rPr lang="es-CO" b="1" dirty="0">
                <a:solidFill>
                  <a:srgbClr val="002060"/>
                </a:solidFill>
              </a:rPr>
              <a:t>Pasos para la completar la inscripción - estudiantes</a:t>
            </a:r>
            <a:endParaRPr lang="es-CO" dirty="0">
              <a:solidFill>
                <a:srgbClr val="002060"/>
              </a:solidFill>
            </a:endParaRPr>
          </a:p>
        </p:txBody>
      </p:sp>
      <p:sp>
        <p:nvSpPr>
          <p:cNvPr id="7" name="Marcador de contenido 2"/>
          <p:cNvSpPr txBox="1">
            <a:spLocks/>
          </p:cNvSpPr>
          <p:nvPr/>
        </p:nvSpPr>
        <p:spPr>
          <a:xfrm>
            <a:off x="762000" y="17526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s-CO" sz="2800" dirty="0"/>
              <a:t>Ingrese al sistema                        , a través de la página web </a:t>
            </a:r>
            <a:r>
              <a:rPr lang="es-CO" sz="2800" u="sng" dirty="0">
                <a:hlinkClick r:id="rId2"/>
              </a:rPr>
              <a:t>www.icfesinteractivo.gov.co</a:t>
            </a:r>
            <a:endParaRPr lang="es-CO" sz="2800" u="sng" dirty="0"/>
          </a:p>
          <a:p>
            <a:pPr marL="514350" indent="-514350">
              <a:buFont typeface="+mj-lt"/>
              <a:buAutoNum type="arabicPeriod"/>
            </a:pPr>
            <a:r>
              <a:rPr lang="es-CO" sz="2800" dirty="0"/>
              <a:t>Digite usuario y contraseña temporal.</a:t>
            </a:r>
          </a:p>
          <a:p>
            <a:pPr marL="514350" indent="-514350">
              <a:buFont typeface="+mj-lt"/>
              <a:buAutoNum type="arabicPeriod"/>
            </a:pPr>
            <a:endParaRPr lang="es-CO" sz="2800" dirty="0"/>
          </a:p>
        </p:txBody>
      </p:sp>
      <p:pic>
        <p:nvPicPr>
          <p:cNvPr id="8" name="Picture 2" descr="Atención"/>
          <p:cNvPicPr>
            <a:picLocks noChangeAspect="1" noChangeArrowheads="1"/>
          </p:cNvPicPr>
          <p:nvPr/>
        </p:nvPicPr>
        <p:blipFill rotWithShape="1">
          <a:blip r:embed="rId3">
            <a:extLst>
              <a:ext uri="{28A0092B-C50C-407E-A947-70E740481C1C}">
                <a14:useLocalDpi xmlns:a14="http://schemas.microsoft.com/office/drawing/2010/main" val="0"/>
              </a:ext>
            </a:extLst>
          </a:blip>
          <a:srcRect t="14043" b="28381"/>
          <a:stretch/>
        </p:blipFill>
        <p:spPr bwMode="auto">
          <a:xfrm>
            <a:off x="3969013" y="1641967"/>
            <a:ext cx="1861705" cy="5384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19000" t="39892" r="20250" b="29968"/>
          <a:stretch/>
        </p:blipFill>
        <p:spPr>
          <a:xfrm>
            <a:off x="1201568" y="3349847"/>
            <a:ext cx="9258300" cy="2583711"/>
          </a:xfrm>
          <a:prstGeom prst="rect">
            <a:avLst/>
          </a:prstGeom>
        </p:spPr>
      </p:pic>
    </p:spTree>
    <p:extLst>
      <p:ext uri="{BB962C8B-B14F-4D97-AF65-F5344CB8AC3E}">
        <p14:creationId xmlns:p14="http://schemas.microsoft.com/office/powerpoint/2010/main" val="582585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t="16261" b="6689"/>
          <a:stretch/>
        </p:blipFill>
        <p:spPr>
          <a:xfrm>
            <a:off x="2721439" y="2376167"/>
            <a:ext cx="6825327" cy="4114800"/>
          </a:xfrm>
          <a:prstGeom prst="rect">
            <a:avLst/>
          </a:prstGeom>
        </p:spPr>
      </p:pic>
      <p:sp>
        <p:nvSpPr>
          <p:cNvPr id="8" name="Shape 162"/>
          <p:cNvSpPr/>
          <p:nvPr/>
        </p:nvSpPr>
        <p:spPr>
          <a:xfrm>
            <a:off x="3668767" y="3315970"/>
            <a:ext cx="2376432" cy="25146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Marcador de contenido 2"/>
          <p:cNvSpPr txBox="1">
            <a:spLocks/>
          </p:cNvSpPr>
          <p:nvPr/>
        </p:nvSpPr>
        <p:spPr>
          <a:xfrm>
            <a:off x="838200" y="4445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3. Cambie el usuario y la contraseña temporal: deberá cambiar el usuario temporal por su correo electrónico, este será ahora su usuario. Inmediatamente después recibirá una notificación al correo ingresado y se le pedirá que establezca una nueva contraseña.</a:t>
            </a:r>
          </a:p>
        </p:txBody>
      </p:sp>
    </p:spTree>
    <p:extLst>
      <p:ext uri="{BB962C8B-B14F-4D97-AF65-F5344CB8AC3E}">
        <p14:creationId xmlns:p14="http://schemas.microsoft.com/office/powerpoint/2010/main" val="1941464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1771650" y="2498408"/>
            <a:ext cx="8826499" cy="1354456"/>
          </a:xfrm>
          <a:prstGeom prst="rect">
            <a:avLst/>
          </a:prstGeom>
          <a:noFill/>
          <a:ln w="9525">
            <a:noFill/>
            <a:miter lim="800000"/>
            <a:headEnd/>
            <a:tailEnd/>
          </a:ln>
        </p:spPr>
      </p:pic>
      <p:sp>
        <p:nvSpPr>
          <p:cNvPr id="5" name="Shape 162"/>
          <p:cNvSpPr/>
          <p:nvPr/>
        </p:nvSpPr>
        <p:spPr>
          <a:xfrm>
            <a:off x="1871718" y="3379247"/>
            <a:ext cx="2478031" cy="283116"/>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Marcador de contenido 2"/>
          <p:cNvSpPr txBox="1">
            <a:spLocks/>
          </p:cNvSpPr>
          <p:nvPr/>
        </p:nvSpPr>
        <p:spPr>
          <a:xfrm>
            <a:off x="838200" y="4445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4. Ingrese a                       con su usuario y contraseña, y en el modulo inscripción seleccione la opción Inscribir a examen </a:t>
            </a:r>
          </a:p>
        </p:txBody>
      </p:sp>
      <p:pic>
        <p:nvPicPr>
          <p:cNvPr id="8" name="Picture 2" descr="Atención"/>
          <p:cNvPicPr>
            <a:picLocks noChangeAspect="1" noChangeArrowheads="1"/>
          </p:cNvPicPr>
          <p:nvPr/>
        </p:nvPicPr>
        <p:blipFill rotWithShape="1">
          <a:blip r:embed="rId3">
            <a:extLst>
              <a:ext uri="{28A0092B-C50C-407E-A947-70E740481C1C}">
                <a14:useLocalDpi xmlns:a14="http://schemas.microsoft.com/office/drawing/2010/main" val="0"/>
              </a:ext>
            </a:extLst>
          </a:blip>
          <a:srcRect t="14043" b="28381"/>
          <a:stretch/>
        </p:blipFill>
        <p:spPr bwMode="auto">
          <a:xfrm>
            <a:off x="2680617" y="430876"/>
            <a:ext cx="1692459" cy="48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47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2845752" y="2674937"/>
            <a:ext cx="6500495" cy="3128963"/>
          </a:xfrm>
          <a:prstGeom prst="rect">
            <a:avLst/>
          </a:prstGeom>
          <a:noFill/>
          <a:ln w="9525">
            <a:noFill/>
            <a:miter lim="800000"/>
            <a:headEnd/>
            <a:tailEnd/>
          </a:ln>
        </p:spPr>
      </p:pic>
      <p:sp>
        <p:nvSpPr>
          <p:cNvPr id="5" name="Marcador de contenido 2"/>
          <p:cNvSpPr txBox="1">
            <a:spLocks/>
          </p:cNvSpPr>
          <p:nvPr/>
        </p:nvSpPr>
        <p:spPr>
          <a:xfrm>
            <a:off x="838200" y="4445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startAt="5"/>
            </a:pPr>
            <a:r>
              <a:rPr lang="es-CO" sz="2800" dirty="0"/>
              <a:t>Seleccione el examen al que va inscribirse y de clic en el botón continuar.</a:t>
            </a:r>
          </a:p>
          <a:p>
            <a:pPr marL="0" indent="0">
              <a:buNone/>
            </a:pPr>
            <a:r>
              <a:rPr lang="es-CO" sz="2800" dirty="0"/>
              <a:t>El sistema se encarga de verificar el Pago, recuerde que el recaudo esta a cargo del programa académico.</a:t>
            </a:r>
          </a:p>
        </p:txBody>
      </p:sp>
    </p:spTree>
    <p:extLst>
      <p:ext uri="{BB962C8B-B14F-4D97-AF65-F5344CB8AC3E}">
        <p14:creationId xmlns:p14="http://schemas.microsoft.com/office/powerpoint/2010/main" val="4048422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796643"/>
            <a:ext cx="12192000" cy="88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p:nvPr/>
        </p:nvPicPr>
        <p:blipFill>
          <a:blip r:embed="rId3"/>
          <a:srcRect/>
          <a:stretch>
            <a:fillRect/>
          </a:stretch>
        </p:blipFill>
        <p:spPr bwMode="auto">
          <a:xfrm>
            <a:off x="2913837" y="814883"/>
            <a:ext cx="5626006" cy="5863503"/>
          </a:xfrm>
          <a:prstGeom prst="rect">
            <a:avLst/>
          </a:prstGeom>
          <a:noFill/>
          <a:ln w="9525">
            <a:noFill/>
            <a:miter lim="800000"/>
            <a:headEnd/>
            <a:tailEnd/>
          </a:ln>
        </p:spPr>
      </p:pic>
      <p:sp>
        <p:nvSpPr>
          <p:cNvPr id="7" name="Rectángulo 6"/>
          <p:cNvSpPr/>
          <p:nvPr/>
        </p:nvSpPr>
        <p:spPr>
          <a:xfrm>
            <a:off x="823594" y="360283"/>
            <a:ext cx="10174605" cy="461665"/>
          </a:xfrm>
          <a:prstGeom prst="rect">
            <a:avLst/>
          </a:prstGeom>
        </p:spPr>
        <p:txBody>
          <a:bodyPr wrap="square">
            <a:spAutoFit/>
          </a:bodyPr>
          <a:lstStyle/>
          <a:p>
            <a:r>
              <a:rPr lang="es-CO" sz="2400" dirty="0"/>
              <a:t>6. Diligencie el formulario completo</a:t>
            </a:r>
          </a:p>
        </p:txBody>
      </p:sp>
    </p:spTree>
    <p:extLst>
      <p:ext uri="{BB962C8B-B14F-4D97-AF65-F5344CB8AC3E}">
        <p14:creationId xmlns:p14="http://schemas.microsoft.com/office/powerpoint/2010/main" val="33316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73099" y="122238"/>
            <a:ext cx="10972800" cy="1143000"/>
          </a:xfrm>
        </p:spPr>
        <p:txBody>
          <a:bodyPr>
            <a:normAutofit/>
          </a:bodyPr>
          <a:lstStyle/>
          <a:p>
            <a:r>
              <a:rPr lang="es-CO" b="1" dirty="0">
                <a:solidFill>
                  <a:srgbClr val="002060"/>
                </a:solidFill>
              </a:rPr>
              <a:t>¡Atención!</a:t>
            </a:r>
            <a:endParaRPr lang="es-CO" dirty="0">
              <a:solidFill>
                <a:srgbClr val="002060"/>
              </a:solidFill>
            </a:endParaRPr>
          </a:p>
        </p:txBody>
      </p:sp>
      <p:sp>
        <p:nvSpPr>
          <p:cNvPr id="2" name="Marcador de contenido 1"/>
          <p:cNvSpPr>
            <a:spLocks noGrp="1"/>
          </p:cNvSpPr>
          <p:nvPr>
            <p:ph idx="1"/>
          </p:nvPr>
        </p:nvSpPr>
        <p:spPr>
          <a:xfrm>
            <a:off x="673099" y="1054101"/>
            <a:ext cx="10972800" cy="1155699"/>
          </a:xfrm>
        </p:spPr>
        <p:txBody>
          <a:bodyPr>
            <a:normAutofit/>
          </a:bodyPr>
          <a:lstStyle/>
          <a:p>
            <a:pPr marL="0" lvl="0" indent="0" algn="just">
              <a:buNone/>
            </a:pPr>
            <a:r>
              <a:rPr lang="es-CO" sz="2000" dirty="0">
                <a:solidFill>
                  <a:schemeClr val="dk1"/>
                </a:solidFill>
                <a:ea typeface="Calibri"/>
                <a:cs typeface="Calibri"/>
                <a:sym typeface="Calibri"/>
              </a:rPr>
              <a:t>7. Aparecerá en pantalla el </a:t>
            </a:r>
            <a:r>
              <a:rPr lang="es-CO" sz="2000" i="1" dirty="0">
                <a:solidFill>
                  <a:schemeClr val="accent6"/>
                </a:solidFill>
                <a:ea typeface="Calibri"/>
                <a:cs typeface="Calibri"/>
                <a:sym typeface="Calibri"/>
              </a:rPr>
              <a:t>resumen</a:t>
            </a:r>
            <a:r>
              <a:rPr lang="es-CO" sz="2000" dirty="0">
                <a:solidFill>
                  <a:schemeClr val="accent6"/>
                </a:solidFill>
                <a:ea typeface="Calibri"/>
                <a:cs typeface="Calibri"/>
                <a:sym typeface="Calibri"/>
              </a:rPr>
              <a:t> </a:t>
            </a:r>
            <a:r>
              <a:rPr lang="es-CO" sz="2000" dirty="0">
                <a:solidFill>
                  <a:schemeClr val="dk1"/>
                </a:solidFill>
                <a:ea typeface="Calibri"/>
                <a:cs typeface="Calibri"/>
                <a:sym typeface="Calibri"/>
              </a:rPr>
              <a:t>de sus datos pero sólo podrá estar seguro de que la  inscripción ha finalizado cuando aparezca la confirmación con el </a:t>
            </a:r>
            <a:r>
              <a:rPr lang="es-CO" sz="2000" i="1" dirty="0">
                <a:solidFill>
                  <a:schemeClr val="accent6"/>
                </a:solidFill>
                <a:ea typeface="Calibri"/>
                <a:cs typeface="Calibri"/>
                <a:sym typeface="Calibri"/>
              </a:rPr>
              <a:t>número único de inscripción por estudiante NUI </a:t>
            </a:r>
            <a:r>
              <a:rPr lang="es-CO" sz="2000" i="1" dirty="0">
                <a:solidFill>
                  <a:schemeClr val="dk1"/>
                </a:solidFill>
                <a:ea typeface="Calibri"/>
                <a:cs typeface="Calibri"/>
                <a:sym typeface="Calibri"/>
              </a:rPr>
              <a:t>y reciba un correo con la misma información.</a:t>
            </a:r>
          </a:p>
        </p:txBody>
      </p:sp>
      <p:pic>
        <p:nvPicPr>
          <p:cNvPr id="7" name="Imagen 6"/>
          <p:cNvPicPr/>
          <p:nvPr/>
        </p:nvPicPr>
        <p:blipFill>
          <a:blip r:embed="rId3"/>
          <a:srcRect/>
          <a:stretch>
            <a:fillRect/>
          </a:stretch>
        </p:blipFill>
        <p:spPr bwMode="auto">
          <a:xfrm>
            <a:off x="2832100" y="2197101"/>
            <a:ext cx="6235699" cy="3606799"/>
          </a:xfrm>
          <a:prstGeom prst="rect">
            <a:avLst/>
          </a:prstGeom>
          <a:noFill/>
          <a:ln w="9525">
            <a:noFill/>
            <a:miter lim="800000"/>
            <a:headEnd/>
            <a:tailEnd/>
          </a:ln>
        </p:spPr>
      </p:pic>
      <p:sp>
        <p:nvSpPr>
          <p:cNvPr id="3" name="Elipse 2"/>
          <p:cNvSpPr/>
          <p:nvPr/>
        </p:nvSpPr>
        <p:spPr>
          <a:xfrm>
            <a:off x="4978400" y="2906713"/>
            <a:ext cx="1955800" cy="368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2118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Novedades</a:t>
            </a:r>
          </a:p>
        </p:txBody>
      </p:sp>
      <p:sp>
        <p:nvSpPr>
          <p:cNvPr id="3" name="Marcador de contenido 2"/>
          <p:cNvSpPr>
            <a:spLocks noGrp="1"/>
          </p:cNvSpPr>
          <p:nvPr>
            <p:ph idx="1"/>
          </p:nvPr>
        </p:nvSpPr>
        <p:spPr/>
        <p:txBody>
          <a:bodyPr/>
          <a:lstStyle/>
          <a:p>
            <a:r>
              <a:rPr lang="es-CO" dirty="0"/>
              <a:t>El proceso de inscripción se realizará por el sistema</a:t>
            </a:r>
          </a:p>
          <a:p>
            <a:r>
              <a:rPr lang="es-CO" dirty="0"/>
              <a:t>Nuevas funcionalidades que permitirán gestionar el proceso de inscripción. </a:t>
            </a:r>
          </a:p>
          <a:p>
            <a:r>
              <a:rPr lang="es-CO" dirty="0"/>
              <a:t>Las referencias de pago se generan por grupos de estudiantes que sean aspirantes a presentar el examen.</a:t>
            </a:r>
          </a:p>
          <a:p>
            <a:r>
              <a:rPr lang="es-CO" dirty="0"/>
              <a:t>El recaudo cambia de cupos a saldos. </a:t>
            </a:r>
          </a:p>
          <a:p>
            <a:endParaRPr lang="es-CO" dirty="0"/>
          </a:p>
        </p:txBody>
      </p:sp>
      <p:pic>
        <p:nvPicPr>
          <p:cNvPr id="4" name="Picture 2" descr="Atención"/>
          <p:cNvPicPr>
            <a:picLocks noChangeAspect="1" noChangeArrowheads="1"/>
          </p:cNvPicPr>
          <p:nvPr/>
        </p:nvPicPr>
        <p:blipFill rotWithShape="1">
          <a:blip r:embed="rId2">
            <a:extLst>
              <a:ext uri="{28A0092B-C50C-407E-A947-70E740481C1C}">
                <a14:useLocalDpi xmlns:a14="http://schemas.microsoft.com/office/drawing/2010/main" val="0"/>
              </a:ext>
            </a:extLst>
          </a:blip>
          <a:srcRect t="14043" b="28381"/>
          <a:stretch/>
        </p:blipFill>
        <p:spPr bwMode="auto">
          <a:xfrm>
            <a:off x="9506213" y="1600201"/>
            <a:ext cx="1861705" cy="5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05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TIPS para la Inscripción</a:t>
            </a:r>
            <a:endParaRPr lang="es-CO" dirty="0">
              <a:solidFill>
                <a:srgbClr val="002060"/>
              </a:solidFill>
            </a:endParaRPr>
          </a:p>
        </p:txBody>
      </p:sp>
      <p:sp>
        <p:nvSpPr>
          <p:cNvPr id="3" name="Marcador de contenido 2"/>
          <p:cNvSpPr>
            <a:spLocks noGrp="1"/>
          </p:cNvSpPr>
          <p:nvPr>
            <p:ph idx="1"/>
          </p:nvPr>
        </p:nvSpPr>
        <p:spPr>
          <a:xfrm>
            <a:off x="609600" y="1417638"/>
            <a:ext cx="10972800" cy="4525963"/>
          </a:xfrm>
        </p:spPr>
        <p:txBody>
          <a:bodyPr>
            <a:normAutofit lnSpcReduction="10000"/>
          </a:bodyPr>
          <a:lstStyle/>
          <a:p>
            <a:pPr lvl="0" algn="just">
              <a:lnSpc>
                <a:spcPct val="80000"/>
              </a:lnSpc>
              <a:spcBef>
                <a:spcPts val="0"/>
              </a:spcBef>
              <a:buClr>
                <a:schemeClr val="dk1"/>
              </a:buClr>
              <a:buSzPct val="100454"/>
              <a:buFont typeface="Arial"/>
              <a:buChar char="•"/>
            </a:pPr>
            <a:r>
              <a:rPr lang="es-CO" sz="2800" dirty="0">
                <a:solidFill>
                  <a:schemeClr val="dk1"/>
                </a:solidFill>
                <a:latin typeface="Calibri" pitchFamily="34" charset="0"/>
                <a:ea typeface="Calibri"/>
                <a:cs typeface="Calibri" pitchFamily="34" charset="0"/>
                <a:sym typeface="Calibri"/>
              </a:rPr>
              <a:t>Sólo después de realizar el pago los estudiantes tendrán acceso al formulario de inscripción.</a:t>
            </a:r>
          </a:p>
          <a:p>
            <a:pPr lvl="0" algn="just">
              <a:lnSpc>
                <a:spcPct val="80000"/>
              </a:lnSpc>
              <a:spcBef>
                <a:spcPts val="0"/>
              </a:spcBef>
              <a:buClr>
                <a:schemeClr val="dk1"/>
              </a:buClr>
              <a:buSzPct val="100454"/>
              <a:buFont typeface="Arial"/>
              <a:buChar char="•"/>
            </a:pPr>
            <a:endParaRPr lang="es-CO" sz="2800" dirty="0">
              <a:solidFill>
                <a:schemeClr val="dk1"/>
              </a:solidFill>
              <a:latin typeface="Calibri" pitchFamily="34" charset="0"/>
              <a:ea typeface="Calibri"/>
              <a:cs typeface="Calibri" pitchFamily="34" charset="0"/>
              <a:sym typeface="Calibri"/>
            </a:endParaRPr>
          </a:p>
          <a:p>
            <a:pPr lvl="0" algn="just">
              <a:lnSpc>
                <a:spcPct val="80000"/>
              </a:lnSpc>
              <a:spcBef>
                <a:spcPts val="442"/>
              </a:spcBef>
              <a:buClr>
                <a:schemeClr val="dk1"/>
              </a:buClr>
              <a:buSzPct val="100454"/>
              <a:buFont typeface="Arial"/>
              <a:buChar char="•"/>
            </a:pPr>
            <a:r>
              <a:rPr lang="es-CO" sz="2800" dirty="0">
                <a:solidFill>
                  <a:schemeClr val="dk1"/>
                </a:solidFill>
                <a:latin typeface="Calibri" pitchFamily="34" charset="0"/>
                <a:ea typeface="Calibri"/>
                <a:cs typeface="Calibri" pitchFamily="34" charset="0"/>
                <a:sym typeface="Calibri"/>
              </a:rPr>
              <a:t>A cada estudiante le llegará al correo electrónico registrado por el programa, un usuario y contraseña temporal los cuales le permitirán acceder al formulario de inscripción.</a:t>
            </a:r>
          </a:p>
          <a:p>
            <a:pPr lvl="0" algn="just">
              <a:lnSpc>
                <a:spcPct val="80000"/>
              </a:lnSpc>
              <a:spcBef>
                <a:spcPts val="442"/>
              </a:spcBef>
              <a:buClr>
                <a:schemeClr val="dk1"/>
              </a:buClr>
              <a:buSzPct val="100454"/>
              <a:buFont typeface="Arial"/>
              <a:buChar char="•"/>
            </a:pPr>
            <a:endParaRPr lang="es-CO" sz="2800" dirty="0">
              <a:solidFill>
                <a:schemeClr val="dk1"/>
              </a:solidFill>
              <a:latin typeface="Calibri" pitchFamily="34" charset="0"/>
              <a:ea typeface="Calibri"/>
              <a:cs typeface="Calibri" pitchFamily="34" charset="0"/>
              <a:sym typeface="Calibri"/>
            </a:endParaRPr>
          </a:p>
          <a:p>
            <a:pPr lvl="0" algn="just">
              <a:lnSpc>
                <a:spcPct val="80000"/>
              </a:lnSpc>
              <a:spcBef>
                <a:spcPts val="442"/>
              </a:spcBef>
              <a:buClr>
                <a:schemeClr val="dk1"/>
              </a:buClr>
              <a:buSzPct val="100454"/>
              <a:buFont typeface="Arial"/>
              <a:buChar char="•"/>
            </a:pPr>
            <a:r>
              <a:rPr lang="es-CO" sz="2800" dirty="0">
                <a:solidFill>
                  <a:schemeClr val="dk1"/>
                </a:solidFill>
                <a:latin typeface="Calibri" pitchFamily="34" charset="0"/>
                <a:ea typeface="Calibri"/>
                <a:cs typeface="Calibri" pitchFamily="34" charset="0"/>
                <a:sym typeface="Calibri"/>
              </a:rPr>
              <a:t>El programa podrá acceder a la información de usuario y contraseña temporales siempre que el estudiante no haya cambiado la contraseña. Si ya la cambió, únicamente podrá consultar el usuario único.</a:t>
            </a:r>
          </a:p>
          <a:p>
            <a:pPr lvl="0" algn="just">
              <a:lnSpc>
                <a:spcPct val="80000"/>
              </a:lnSpc>
              <a:spcBef>
                <a:spcPts val="442"/>
              </a:spcBef>
              <a:buClr>
                <a:schemeClr val="dk1"/>
              </a:buClr>
              <a:buSzPct val="100454"/>
              <a:buFont typeface="Arial"/>
              <a:buChar char="•"/>
            </a:pPr>
            <a:endParaRPr lang="es-CO" sz="2800" dirty="0">
              <a:solidFill>
                <a:schemeClr val="dk1"/>
              </a:solidFill>
              <a:latin typeface="Calibri" pitchFamily="34" charset="0"/>
              <a:ea typeface="Calibri"/>
              <a:cs typeface="Calibri" pitchFamily="34" charset="0"/>
              <a:sym typeface="Calibri"/>
            </a:endParaRPr>
          </a:p>
          <a:p>
            <a:pPr lvl="0" algn="just">
              <a:lnSpc>
                <a:spcPct val="80000"/>
              </a:lnSpc>
              <a:spcBef>
                <a:spcPts val="408"/>
              </a:spcBef>
              <a:buClr>
                <a:schemeClr val="dk1"/>
              </a:buClr>
              <a:buSzPct val="102000"/>
              <a:buFont typeface="Arial"/>
              <a:buChar char="•"/>
            </a:pPr>
            <a:r>
              <a:rPr lang="es-CO" sz="2800" dirty="0">
                <a:solidFill>
                  <a:schemeClr val="dk1"/>
                </a:solidFill>
                <a:latin typeface="Calibri" pitchFamily="34" charset="0"/>
                <a:ea typeface="Calibri"/>
                <a:cs typeface="Calibri" pitchFamily="34" charset="0"/>
                <a:sym typeface="Calibri"/>
              </a:rPr>
              <a:t>El estudiante podrá consultar la citación con su usuario único o haciendo uso de su tipo y número de documento de identidad.</a:t>
            </a:r>
          </a:p>
          <a:p>
            <a:pPr marL="514350" indent="-514350">
              <a:buFont typeface="+mj-lt"/>
              <a:buAutoNum type="arabicPeriod"/>
            </a:pPr>
            <a:endParaRPr lang="es-CO" sz="2800" dirty="0"/>
          </a:p>
        </p:txBody>
      </p:sp>
    </p:spTree>
    <p:extLst>
      <p:ext uri="{BB962C8B-B14F-4D97-AF65-F5344CB8AC3E}">
        <p14:creationId xmlns:p14="http://schemas.microsoft.com/office/powerpoint/2010/main" val="60505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4" y="3590356"/>
            <a:ext cx="10972800" cy="1143000"/>
          </a:xfrm>
        </p:spPr>
        <p:txBody>
          <a:bodyPr/>
          <a:lstStyle/>
          <a:p>
            <a:r>
              <a:rPr lang="es-CO" b="1" dirty="0">
                <a:solidFill>
                  <a:srgbClr val="002060"/>
                </a:solidFill>
              </a:rPr>
              <a:t>INDIVIDUALES</a:t>
            </a:r>
          </a:p>
        </p:txBody>
      </p:sp>
    </p:spTree>
    <p:extLst>
      <p:ext uri="{BB962C8B-B14F-4D97-AF65-F5344CB8AC3E}">
        <p14:creationId xmlns:p14="http://schemas.microsoft.com/office/powerpoint/2010/main" val="2105041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dirty="0">
                <a:solidFill>
                  <a:srgbClr val="002060"/>
                </a:solidFill>
              </a:rPr>
              <a:t>Antes de iniciar el proceso de inscripción tenga en cuenta:</a:t>
            </a:r>
            <a:endParaRPr lang="es-CO" dirty="0">
              <a:solidFill>
                <a:srgbClr val="002060"/>
              </a:solidFill>
            </a:endParaRPr>
          </a:p>
        </p:txBody>
      </p:sp>
      <p:sp>
        <p:nvSpPr>
          <p:cNvPr id="4" name="Rectángulo redondeado 3"/>
          <p:cNvSpPr/>
          <p:nvPr/>
        </p:nvSpPr>
        <p:spPr>
          <a:xfrm>
            <a:off x="1130300" y="2855516"/>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Para realizar adecuadamente su proceso de inscripción se recomienda usar el navegador Google.</a:t>
            </a:r>
          </a:p>
        </p:txBody>
      </p:sp>
      <p:sp>
        <p:nvSpPr>
          <p:cNvPr id="5" name="Rectángulo redondeado 4"/>
          <p:cNvSpPr/>
          <p:nvPr/>
        </p:nvSpPr>
        <p:spPr>
          <a:xfrm>
            <a:off x="1130300" y="1807369"/>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sz="2400" dirty="0"/>
              <a:t>Debe tener su usuario y contraseña.</a:t>
            </a:r>
          </a:p>
        </p:txBody>
      </p:sp>
      <p:sp>
        <p:nvSpPr>
          <p:cNvPr id="6" name="Rectángulo redondeado 5"/>
          <p:cNvSpPr/>
          <p:nvPr/>
        </p:nvSpPr>
        <p:spPr>
          <a:xfrm>
            <a:off x="1130300" y="3903663"/>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Tenga en cuenta la resolución en la cual se define el cronograma de fechas publicado en </a:t>
            </a:r>
            <a:r>
              <a:rPr lang="es-CO" sz="2400" dirty="0">
                <a:hlinkClick r:id="rId2"/>
              </a:rPr>
              <a:t>www.icfes.gov.co</a:t>
            </a:r>
            <a:endParaRPr lang="es-CO" sz="2400" dirty="0"/>
          </a:p>
        </p:txBody>
      </p:sp>
    </p:spTree>
    <p:extLst>
      <p:ext uri="{BB962C8B-B14F-4D97-AF65-F5344CB8AC3E}">
        <p14:creationId xmlns:p14="http://schemas.microsoft.com/office/powerpoint/2010/main" val="972096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rgbClr val="002060"/>
                </a:solidFill>
              </a:rPr>
              <a:t>Etapas del proceso de inscripción </a:t>
            </a:r>
            <a:endParaRPr lang="es-CO" dirty="0"/>
          </a:p>
        </p:txBody>
      </p:sp>
      <p:sp>
        <p:nvSpPr>
          <p:cNvPr id="5" name="Elipse 4"/>
          <p:cNvSpPr/>
          <p:nvPr/>
        </p:nvSpPr>
        <p:spPr>
          <a:xfrm>
            <a:off x="2528732" y="1829515"/>
            <a:ext cx="1818066" cy="170001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dirty="0"/>
              <a:t>Crear usuario</a:t>
            </a:r>
          </a:p>
        </p:txBody>
      </p:sp>
      <p:sp>
        <p:nvSpPr>
          <p:cNvPr id="6" name="Elipse 5"/>
          <p:cNvSpPr/>
          <p:nvPr/>
        </p:nvSpPr>
        <p:spPr>
          <a:xfrm>
            <a:off x="5036175" y="1842395"/>
            <a:ext cx="1818066" cy="170001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dirty="0"/>
              <a:t>Recaudo</a:t>
            </a:r>
          </a:p>
        </p:txBody>
      </p:sp>
      <p:sp>
        <p:nvSpPr>
          <p:cNvPr id="7" name="Elipse 6"/>
          <p:cNvSpPr/>
          <p:nvPr/>
        </p:nvSpPr>
        <p:spPr>
          <a:xfrm>
            <a:off x="7543618" y="1829515"/>
            <a:ext cx="1845615" cy="172577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dirty="0"/>
              <a:t>Inscripción</a:t>
            </a:r>
          </a:p>
        </p:txBody>
      </p:sp>
      <p:sp>
        <p:nvSpPr>
          <p:cNvPr id="9" name="CuadroTexto 8"/>
          <p:cNvSpPr txBox="1"/>
          <p:nvPr/>
        </p:nvSpPr>
        <p:spPr>
          <a:xfrm>
            <a:off x="2592230" y="3902052"/>
            <a:ext cx="1954370" cy="369332"/>
          </a:xfrm>
          <a:prstGeom prst="rect">
            <a:avLst/>
          </a:prstGeom>
          <a:noFill/>
        </p:spPr>
        <p:txBody>
          <a:bodyPr wrap="square" rtlCol="0">
            <a:spAutoFit/>
          </a:bodyPr>
          <a:lstStyle/>
          <a:p>
            <a:r>
              <a:rPr lang="es-CO" b="1" dirty="0"/>
              <a:t>Correo electrónico </a:t>
            </a:r>
            <a:endParaRPr lang="es-CO" dirty="0"/>
          </a:p>
        </p:txBody>
      </p:sp>
      <p:sp>
        <p:nvSpPr>
          <p:cNvPr id="10" name="CuadroTexto 9"/>
          <p:cNvSpPr txBox="1"/>
          <p:nvPr/>
        </p:nvSpPr>
        <p:spPr>
          <a:xfrm>
            <a:off x="5163171" y="3902052"/>
            <a:ext cx="1691070" cy="2031325"/>
          </a:xfrm>
          <a:prstGeom prst="rect">
            <a:avLst/>
          </a:prstGeom>
          <a:noFill/>
        </p:spPr>
        <p:txBody>
          <a:bodyPr wrap="square" rtlCol="0">
            <a:spAutoFit/>
          </a:bodyPr>
          <a:lstStyle/>
          <a:p>
            <a:r>
              <a:rPr lang="es-CO" b="1" dirty="0"/>
              <a:t>Generar Referencia de pago</a:t>
            </a:r>
          </a:p>
          <a:p>
            <a:endParaRPr lang="es-CO" b="1" dirty="0"/>
          </a:p>
          <a:p>
            <a:r>
              <a:rPr lang="es-CO" b="1" dirty="0"/>
              <a:t>Medios y condiciones de pago</a:t>
            </a:r>
            <a:endParaRPr lang="es-CO" dirty="0"/>
          </a:p>
        </p:txBody>
      </p:sp>
      <p:sp>
        <p:nvSpPr>
          <p:cNvPr id="11" name="CuadroTexto 10"/>
          <p:cNvSpPr txBox="1"/>
          <p:nvPr/>
        </p:nvSpPr>
        <p:spPr>
          <a:xfrm>
            <a:off x="7852709" y="3902052"/>
            <a:ext cx="1691070" cy="1477328"/>
          </a:xfrm>
          <a:prstGeom prst="rect">
            <a:avLst/>
          </a:prstGeom>
          <a:noFill/>
        </p:spPr>
        <p:txBody>
          <a:bodyPr wrap="square" rtlCol="0">
            <a:spAutoFit/>
          </a:bodyPr>
          <a:lstStyle/>
          <a:p>
            <a:r>
              <a:rPr lang="es-CO" b="1" dirty="0"/>
              <a:t>Diligenciar formulario de inscripción</a:t>
            </a:r>
          </a:p>
          <a:p>
            <a:endParaRPr lang="es-CO" b="1" dirty="0"/>
          </a:p>
          <a:p>
            <a:r>
              <a:rPr lang="es-CO" b="1" dirty="0"/>
              <a:t>Obtener NUI</a:t>
            </a:r>
            <a:endParaRPr lang="es-CO" dirty="0"/>
          </a:p>
        </p:txBody>
      </p:sp>
      <p:sp>
        <p:nvSpPr>
          <p:cNvPr id="12" name="Flecha curvada hacia abajo 11"/>
          <p:cNvSpPr/>
          <p:nvPr/>
        </p:nvSpPr>
        <p:spPr>
          <a:xfrm>
            <a:off x="6854241" y="1568959"/>
            <a:ext cx="859842" cy="4557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4" name="Flecha curvada hacia abajo 13"/>
          <p:cNvSpPr/>
          <p:nvPr/>
        </p:nvSpPr>
        <p:spPr>
          <a:xfrm>
            <a:off x="4321211" y="1614517"/>
            <a:ext cx="859842" cy="4557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Tree>
    <p:extLst>
      <p:ext uri="{BB962C8B-B14F-4D97-AF65-F5344CB8AC3E}">
        <p14:creationId xmlns:p14="http://schemas.microsoft.com/office/powerpoint/2010/main" val="1379105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1"/>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rgbClr val="002060"/>
                </a:solidFill>
              </a:rPr>
              <a:t>Pasos para crear usuario</a:t>
            </a:r>
            <a:endParaRPr lang="es-CO" dirty="0">
              <a:solidFill>
                <a:srgbClr val="002060"/>
              </a:solidFill>
            </a:endParaRPr>
          </a:p>
        </p:txBody>
      </p:sp>
      <p:pic>
        <p:nvPicPr>
          <p:cNvPr id="5" name="Imagen 4"/>
          <p:cNvPicPr>
            <a:picLocks noChangeAspect="1"/>
          </p:cNvPicPr>
          <p:nvPr/>
        </p:nvPicPr>
        <p:blipFill rotWithShape="1">
          <a:blip r:embed="rId2"/>
          <a:srcRect l="20250" t="27111" r="20500" b="20444"/>
          <a:stretch/>
        </p:blipFill>
        <p:spPr>
          <a:xfrm>
            <a:off x="1766208" y="1357764"/>
            <a:ext cx="9029700" cy="4495800"/>
          </a:xfrm>
          <a:prstGeom prst="rect">
            <a:avLst/>
          </a:prstGeom>
        </p:spPr>
      </p:pic>
      <p:sp>
        <p:nvSpPr>
          <p:cNvPr id="6" name="Shape 162"/>
          <p:cNvSpPr/>
          <p:nvPr/>
        </p:nvSpPr>
        <p:spPr>
          <a:xfrm>
            <a:off x="4225495" y="5505450"/>
            <a:ext cx="1089455" cy="271463"/>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255585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000" t="27555" r="19624" b="29556"/>
          <a:stretch/>
        </p:blipFill>
        <p:spPr>
          <a:xfrm>
            <a:off x="1096757" y="1847850"/>
            <a:ext cx="9998486" cy="3867150"/>
          </a:xfrm>
          <a:prstGeom prst="rect">
            <a:avLst/>
          </a:prstGeom>
        </p:spPr>
      </p:pic>
      <p:sp>
        <p:nvSpPr>
          <p:cNvPr id="5" name="Marcador de contenido 2"/>
          <p:cNvSpPr txBox="1">
            <a:spLocks/>
          </p:cNvSpPr>
          <p:nvPr/>
        </p:nvSpPr>
        <p:spPr>
          <a:xfrm>
            <a:off x="819150" y="9525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s-CO" sz="2800" dirty="0"/>
              <a:t>Lea atentamente y acepte las condiciones para crear su usuario</a:t>
            </a:r>
          </a:p>
          <a:p>
            <a:pPr marL="514350" indent="-514350">
              <a:buFont typeface="+mj-lt"/>
              <a:buAutoNum type="arabicPeriod"/>
            </a:pPr>
            <a:endParaRPr lang="es-CO" sz="2800" dirty="0"/>
          </a:p>
        </p:txBody>
      </p:sp>
    </p:spTree>
    <p:extLst>
      <p:ext uri="{BB962C8B-B14F-4D97-AF65-F5344CB8AC3E}">
        <p14:creationId xmlns:p14="http://schemas.microsoft.com/office/powerpoint/2010/main" val="42164247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000" t="26889" r="21125" b="15778"/>
          <a:stretch/>
        </p:blipFill>
        <p:spPr>
          <a:xfrm>
            <a:off x="2781299" y="1571262"/>
            <a:ext cx="8001000" cy="4309516"/>
          </a:xfrm>
          <a:prstGeom prst="rect">
            <a:avLst/>
          </a:prstGeom>
        </p:spPr>
      </p:pic>
      <p:sp>
        <p:nvSpPr>
          <p:cNvPr id="5" name="Marcador de contenido 2"/>
          <p:cNvSpPr txBox="1">
            <a:spLocks/>
          </p:cNvSpPr>
          <p:nvPr/>
        </p:nvSpPr>
        <p:spPr>
          <a:xfrm>
            <a:off x="819150" y="9525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2. Diligencie sus datos personales</a:t>
            </a:r>
          </a:p>
          <a:p>
            <a:pPr marL="514350" indent="-514350">
              <a:buFont typeface="+mj-lt"/>
              <a:buAutoNum type="arabicPeriod"/>
            </a:pPr>
            <a:endParaRPr lang="es-CO" sz="2800" dirty="0"/>
          </a:p>
        </p:txBody>
      </p:sp>
    </p:spTree>
    <p:extLst>
      <p:ext uri="{BB962C8B-B14F-4D97-AF65-F5344CB8AC3E}">
        <p14:creationId xmlns:p14="http://schemas.microsoft.com/office/powerpoint/2010/main" val="1752769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375" t="28222" r="21126" b="24666"/>
          <a:stretch/>
        </p:blipFill>
        <p:spPr>
          <a:xfrm>
            <a:off x="1485900" y="1504950"/>
            <a:ext cx="9067800" cy="4038600"/>
          </a:xfrm>
          <a:prstGeom prst="rect">
            <a:avLst/>
          </a:prstGeom>
        </p:spPr>
      </p:pic>
      <p:sp>
        <p:nvSpPr>
          <p:cNvPr id="6" name="Marcador de contenido 2"/>
          <p:cNvSpPr txBox="1">
            <a:spLocks/>
          </p:cNvSpPr>
          <p:nvPr/>
        </p:nvSpPr>
        <p:spPr>
          <a:xfrm>
            <a:off x="857250" y="81915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3. Su usuario será el correo electrónico que ingrese a continuación.</a:t>
            </a:r>
          </a:p>
          <a:p>
            <a:pPr marL="514350" indent="-514350">
              <a:buFont typeface="+mj-lt"/>
              <a:buAutoNum type="arabicPeriod"/>
            </a:pPr>
            <a:endParaRPr lang="es-CO" sz="2800" dirty="0"/>
          </a:p>
        </p:txBody>
      </p:sp>
    </p:spTree>
    <p:extLst>
      <p:ext uri="{BB962C8B-B14F-4D97-AF65-F5344CB8AC3E}">
        <p14:creationId xmlns:p14="http://schemas.microsoft.com/office/powerpoint/2010/main" val="3054099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624" t="26667" r="20376" b="44222"/>
          <a:stretch/>
        </p:blipFill>
        <p:spPr>
          <a:xfrm>
            <a:off x="337374" y="2038350"/>
            <a:ext cx="11517252" cy="3143250"/>
          </a:xfrm>
          <a:prstGeom prst="rect">
            <a:avLst/>
          </a:prstGeom>
        </p:spPr>
      </p:pic>
      <p:sp>
        <p:nvSpPr>
          <p:cNvPr id="5" name="Marcador de contenido 2"/>
          <p:cNvSpPr txBox="1">
            <a:spLocks/>
          </p:cNvSpPr>
          <p:nvPr/>
        </p:nvSpPr>
        <p:spPr>
          <a:xfrm>
            <a:off x="742950" y="81915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3. Verifique en la bandeja de entrada de su correo electrónico y complete el proceso de cambio de contraseña.</a:t>
            </a:r>
          </a:p>
          <a:p>
            <a:pPr marL="514350" indent="-514350">
              <a:buFont typeface="+mj-lt"/>
              <a:buAutoNum type="arabicPeriod"/>
            </a:pPr>
            <a:endParaRPr lang="es-CO" sz="2800" dirty="0"/>
          </a:p>
        </p:txBody>
      </p:sp>
    </p:spTree>
    <p:extLst>
      <p:ext uri="{BB962C8B-B14F-4D97-AF65-F5344CB8AC3E}">
        <p14:creationId xmlns:p14="http://schemas.microsoft.com/office/powerpoint/2010/main" val="572577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1"/>
          <p:cNvSpPr>
            <a:spLocks noGrp="1"/>
          </p:cNvSpPr>
          <p:nvPr>
            <p:ph type="title"/>
          </p:nvPr>
        </p:nvSpPr>
        <p:spPr>
          <a:xfrm>
            <a:off x="609600" y="274638"/>
            <a:ext cx="10972800" cy="1143000"/>
          </a:xfrm>
        </p:spPr>
        <p:txBody>
          <a:bodyPr>
            <a:normAutofit/>
          </a:bodyPr>
          <a:lstStyle/>
          <a:p>
            <a:r>
              <a:rPr lang="es-CO" b="1" dirty="0">
                <a:solidFill>
                  <a:srgbClr val="002060"/>
                </a:solidFill>
              </a:rPr>
              <a:t>Pasos para realizar el recaudo</a:t>
            </a:r>
            <a:endParaRPr lang="es-CO" dirty="0">
              <a:solidFill>
                <a:srgbClr val="002060"/>
              </a:solidFill>
            </a:endParaRPr>
          </a:p>
        </p:txBody>
      </p:sp>
      <p:sp>
        <p:nvSpPr>
          <p:cNvPr id="7" name="Marcador de contenido 2"/>
          <p:cNvSpPr txBox="1">
            <a:spLocks/>
          </p:cNvSpPr>
          <p:nvPr/>
        </p:nvSpPr>
        <p:spPr>
          <a:xfrm>
            <a:off x="762000" y="17526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s-CO" sz="2800" dirty="0"/>
              <a:t>Ingrese al sistema                        , a través de la página web </a:t>
            </a:r>
            <a:r>
              <a:rPr lang="es-CO" sz="2800" u="sng" dirty="0">
                <a:hlinkClick r:id="rId2"/>
              </a:rPr>
              <a:t>www.icfesinteractivo.gov.co</a:t>
            </a:r>
            <a:endParaRPr lang="es-CO" sz="2800" u="sng" dirty="0"/>
          </a:p>
          <a:p>
            <a:pPr marL="514350" indent="-514350">
              <a:buFont typeface="+mj-lt"/>
              <a:buAutoNum type="arabicPeriod"/>
            </a:pPr>
            <a:r>
              <a:rPr lang="es-CO" sz="2800" dirty="0"/>
              <a:t>Digite Usuario y Contraseña temporal.</a:t>
            </a:r>
          </a:p>
          <a:p>
            <a:pPr marL="514350" indent="-514350">
              <a:buFont typeface="+mj-lt"/>
              <a:buAutoNum type="arabicPeriod"/>
            </a:pPr>
            <a:endParaRPr lang="es-CO" sz="2800" dirty="0"/>
          </a:p>
        </p:txBody>
      </p:sp>
      <p:pic>
        <p:nvPicPr>
          <p:cNvPr id="8" name="Picture 2" descr="Atención"/>
          <p:cNvPicPr>
            <a:picLocks noChangeAspect="1" noChangeArrowheads="1"/>
          </p:cNvPicPr>
          <p:nvPr/>
        </p:nvPicPr>
        <p:blipFill rotWithShape="1">
          <a:blip r:embed="rId3">
            <a:extLst>
              <a:ext uri="{28A0092B-C50C-407E-A947-70E740481C1C}">
                <a14:useLocalDpi xmlns:a14="http://schemas.microsoft.com/office/drawing/2010/main" val="0"/>
              </a:ext>
            </a:extLst>
          </a:blip>
          <a:srcRect t="14043" b="28381"/>
          <a:stretch/>
        </p:blipFill>
        <p:spPr bwMode="auto">
          <a:xfrm>
            <a:off x="3969013" y="1641967"/>
            <a:ext cx="1861705" cy="5384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19000" t="39892" r="20250" b="29968"/>
          <a:stretch/>
        </p:blipFill>
        <p:spPr>
          <a:xfrm>
            <a:off x="1201568" y="3349847"/>
            <a:ext cx="9258300" cy="2583711"/>
          </a:xfrm>
          <a:prstGeom prst="rect">
            <a:avLst/>
          </a:prstGeom>
        </p:spPr>
      </p:pic>
    </p:spTree>
    <p:extLst>
      <p:ext uri="{BB962C8B-B14F-4D97-AF65-F5344CB8AC3E}">
        <p14:creationId xmlns:p14="http://schemas.microsoft.com/office/powerpoint/2010/main" val="270322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sz="4900" b="1" dirty="0">
                <a:solidFill>
                  <a:srgbClr val="002060"/>
                </a:solidFill>
              </a:rPr>
              <a:t>Antes de iniciar el proceso de inscripción tenga en cuenta</a:t>
            </a:r>
            <a:r>
              <a:rPr lang="es-CO" b="1" dirty="0">
                <a:solidFill>
                  <a:srgbClr val="002060"/>
                </a:solidFill>
              </a:rPr>
              <a:t>:</a:t>
            </a:r>
            <a:endParaRPr lang="es-CO" dirty="0">
              <a:solidFill>
                <a:srgbClr val="002060"/>
              </a:solidFill>
            </a:endParaRPr>
          </a:p>
        </p:txBody>
      </p:sp>
      <p:sp>
        <p:nvSpPr>
          <p:cNvPr id="4" name="Rectángulo redondeado 3"/>
          <p:cNvSpPr/>
          <p:nvPr/>
        </p:nvSpPr>
        <p:spPr>
          <a:xfrm>
            <a:off x="1130300" y="2855516"/>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Para realizar adecuadamente su proceso de inscripción se recomienda usar el navegador Google.</a:t>
            </a:r>
          </a:p>
        </p:txBody>
      </p:sp>
      <p:sp>
        <p:nvSpPr>
          <p:cNvPr id="5" name="Rectángulo redondeado 4"/>
          <p:cNvSpPr/>
          <p:nvPr/>
        </p:nvSpPr>
        <p:spPr>
          <a:xfrm>
            <a:off x="1130300" y="1807369"/>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sz="2400" dirty="0"/>
              <a:t>Cada IES y programa académico  debe tener su usuario y contraseña.</a:t>
            </a:r>
          </a:p>
        </p:txBody>
      </p:sp>
      <p:sp>
        <p:nvSpPr>
          <p:cNvPr id="6" name="Rectángulo redondeado 5"/>
          <p:cNvSpPr/>
          <p:nvPr/>
        </p:nvSpPr>
        <p:spPr>
          <a:xfrm>
            <a:off x="1130300" y="3903663"/>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Tenga en cuenta la resolución en la cual se define el cronograma de fechas publicado en </a:t>
            </a:r>
            <a:r>
              <a:rPr lang="es-CO" sz="2400" dirty="0">
                <a:hlinkClick r:id="rId2"/>
              </a:rPr>
              <a:t>www.icfes.gov.co</a:t>
            </a:r>
            <a:endParaRPr lang="es-CO" sz="2400" dirty="0"/>
          </a:p>
        </p:txBody>
      </p:sp>
      <p:sp>
        <p:nvSpPr>
          <p:cNvPr id="8" name="Rectángulo redondeado 7"/>
          <p:cNvSpPr/>
          <p:nvPr/>
        </p:nvSpPr>
        <p:spPr>
          <a:xfrm>
            <a:off x="1130300" y="4951810"/>
            <a:ext cx="9677400" cy="787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s-CO" sz="2400" dirty="0"/>
              <a:t>Oferta de examen (Pro – TyT) </a:t>
            </a:r>
          </a:p>
        </p:txBody>
      </p:sp>
    </p:spTree>
    <p:extLst>
      <p:ext uri="{BB962C8B-B14F-4D97-AF65-F5344CB8AC3E}">
        <p14:creationId xmlns:p14="http://schemas.microsoft.com/office/powerpoint/2010/main" val="80373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4" y="3590356"/>
            <a:ext cx="10972800" cy="1143000"/>
          </a:xfrm>
        </p:spPr>
        <p:txBody>
          <a:bodyPr/>
          <a:lstStyle/>
          <a:p>
            <a:r>
              <a:rPr lang="es-CO" b="1" dirty="0">
                <a:solidFill>
                  <a:srgbClr val="002060"/>
                </a:solidFill>
              </a:rPr>
              <a:t>RECAUDO</a:t>
            </a:r>
          </a:p>
        </p:txBody>
      </p:sp>
    </p:spTree>
    <p:extLst>
      <p:ext uri="{BB962C8B-B14F-4D97-AF65-F5344CB8AC3E}">
        <p14:creationId xmlns:p14="http://schemas.microsoft.com/office/powerpoint/2010/main" val="3372111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1"/>
          <p:cNvSpPr>
            <a:spLocks noGrp="1"/>
          </p:cNvSpPr>
          <p:nvPr>
            <p:ph type="title"/>
          </p:nvPr>
        </p:nvSpPr>
        <p:spPr>
          <a:xfrm>
            <a:off x="609600" y="274638"/>
            <a:ext cx="10972800" cy="1143000"/>
          </a:xfrm>
        </p:spPr>
        <p:txBody>
          <a:bodyPr>
            <a:normAutofit/>
          </a:bodyPr>
          <a:lstStyle/>
          <a:p>
            <a:r>
              <a:rPr lang="es-CO" b="1" dirty="0">
                <a:solidFill>
                  <a:srgbClr val="002060"/>
                </a:solidFill>
              </a:rPr>
              <a:t>Pasos para realizar el recaudo</a:t>
            </a:r>
            <a:endParaRPr lang="es-CO" dirty="0">
              <a:solidFill>
                <a:srgbClr val="002060"/>
              </a:solidFill>
            </a:endParaRPr>
          </a:p>
        </p:txBody>
      </p:sp>
      <p:sp>
        <p:nvSpPr>
          <p:cNvPr id="6" name="Marcador de contenido 2"/>
          <p:cNvSpPr txBox="1">
            <a:spLocks/>
          </p:cNvSpPr>
          <p:nvPr/>
        </p:nvSpPr>
        <p:spPr>
          <a:xfrm>
            <a:off x="977900" y="141763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1. Ingrese a                       con su usuario y contraseña, y en el modulo inscripción seleccione la opción Inscribir a examen </a:t>
            </a:r>
          </a:p>
        </p:txBody>
      </p:sp>
      <p:pic>
        <p:nvPicPr>
          <p:cNvPr id="10" name="Imagen 9"/>
          <p:cNvPicPr/>
          <p:nvPr/>
        </p:nvPicPr>
        <p:blipFill>
          <a:blip r:embed="rId2"/>
          <a:srcRect/>
          <a:stretch>
            <a:fillRect/>
          </a:stretch>
        </p:blipFill>
        <p:spPr bwMode="auto">
          <a:xfrm>
            <a:off x="1898650" y="3485170"/>
            <a:ext cx="8826499" cy="1354456"/>
          </a:xfrm>
          <a:prstGeom prst="rect">
            <a:avLst/>
          </a:prstGeom>
          <a:noFill/>
          <a:ln w="9525">
            <a:noFill/>
            <a:miter lim="800000"/>
            <a:headEnd/>
            <a:tailEnd/>
          </a:ln>
        </p:spPr>
      </p:pic>
      <p:pic>
        <p:nvPicPr>
          <p:cNvPr id="11" name="Picture 2" descr="Atención"/>
          <p:cNvPicPr>
            <a:picLocks noChangeAspect="1" noChangeArrowheads="1"/>
          </p:cNvPicPr>
          <p:nvPr/>
        </p:nvPicPr>
        <p:blipFill rotWithShape="1">
          <a:blip r:embed="rId3">
            <a:extLst>
              <a:ext uri="{28A0092B-C50C-407E-A947-70E740481C1C}">
                <a14:useLocalDpi xmlns:a14="http://schemas.microsoft.com/office/drawing/2010/main" val="0"/>
              </a:ext>
            </a:extLst>
          </a:blip>
          <a:srcRect t="14043" b="28381"/>
          <a:stretch/>
        </p:blipFill>
        <p:spPr bwMode="auto">
          <a:xfrm>
            <a:off x="2807617" y="1417638"/>
            <a:ext cx="1692459" cy="489489"/>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162"/>
          <p:cNvSpPr/>
          <p:nvPr/>
        </p:nvSpPr>
        <p:spPr>
          <a:xfrm>
            <a:off x="1996645" y="4369847"/>
            <a:ext cx="2478031" cy="283116"/>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29237822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2604452" y="1828801"/>
            <a:ext cx="7212648" cy="3543300"/>
          </a:xfrm>
          <a:prstGeom prst="rect">
            <a:avLst/>
          </a:prstGeom>
          <a:noFill/>
          <a:ln w="9525">
            <a:noFill/>
            <a:miter lim="800000"/>
            <a:headEnd/>
            <a:tailEnd/>
          </a:ln>
        </p:spPr>
      </p:pic>
      <p:sp>
        <p:nvSpPr>
          <p:cNvPr id="5" name="Marcador de contenido 2"/>
          <p:cNvSpPr txBox="1">
            <a:spLocks/>
          </p:cNvSpPr>
          <p:nvPr/>
        </p:nvSpPr>
        <p:spPr>
          <a:xfrm>
            <a:off x="838200" y="4445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2. Seleccione el examen al que va inscribirse y de clic en el botón continuar.</a:t>
            </a:r>
          </a:p>
        </p:txBody>
      </p:sp>
    </p:spTree>
    <p:extLst>
      <p:ext uri="{BB962C8B-B14F-4D97-AF65-F5344CB8AC3E}">
        <p14:creationId xmlns:p14="http://schemas.microsoft.com/office/powerpoint/2010/main" val="6686325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2711450" y="1155700"/>
            <a:ext cx="6769100" cy="4660900"/>
          </a:xfrm>
          <a:prstGeom prst="rect">
            <a:avLst/>
          </a:prstGeom>
          <a:noFill/>
          <a:ln w="9525">
            <a:noFill/>
            <a:miter lim="800000"/>
            <a:headEnd/>
            <a:tailEnd/>
          </a:ln>
        </p:spPr>
      </p:pic>
      <p:sp>
        <p:nvSpPr>
          <p:cNvPr id="5" name="Marcador de contenido 2"/>
          <p:cNvSpPr>
            <a:spLocks noGrp="1"/>
          </p:cNvSpPr>
          <p:nvPr>
            <p:ph idx="1"/>
          </p:nvPr>
        </p:nvSpPr>
        <p:spPr>
          <a:xfrm>
            <a:off x="609600" y="448235"/>
            <a:ext cx="10972800" cy="5677929"/>
          </a:xfrm>
        </p:spPr>
        <p:txBody>
          <a:bodyPr>
            <a:normAutofit/>
          </a:bodyPr>
          <a:lstStyle/>
          <a:p>
            <a:pPr marL="0" lvl="0" indent="0" algn="just">
              <a:spcBef>
                <a:spcPts val="0"/>
              </a:spcBef>
              <a:buClr>
                <a:schemeClr val="dk1"/>
              </a:buClr>
              <a:buSzPct val="100000"/>
              <a:buNone/>
            </a:pPr>
            <a:r>
              <a:rPr lang="es-CO" sz="2400" dirty="0">
                <a:solidFill>
                  <a:schemeClr val="dk1"/>
                </a:solidFill>
                <a:ea typeface="Calibri"/>
                <a:cs typeface="Calibri"/>
                <a:sym typeface="Calibri"/>
              </a:rPr>
              <a:t>3. Confirme la información que se muestra en su referencia de pago.</a:t>
            </a:r>
          </a:p>
          <a:p>
            <a:pPr marL="457200" lvl="0" indent="-457200" algn="just">
              <a:spcBef>
                <a:spcPts val="0"/>
              </a:spcBef>
              <a:buClr>
                <a:schemeClr val="dk1"/>
              </a:buClr>
              <a:buSzPct val="100000"/>
              <a:buFont typeface="Calibri"/>
              <a:buAutoNum type="arabicPeriod"/>
            </a:pPr>
            <a:endParaRPr lang="es-CO" sz="2400" dirty="0">
              <a:solidFill>
                <a:schemeClr val="dk1"/>
              </a:solidFill>
              <a:ea typeface="Calibri"/>
              <a:cs typeface="Calibri"/>
              <a:sym typeface="Calibri"/>
            </a:endParaRPr>
          </a:p>
          <a:p>
            <a:pPr marL="0" lvl="0" indent="0" algn="just">
              <a:spcBef>
                <a:spcPts val="0"/>
              </a:spcBef>
              <a:buClr>
                <a:schemeClr val="dk1"/>
              </a:buClr>
              <a:buSzPct val="100000"/>
              <a:buNone/>
            </a:pPr>
            <a:endParaRPr lang="es-CO" sz="2400" dirty="0">
              <a:solidFill>
                <a:schemeClr val="dk1"/>
              </a:solidFill>
              <a:ea typeface="Calibri"/>
              <a:cs typeface="Calibri"/>
              <a:sym typeface="Calibri"/>
            </a:endParaRPr>
          </a:p>
        </p:txBody>
      </p:sp>
    </p:spTree>
    <p:extLst>
      <p:ext uri="{BB962C8B-B14F-4D97-AF65-F5344CB8AC3E}">
        <p14:creationId xmlns:p14="http://schemas.microsoft.com/office/powerpoint/2010/main" val="4268308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48235"/>
            <a:ext cx="10972800" cy="5677929"/>
          </a:xfrm>
        </p:spPr>
        <p:txBody>
          <a:bodyPr>
            <a:normAutofit/>
          </a:bodyPr>
          <a:lstStyle/>
          <a:p>
            <a:pPr marL="0" lvl="0" indent="0" algn="just">
              <a:spcBef>
                <a:spcPts val="0"/>
              </a:spcBef>
              <a:buNone/>
            </a:pPr>
            <a:r>
              <a:rPr lang="es-CO" sz="2400" dirty="0">
                <a:solidFill>
                  <a:schemeClr val="dk1"/>
                </a:solidFill>
                <a:ea typeface="Calibri"/>
                <a:cs typeface="Calibri"/>
                <a:sym typeface="Calibri"/>
              </a:rPr>
              <a:t>4. Seleccione el medio de pago: Descargue su instructivo de pago en banco o realice el pago electrónico a través de la opción PSE.</a:t>
            </a:r>
          </a:p>
          <a:p>
            <a:pPr marL="457200" lvl="0" indent="-457200" algn="just">
              <a:spcBef>
                <a:spcPts val="0"/>
              </a:spcBef>
              <a:buAutoNum type="arabicPeriod" startAt="3"/>
            </a:pPr>
            <a:endParaRPr lang="es-CO" sz="2400" dirty="0">
              <a:solidFill>
                <a:schemeClr val="dk1"/>
              </a:solidFill>
              <a:ea typeface="Calibri"/>
              <a:cs typeface="Calibri"/>
              <a:sym typeface="Calibri"/>
            </a:endParaRPr>
          </a:p>
          <a:p>
            <a:pPr marL="0" lvl="0" indent="0" algn="just">
              <a:spcBef>
                <a:spcPts val="0"/>
              </a:spcBef>
              <a:buNone/>
            </a:pPr>
            <a:endParaRPr lang="es-CO" sz="2400" dirty="0">
              <a:solidFill>
                <a:schemeClr val="dk1"/>
              </a:solidFill>
              <a:ea typeface="Calibri"/>
              <a:cs typeface="Calibri"/>
              <a:sym typeface="Calibri"/>
            </a:endParaRPr>
          </a:p>
        </p:txBody>
      </p:sp>
      <p:pic>
        <p:nvPicPr>
          <p:cNvPr id="5" name="Imagen 4"/>
          <p:cNvPicPr/>
          <p:nvPr/>
        </p:nvPicPr>
        <p:blipFill>
          <a:blip r:embed="rId3"/>
          <a:srcRect/>
          <a:stretch>
            <a:fillRect/>
          </a:stretch>
        </p:blipFill>
        <p:spPr bwMode="auto">
          <a:xfrm>
            <a:off x="2759527" y="1402716"/>
            <a:ext cx="7071995" cy="4723448"/>
          </a:xfrm>
          <a:prstGeom prst="rect">
            <a:avLst/>
          </a:prstGeom>
          <a:noFill/>
          <a:ln w="9525">
            <a:noFill/>
            <a:miter lim="800000"/>
            <a:headEnd/>
            <a:tailEnd/>
          </a:ln>
        </p:spPr>
      </p:pic>
    </p:spTree>
    <p:extLst>
      <p:ext uri="{BB962C8B-B14F-4D97-AF65-F5344CB8AC3E}">
        <p14:creationId xmlns:p14="http://schemas.microsoft.com/office/powerpoint/2010/main" val="2202773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48235"/>
            <a:ext cx="10972800" cy="5677929"/>
          </a:xfrm>
        </p:spPr>
        <p:txBody>
          <a:bodyPr>
            <a:normAutofit/>
          </a:bodyPr>
          <a:lstStyle/>
          <a:p>
            <a:pPr marL="0" indent="0" algn="just">
              <a:spcBef>
                <a:spcPts val="0"/>
              </a:spcBef>
              <a:buNone/>
            </a:pPr>
            <a:r>
              <a:rPr lang="es-CO" sz="2400" dirty="0">
                <a:solidFill>
                  <a:schemeClr val="dk1"/>
                </a:solidFill>
                <a:ea typeface="Calibri"/>
                <a:cs typeface="Calibri"/>
                <a:sym typeface="Calibri"/>
              </a:rPr>
              <a:t>5. Realice y verifique el pago de la referencia descargada a través de la consulta de movimientos.</a:t>
            </a:r>
          </a:p>
          <a:p>
            <a:pPr marL="457200" lvl="0" indent="-457200" algn="just">
              <a:spcBef>
                <a:spcPts val="0"/>
              </a:spcBef>
              <a:buAutoNum type="arabicPeriod" startAt="3"/>
            </a:pPr>
            <a:endParaRPr lang="es-CO" sz="2400" dirty="0">
              <a:solidFill>
                <a:schemeClr val="dk1"/>
              </a:solidFill>
              <a:ea typeface="Calibri"/>
              <a:cs typeface="Calibri"/>
              <a:sym typeface="Calibri"/>
            </a:endParaRPr>
          </a:p>
          <a:p>
            <a:pPr marL="0" lvl="0" indent="0" algn="just">
              <a:spcBef>
                <a:spcPts val="0"/>
              </a:spcBef>
              <a:buNone/>
            </a:pPr>
            <a:endParaRPr lang="es-CO" sz="2400" dirty="0">
              <a:solidFill>
                <a:schemeClr val="dk1"/>
              </a:solidFill>
              <a:ea typeface="Calibri"/>
              <a:cs typeface="Calibri"/>
              <a:sym typeface="Calibri"/>
            </a:endParaRPr>
          </a:p>
        </p:txBody>
      </p:sp>
      <p:pic>
        <p:nvPicPr>
          <p:cNvPr id="5" name="Imagen 4"/>
          <p:cNvPicPr/>
          <p:nvPr/>
        </p:nvPicPr>
        <p:blipFill>
          <a:blip r:embed="rId3"/>
          <a:srcRect/>
          <a:stretch>
            <a:fillRect/>
          </a:stretch>
        </p:blipFill>
        <p:spPr bwMode="auto">
          <a:xfrm>
            <a:off x="2786746" y="1460500"/>
            <a:ext cx="6972300" cy="4559300"/>
          </a:xfrm>
          <a:prstGeom prst="rect">
            <a:avLst/>
          </a:prstGeom>
          <a:noFill/>
          <a:ln w="9525">
            <a:noFill/>
            <a:miter lim="800000"/>
            <a:headEnd/>
            <a:tailEnd/>
          </a:ln>
        </p:spPr>
      </p:pic>
    </p:spTree>
    <p:extLst>
      <p:ext uri="{BB962C8B-B14F-4D97-AF65-F5344CB8AC3E}">
        <p14:creationId xmlns:p14="http://schemas.microsoft.com/office/powerpoint/2010/main" val="3781235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TIPS para Recaudo</a:t>
            </a:r>
            <a:endParaRPr lang="es-CO" dirty="0">
              <a:solidFill>
                <a:srgbClr val="002060"/>
              </a:solidFill>
            </a:endParaRPr>
          </a:p>
        </p:txBody>
      </p:sp>
      <p:sp>
        <p:nvSpPr>
          <p:cNvPr id="3" name="Marcador de contenido 2"/>
          <p:cNvSpPr>
            <a:spLocks noGrp="1"/>
          </p:cNvSpPr>
          <p:nvPr>
            <p:ph idx="1"/>
          </p:nvPr>
        </p:nvSpPr>
        <p:spPr>
          <a:xfrm>
            <a:off x="609600" y="1417638"/>
            <a:ext cx="10972800" cy="4525963"/>
          </a:xfrm>
        </p:spPr>
        <p:txBody>
          <a:bodyPr>
            <a:normAutofit fontScale="92500" lnSpcReduction="10000"/>
          </a:bodyPr>
          <a:lstStyle/>
          <a:p>
            <a:pPr algn="just" fontAlgn="base">
              <a:buClr>
                <a:schemeClr val="dk1"/>
              </a:buClr>
              <a:buSzPct val="100000"/>
              <a:buFont typeface="Arial"/>
              <a:buChar char="•"/>
            </a:pPr>
            <a:r>
              <a:rPr lang="es-CO" sz="2800" dirty="0">
                <a:solidFill>
                  <a:schemeClr val="dk1"/>
                </a:solidFill>
                <a:ea typeface="Calibri"/>
                <a:cs typeface="Calibri"/>
                <a:sym typeface="Calibri"/>
              </a:rPr>
              <a:t>La entidad financiera sólo admitirá pagos con el respectivo número de referencia e instructivo de pago.</a:t>
            </a:r>
          </a:p>
          <a:p>
            <a:pPr algn="just" fontAlgn="base">
              <a:buClr>
                <a:schemeClr val="dk1"/>
              </a:buClr>
              <a:buSzPct val="100000"/>
              <a:buFont typeface="Arial"/>
              <a:buChar char="•"/>
            </a:pPr>
            <a:r>
              <a:rPr lang="es-CO" sz="2800" dirty="0">
                <a:solidFill>
                  <a:schemeClr val="dk1"/>
                </a:solidFill>
                <a:ea typeface="Calibri"/>
                <a:cs typeface="Calibri"/>
                <a:sym typeface="Calibri"/>
              </a:rPr>
              <a:t>Tenga en cuenta las fechas límite de pago, si usted efectúa el pago por ventanilla en horario extendido, éste se verá reflejado con fecha del día siguiente.</a:t>
            </a:r>
          </a:p>
          <a:p>
            <a:pPr algn="just" fontAlgn="base">
              <a:buClr>
                <a:schemeClr val="dk1"/>
              </a:buClr>
              <a:buSzPct val="100000"/>
              <a:buFont typeface="Arial"/>
              <a:buChar char="•"/>
            </a:pPr>
            <a:r>
              <a:rPr lang="es-CO" sz="2800" dirty="0">
                <a:solidFill>
                  <a:schemeClr val="dk1"/>
                </a:solidFill>
                <a:ea typeface="Calibri"/>
                <a:cs typeface="Calibri"/>
                <a:sym typeface="Calibri"/>
              </a:rPr>
              <a:t>La tarifa pagada y no utilizada completamente en el período ordinario, se abonará automáticamente al inicio del período extraordinario, y deberá pagar el excedente con el fin de completar el valor con el cual podrá finalizar la inscripción en el período extraordinario.</a:t>
            </a:r>
          </a:p>
          <a:p>
            <a:pPr algn="just" fontAlgn="base">
              <a:buClr>
                <a:schemeClr val="dk1"/>
              </a:buClr>
              <a:buSzPct val="100000"/>
              <a:buFont typeface="Arial"/>
              <a:buChar char="•"/>
            </a:pPr>
            <a:r>
              <a:rPr lang="es-MX" sz="2800" dirty="0">
                <a:solidFill>
                  <a:schemeClr val="dk1"/>
                </a:solidFill>
                <a:ea typeface="Calibri"/>
                <a:cs typeface="Calibri"/>
                <a:sym typeface="Calibri"/>
              </a:rPr>
              <a:t>Una vez realizado el pago recibirá un correo electrónico de confirmación y así iniciar el siguiente paso de la inscripción. </a:t>
            </a:r>
            <a:endParaRPr lang="es-CO" sz="2800" dirty="0">
              <a:solidFill>
                <a:schemeClr val="dk1"/>
              </a:solidFill>
              <a:ea typeface="Calibri"/>
              <a:cs typeface="Calibri"/>
              <a:sym typeface="Calibri"/>
            </a:endParaRPr>
          </a:p>
          <a:p>
            <a:pPr marL="514350" indent="-514350">
              <a:buFont typeface="+mj-lt"/>
              <a:buAutoNum type="arabicPeriod"/>
            </a:pPr>
            <a:endParaRPr lang="es-CO" sz="2800" dirty="0"/>
          </a:p>
        </p:txBody>
      </p:sp>
      <p:pic>
        <p:nvPicPr>
          <p:cNvPr id="4" name="Shape 155"/>
          <p:cNvPicPr preferRelativeResize="0"/>
          <p:nvPr/>
        </p:nvPicPr>
        <p:blipFill rotWithShape="1">
          <a:blip r:embed="rId3">
            <a:alphaModFix/>
          </a:blip>
          <a:srcRect t="37661" b="35445"/>
          <a:stretch/>
        </p:blipFill>
        <p:spPr>
          <a:xfrm>
            <a:off x="7999394" y="5691601"/>
            <a:ext cx="1592700" cy="504000"/>
          </a:xfrm>
          <a:prstGeom prst="rect">
            <a:avLst/>
          </a:prstGeom>
          <a:noFill/>
          <a:ln>
            <a:noFill/>
          </a:ln>
        </p:spPr>
      </p:pic>
    </p:spTree>
    <p:extLst>
      <p:ext uri="{BB962C8B-B14F-4D97-AF65-F5344CB8AC3E}">
        <p14:creationId xmlns:p14="http://schemas.microsoft.com/office/powerpoint/2010/main" val="725647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4" y="3590356"/>
            <a:ext cx="10972800" cy="1143000"/>
          </a:xfrm>
        </p:spPr>
        <p:txBody>
          <a:bodyPr/>
          <a:lstStyle/>
          <a:p>
            <a:r>
              <a:rPr lang="es-CO" b="1" dirty="0">
                <a:solidFill>
                  <a:srgbClr val="002060"/>
                </a:solidFill>
              </a:rPr>
              <a:t>INSCRIPCIÓN</a:t>
            </a:r>
          </a:p>
        </p:txBody>
      </p:sp>
    </p:spTree>
    <p:extLst>
      <p:ext uri="{BB962C8B-B14F-4D97-AF65-F5344CB8AC3E}">
        <p14:creationId xmlns:p14="http://schemas.microsoft.com/office/powerpoint/2010/main" val="1240347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1"/>
          <p:cNvSpPr>
            <a:spLocks noGrp="1"/>
          </p:cNvSpPr>
          <p:nvPr>
            <p:ph type="title"/>
          </p:nvPr>
        </p:nvSpPr>
        <p:spPr>
          <a:xfrm>
            <a:off x="609600" y="274638"/>
            <a:ext cx="10972800" cy="1143000"/>
          </a:xfrm>
        </p:spPr>
        <p:txBody>
          <a:bodyPr>
            <a:normAutofit/>
          </a:bodyPr>
          <a:lstStyle/>
          <a:p>
            <a:r>
              <a:rPr lang="es-CO" b="1" dirty="0">
                <a:solidFill>
                  <a:srgbClr val="002060"/>
                </a:solidFill>
              </a:rPr>
              <a:t>Pasos para completar la inscripción</a:t>
            </a:r>
            <a:endParaRPr lang="es-CO" dirty="0">
              <a:solidFill>
                <a:srgbClr val="002060"/>
              </a:solidFill>
            </a:endParaRPr>
          </a:p>
        </p:txBody>
      </p:sp>
      <p:sp>
        <p:nvSpPr>
          <p:cNvPr id="6" name="Marcador de contenido 2"/>
          <p:cNvSpPr txBox="1">
            <a:spLocks/>
          </p:cNvSpPr>
          <p:nvPr/>
        </p:nvSpPr>
        <p:spPr>
          <a:xfrm>
            <a:off x="977900" y="141763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1. Una vez confirmado el pago Ingrese a                       con su usuario y contraseña, y en el modulo inscripción seleccione la opción Inscribir a examen </a:t>
            </a:r>
          </a:p>
        </p:txBody>
      </p:sp>
      <p:pic>
        <p:nvPicPr>
          <p:cNvPr id="10" name="Imagen 9"/>
          <p:cNvPicPr/>
          <p:nvPr/>
        </p:nvPicPr>
        <p:blipFill>
          <a:blip r:embed="rId2"/>
          <a:srcRect/>
          <a:stretch>
            <a:fillRect/>
          </a:stretch>
        </p:blipFill>
        <p:spPr bwMode="auto">
          <a:xfrm>
            <a:off x="1898650" y="3485170"/>
            <a:ext cx="8826499" cy="1354456"/>
          </a:xfrm>
          <a:prstGeom prst="rect">
            <a:avLst/>
          </a:prstGeom>
          <a:noFill/>
          <a:ln w="9525">
            <a:noFill/>
            <a:miter lim="800000"/>
            <a:headEnd/>
            <a:tailEnd/>
          </a:ln>
        </p:spPr>
      </p:pic>
      <p:pic>
        <p:nvPicPr>
          <p:cNvPr id="11" name="Picture 2" descr="Atención"/>
          <p:cNvPicPr>
            <a:picLocks noChangeAspect="1" noChangeArrowheads="1"/>
          </p:cNvPicPr>
          <p:nvPr/>
        </p:nvPicPr>
        <p:blipFill rotWithShape="1">
          <a:blip r:embed="rId3">
            <a:extLst>
              <a:ext uri="{28A0092B-C50C-407E-A947-70E740481C1C}">
                <a14:useLocalDpi xmlns:a14="http://schemas.microsoft.com/office/drawing/2010/main" val="0"/>
              </a:ext>
            </a:extLst>
          </a:blip>
          <a:srcRect t="14043" b="28381"/>
          <a:stretch/>
        </p:blipFill>
        <p:spPr bwMode="auto">
          <a:xfrm>
            <a:off x="6897017" y="1417638"/>
            <a:ext cx="1692459" cy="489489"/>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162"/>
          <p:cNvSpPr/>
          <p:nvPr/>
        </p:nvSpPr>
        <p:spPr>
          <a:xfrm>
            <a:off x="1996645" y="4369847"/>
            <a:ext cx="2478031" cy="283116"/>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5667809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2604452" y="1828801"/>
            <a:ext cx="7212648" cy="3543300"/>
          </a:xfrm>
          <a:prstGeom prst="rect">
            <a:avLst/>
          </a:prstGeom>
          <a:noFill/>
          <a:ln w="9525">
            <a:noFill/>
            <a:miter lim="800000"/>
            <a:headEnd/>
            <a:tailEnd/>
          </a:ln>
        </p:spPr>
      </p:pic>
      <p:sp>
        <p:nvSpPr>
          <p:cNvPr id="5" name="Marcador de contenido 2"/>
          <p:cNvSpPr txBox="1">
            <a:spLocks/>
          </p:cNvSpPr>
          <p:nvPr/>
        </p:nvSpPr>
        <p:spPr>
          <a:xfrm>
            <a:off x="838200" y="4445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sz="2800" dirty="0"/>
              <a:t>2. Seleccione el examen al que va inscribirse y de clic en el botón continuar.</a:t>
            </a:r>
          </a:p>
        </p:txBody>
      </p:sp>
    </p:spTree>
    <p:extLst>
      <p:ext uri="{BB962C8B-B14F-4D97-AF65-F5344CB8AC3E}">
        <p14:creationId xmlns:p14="http://schemas.microsoft.com/office/powerpoint/2010/main" val="167158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4" y="2483451"/>
            <a:ext cx="10972800" cy="1143000"/>
          </a:xfrm>
        </p:spPr>
        <p:txBody>
          <a:bodyPr/>
          <a:lstStyle/>
          <a:p>
            <a:r>
              <a:rPr lang="es-CO" b="1" dirty="0">
                <a:solidFill>
                  <a:srgbClr val="002060"/>
                </a:solidFill>
              </a:rPr>
              <a:t>UNIVERSIDADES</a:t>
            </a:r>
          </a:p>
        </p:txBody>
      </p:sp>
    </p:spTree>
    <p:extLst>
      <p:ext uri="{BB962C8B-B14F-4D97-AF65-F5344CB8AC3E}">
        <p14:creationId xmlns:p14="http://schemas.microsoft.com/office/powerpoint/2010/main" val="20758396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3"/>
          <p:cNvSpPr/>
          <p:nvPr/>
        </p:nvSpPr>
        <p:spPr>
          <a:xfrm>
            <a:off x="0" y="5796643"/>
            <a:ext cx="12192000" cy="88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p:nvPr/>
        </p:nvPicPr>
        <p:blipFill>
          <a:blip r:embed="rId3"/>
          <a:srcRect/>
          <a:stretch>
            <a:fillRect/>
          </a:stretch>
        </p:blipFill>
        <p:spPr bwMode="auto">
          <a:xfrm>
            <a:off x="2783205" y="945515"/>
            <a:ext cx="5479052" cy="5732871"/>
          </a:xfrm>
          <a:prstGeom prst="rect">
            <a:avLst/>
          </a:prstGeom>
          <a:noFill/>
          <a:ln w="9525">
            <a:noFill/>
            <a:miter lim="800000"/>
            <a:headEnd/>
            <a:tailEnd/>
          </a:ln>
        </p:spPr>
      </p:pic>
      <p:sp>
        <p:nvSpPr>
          <p:cNvPr id="7" name="Rectángulo 6"/>
          <p:cNvSpPr/>
          <p:nvPr/>
        </p:nvSpPr>
        <p:spPr>
          <a:xfrm>
            <a:off x="823594" y="360283"/>
            <a:ext cx="10174605" cy="461665"/>
          </a:xfrm>
          <a:prstGeom prst="rect">
            <a:avLst/>
          </a:prstGeom>
        </p:spPr>
        <p:txBody>
          <a:bodyPr wrap="square">
            <a:spAutoFit/>
          </a:bodyPr>
          <a:lstStyle/>
          <a:p>
            <a:r>
              <a:rPr lang="es-CO" sz="2400" dirty="0"/>
              <a:t>3. Diligencie el formulario completo</a:t>
            </a:r>
          </a:p>
        </p:txBody>
      </p:sp>
    </p:spTree>
    <p:extLst>
      <p:ext uri="{BB962C8B-B14F-4D97-AF65-F5344CB8AC3E}">
        <p14:creationId xmlns:p14="http://schemas.microsoft.com/office/powerpoint/2010/main" val="2868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1"/>
          <p:cNvSpPr>
            <a:spLocks noGrp="1"/>
          </p:cNvSpPr>
          <p:nvPr>
            <p:ph type="title"/>
          </p:nvPr>
        </p:nvSpPr>
        <p:spPr>
          <a:xfrm>
            <a:off x="673099" y="122238"/>
            <a:ext cx="10972800" cy="1143000"/>
          </a:xfrm>
        </p:spPr>
        <p:txBody>
          <a:bodyPr>
            <a:normAutofit/>
          </a:bodyPr>
          <a:lstStyle/>
          <a:p>
            <a:r>
              <a:rPr lang="es-CO" b="1" dirty="0">
                <a:solidFill>
                  <a:srgbClr val="002060"/>
                </a:solidFill>
              </a:rPr>
              <a:t>¡Atención!</a:t>
            </a:r>
            <a:endParaRPr lang="es-CO" dirty="0">
              <a:solidFill>
                <a:srgbClr val="002060"/>
              </a:solidFill>
            </a:endParaRPr>
          </a:p>
        </p:txBody>
      </p:sp>
      <p:sp>
        <p:nvSpPr>
          <p:cNvPr id="2" name="Marcador de contenido 1"/>
          <p:cNvSpPr>
            <a:spLocks noGrp="1"/>
          </p:cNvSpPr>
          <p:nvPr>
            <p:ph idx="1"/>
          </p:nvPr>
        </p:nvSpPr>
        <p:spPr>
          <a:xfrm>
            <a:off x="673099" y="1054101"/>
            <a:ext cx="10972800" cy="1155699"/>
          </a:xfrm>
        </p:spPr>
        <p:txBody>
          <a:bodyPr>
            <a:normAutofit/>
          </a:bodyPr>
          <a:lstStyle/>
          <a:p>
            <a:pPr marL="0" lvl="0" indent="0" algn="just">
              <a:buNone/>
            </a:pPr>
            <a:r>
              <a:rPr lang="es-CO" sz="2000" dirty="0">
                <a:solidFill>
                  <a:schemeClr val="dk1"/>
                </a:solidFill>
                <a:ea typeface="Calibri"/>
                <a:cs typeface="Calibri"/>
                <a:sym typeface="Calibri"/>
              </a:rPr>
              <a:t>4. Aparecerá en pantalla el </a:t>
            </a:r>
            <a:r>
              <a:rPr lang="es-CO" sz="2000" i="1" dirty="0">
                <a:solidFill>
                  <a:schemeClr val="accent6"/>
                </a:solidFill>
                <a:ea typeface="Calibri"/>
                <a:cs typeface="Calibri"/>
                <a:sym typeface="Calibri"/>
              </a:rPr>
              <a:t>resumen</a:t>
            </a:r>
            <a:r>
              <a:rPr lang="es-CO" sz="2000" dirty="0">
                <a:solidFill>
                  <a:schemeClr val="accent6"/>
                </a:solidFill>
                <a:ea typeface="Calibri"/>
                <a:cs typeface="Calibri"/>
                <a:sym typeface="Calibri"/>
              </a:rPr>
              <a:t> </a:t>
            </a:r>
            <a:r>
              <a:rPr lang="es-CO" sz="2000" dirty="0">
                <a:solidFill>
                  <a:schemeClr val="dk1"/>
                </a:solidFill>
                <a:ea typeface="Calibri"/>
                <a:cs typeface="Calibri"/>
                <a:sym typeface="Calibri"/>
              </a:rPr>
              <a:t>de sus datos pero sólo podrá estar seguro de que el proceso de inscripción ha finalizado una vez le aparezca la confirmación con el </a:t>
            </a:r>
            <a:r>
              <a:rPr lang="es-CO" sz="2000" i="1" dirty="0">
                <a:solidFill>
                  <a:schemeClr val="accent6"/>
                </a:solidFill>
                <a:ea typeface="Calibri"/>
                <a:cs typeface="Calibri"/>
                <a:sym typeface="Calibri"/>
              </a:rPr>
              <a:t>número único de inscripción por estudiante NUI </a:t>
            </a:r>
            <a:r>
              <a:rPr lang="es-CO" sz="2000" i="1" dirty="0">
                <a:ea typeface="Calibri"/>
                <a:cs typeface="Calibri"/>
                <a:sym typeface="Calibri"/>
              </a:rPr>
              <a:t>y reciba </a:t>
            </a:r>
            <a:r>
              <a:rPr lang="es-CO" sz="2000" i="1" dirty="0">
                <a:solidFill>
                  <a:schemeClr val="dk1"/>
                </a:solidFill>
                <a:ea typeface="Calibri"/>
                <a:cs typeface="Calibri"/>
                <a:sym typeface="Calibri"/>
              </a:rPr>
              <a:t>un correo con la misma información.</a:t>
            </a:r>
          </a:p>
        </p:txBody>
      </p:sp>
      <p:pic>
        <p:nvPicPr>
          <p:cNvPr id="7" name="Imagen 6"/>
          <p:cNvPicPr/>
          <p:nvPr/>
        </p:nvPicPr>
        <p:blipFill>
          <a:blip r:embed="rId3"/>
          <a:srcRect/>
          <a:stretch>
            <a:fillRect/>
          </a:stretch>
        </p:blipFill>
        <p:spPr bwMode="auto">
          <a:xfrm>
            <a:off x="2832100" y="2197101"/>
            <a:ext cx="6235699" cy="3606799"/>
          </a:xfrm>
          <a:prstGeom prst="rect">
            <a:avLst/>
          </a:prstGeom>
          <a:noFill/>
          <a:ln w="9525">
            <a:noFill/>
            <a:miter lim="800000"/>
            <a:headEnd/>
            <a:tailEnd/>
          </a:ln>
        </p:spPr>
      </p:pic>
      <p:sp>
        <p:nvSpPr>
          <p:cNvPr id="3" name="Elipse 2"/>
          <p:cNvSpPr/>
          <p:nvPr/>
        </p:nvSpPr>
        <p:spPr>
          <a:xfrm>
            <a:off x="4978400" y="2906713"/>
            <a:ext cx="1955800" cy="368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169514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TIPS para la Inscripción</a:t>
            </a:r>
            <a:endParaRPr lang="es-CO" dirty="0">
              <a:solidFill>
                <a:srgbClr val="002060"/>
              </a:solidFill>
            </a:endParaRPr>
          </a:p>
        </p:txBody>
      </p:sp>
      <p:sp>
        <p:nvSpPr>
          <p:cNvPr id="3" name="Marcador de contenido 2"/>
          <p:cNvSpPr>
            <a:spLocks noGrp="1"/>
          </p:cNvSpPr>
          <p:nvPr>
            <p:ph idx="1"/>
          </p:nvPr>
        </p:nvSpPr>
        <p:spPr>
          <a:xfrm>
            <a:off x="609600" y="1842180"/>
            <a:ext cx="10972800" cy="4525963"/>
          </a:xfrm>
        </p:spPr>
        <p:txBody>
          <a:bodyPr>
            <a:normAutofit/>
          </a:bodyPr>
          <a:lstStyle/>
          <a:p>
            <a:pPr lvl="0" algn="just">
              <a:lnSpc>
                <a:spcPct val="80000"/>
              </a:lnSpc>
              <a:spcBef>
                <a:spcPts val="0"/>
              </a:spcBef>
              <a:buClr>
                <a:schemeClr val="dk1"/>
              </a:buClr>
              <a:buSzPct val="100454"/>
              <a:buFont typeface="Arial"/>
              <a:buChar char="•"/>
            </a:pPr>
            <a:r>
              <a:rPr lang="es-CO" sz="2800" dirty="0">
                <a:solidFill>
                  <a:schemeClr val="dk1"/>
                </a:solidFill>
                <a:latin typeface="Calibri" pitchFamily="34" charset="0"/>
                <a:ea typeface="Calibri"/>
                <a:cs typeface="Calibri" pitchFamily="34" charset="0"/>
                <a:sym typeface="Calibri"/>
              </a:rPr>
              <a:t>Sólo después de realizar el pago tendrá acceso al formulario de registro.</a:t>
            </a:r>
          </a:p>
          <a:p>
            <a:pPr lvl="0" algn="just">
              <a:lnSpc>
                <a:spcPct val="80000"/>
              </a:lnSpc>
              <a:spcBef>
                <a:spcPts val="0"/>
              </a:spcBef>
              <a:buClr>
                <a:schemeClr val="dk1"/>
              </a:buClr>
              <a:buSzPct val="100454"/>
              <a:buFont typeface="Arial"/>
              <a:buChar char="•"/>
            </a:pPr>
            <a:endParaRPr lang="es-CO" sz="2800" dirty="0">
              <a:solidFill>
                <a:schemeClr val="dk1"/>
              </a:solidFill>
              <a:latin typeface="Calibri" pitchFamily="34" charset="0"/>
              <a:ea typeface="Calibri"/>
              <a:cs typeface="Calibri" pitchFamily="34" charset="0"/>
              <a:sym typeface="Calibri"/>
            </a:endParaRPr>
          </a:p>
          <a:p>
            <a:pPr marL="0" lvl="0" indent="0" algn="just">
              <a:lnSpc>
                <a:spcPct val="80000"/>
              </a:lnSpc>
              <a:spcBef>
                <a:spcPts val="442"/>
              </a:spcBef>
              <a:buClr>
                <a:schemeClr val="dk1"/>
              </a:buClr>
              <a:buSzPct val="100454"/>
              <a:buNone/>
            </a:pPr>
            <a:endParaRPr lang="es-CO" sz="2800" dirty="0">
              <a:solidFill>
                <a:schemeClr val="dk1"/>
              </a:solidFill>
              <a:latin typeface="Calibri" pitchFamily="34" charset="0"/>
              <a:ea typeface="Calibri"/>
              <a:cs typeface="Calibri" pitchFamily="34" charset="0"/>
              <a:sym typeface="Calibri"/>
            </a:endParaRPr>
          </a:p>
          <a:p>
            <a:pPr lvl="0" algn="just">
              <a:lnSpc>
                <a:spcPct val="80000"/>
              </a:lnSpc>
              <a:spcBef>
                <a:spcPts val="408"/>
              </a:spcBef>
              <a:buClr>
                <a:schemeClr val="dk1"/>
              </a:buClr>
              <a:buSzPct val="102000"/>
              <a:buFont typeface="Arial"/>
              <a:buChar char="•"/>
            </a:pPr>
            <a:r>
              <a:rPr lang="es-CO" sz="2800" dirty="0">
                <a:solidFill>
                  <a:schemeClr val="dk1"/>
                </a:solidFill>
                <a:latin typeface="Calibri" pitchFamily="34" charset="0"/>
                <a:ea typeface="Calibri"/>
                <a:cs typeface="Calibri" pitchFamily="34" charset="0"/>
                <a:sym typeface="Calibri"/>
              </a:rPr>
              <a:t>Podrá consultar la citación con su usuario único o haciendo uso de su tipo y número de documento de identidad.</a:t>
            </a:r>
          </a:p>
          <a:p>
            <a:pPr marL="514350" indent="-514350">
              <a:buFont typeface="+mj-lt"/>
              <a:buAutoNum type="arabicPeriod"/>
            </a:pPr>
            <a:endParaRPr lang="es-CO" sz="2800" dirty="0"/>
          </a:p>
        </p:txBody>
      </p:sp>
    </p:spTree>
    <p:extLst>
      <p:ext uri="{BB962C8B-B14F-4D97-AF65-F5344CB8AC3E}">
        <p14:creationId xmlns:p14="http://schemas.microsoft.com/office/powerpoint/2010/main" val="1452607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81422" y="1748371"/>
            <a:ext cx="4357718" cy="1446550"/>
          </a:xfrm>
          <a:prstGeom prst="rect">
            <a:avLst/>
          </a:prstGeom>
        </p:spPr>
        <p:txBody>
          <a:bodyPr wrap="square">
            <a:spAutoFit/>
          </a:bodyPr>
          <a:lstStyle/>
          <a:p>
            <a:pPr algn="ctr"/>
            <a:r>
              <a:rPr lang="es-CO" sz="4400" b="1" dirty="0">
                <a:solidFill>
                  <a:schemeClr val="bg1"/>
                </a:solidFill>
                <a:latin typeface="Bradley Hand ITC" pitchFamily="66" charset="0"/>
              </a:rPr>
              <a:t>Reportes de resultados y PIR</a:t>
            </a:r>
          </a:p>
        </p:txBody>
      </p:sp>
    </p:spTree>
    <p:extLst>
      <p:ext uri="{BB962C8B-B14F-4D97-AF65-F5344CB8AC3E}">
        <p14:creationId xmlns:p14="http://schemas.microsoft.com/office/powerpoint/2010/main" val="2452418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O" cap="none" dirty="0">
                <a:solidFill>
                  <a:schemeClr val="accent6">
                    <a:lumMod val="75000"/>
                  </a:schemeClr>
                </a:solidFill>
              </a:rPr>
              <a:t>Saber 11</a:t>
            </a:r>
            <a:br>
              <a:rPr lang="es-CO" cap="none" dirty="0">
                <a:solidFill>
                  <a:schemeClr val="accent6">
                    <a:lumMod val="75000"/>
                  </a:schemeClr>
                </a:solidFill>
              </a:rPr>
            </a:br>
            <a:r>
              <a:rPr lang="es-CO" sz="2800" cap="none" dirty="0">
                <a:solidFill>
                  <a:schemeClr val="accent6">
                    <a:lumMod val="75000"/>
                  </a:schemeClr>
                </a:solidFill>
              </a:rPr>
              <a:t>2014-II a 2016-I</a:t>
            </a:r>
            <a:endParaRPr lang="es-CO" cap="none" dirty="0">
              <a:solidFill>
                <a:schemeClr val="accent6">
                  <a:lumMod val="75000"/>
                </a:schemeClr>
              </a:solidFill>
            </a:endParaRPr>
          </a:p>
        </p:txBody>
      </p:sp>
      <p:sp>
        <p:nvSpPr>
          <p:cNvPr id="7" name="6 Marcador de texto"/>
          <p:cNvSpPr>
            <a:spLocks noGrp="1"/>
          </p:cNvSpPr>
          <p:nvPr>
            <p:ph type="body" idx="1"/>
          </p:nvPr>
        </p:nvSpPr>
        <p:spPr/>
        <p:txBody>
          <a:bodyPr>
            <a:normAutofit/>
          </a:bodyPr>
          <a:lstStyle/>
          <a:p>
            <a:r>
              <a:rPr lang="es-CO" sz="5400" b="1" dirty="0">
                <a:solidFill>
                  <a:schemeClr val="accent6">
                    <a:lumMod val="75000"/>
                  </a:schemeClr>
                </a:solidFill>
              </a:rPr>
              <a:t>Reporte actual</a:t>
            </a:r>
          </a:p>
        </p:txBody>
      </p:sp>
    </p:spTree>
    <p:extLst>
      <p:ext uri="{BB962C8B-B14F-4D97-AF65-F5344CB8AC3E}">
        <p14:creationId xmlns:p14="http://schemas.microsoft.com/office/powerpoint/2010/main" val="1045609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981200" y="571488"/>
            <a:ext cx="8229600" cy="1143000"/>
          </a:xfrm>
        </p:spPr>
        <p:txBody>
          <a:bodyPr>
            <a:normAutofit fontScale="90000"/>
          </a:bodyPr>
          <a:lstStyle/>
          <a:p>
            <a:r>
              <a:rPr lang="es-CO" b="1" dirty="0">
                <a:solidFill>
                  <a:schemeClr val="accent6"/>
                </a:solidFill>
              </a:rPr>
              <a:t>Información personal e institucional </a:t>
            </a:r>
          </a:p>
        </p:txBody>
      </p:sp>
      <p:pic>
        <p:nvPicPr>
          <p:cNvPr id="13" name="12 Imagen" descr="1-01 (1).png"/>
          <p:cNvPicPr>
            <a:picLocks noChangeAspect="1"/>
          </p:cNvPicPr>
          <p:nvPr/>
        </p:nvPicPr>
        <p:blipFill>
          <a:blip r:embed="rId2"/>
          <a:srcRect l="1031" t="2697" r="1011" b="2905"/>
          <a:stretch>
            <a:fillRect/>
          </a:stretch>
        </p:blipFill>
        <p:spPr>
          <a:xfrm>
            <a:off x="1968084" y="1761786"/>
            <a:ext cx="8337835" cy="3071834"/>
          </a:xfrm>
          <a:prstGeom prst="rect">
            <a:avLst/>
          </a:prstGeom>
        </p:spPr>
      </p:pic>
    </p:spTree>
    <p:extLst>
      <p:ext uri="{BB962C8B-B14F-4D97-AF65-F5344CB8AC3E}">
        <p14:creationId xmlns:p14="http://schemas.microsoft.com/office/powerpoint/2010/main" val="42624290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4138" y="5643578"/>
            <a:ext cx="10273862"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1981200" y="133944"/>
            <a:ext cx="8229600" cy="774776"/>
          </a:xfrm>
        </p:spPr>
        <p:txBody>
          <a:bodyPr/>
          <a:lstStyle/>
          <a:p>
            <a:r>
              <a:rPr lang="es-CO" b="1" dirty="0">
                <a:solidFill>
                  <a:schemeClr val="accent6"/>
                </a:solidFill>
              </a:rPr>
              <a:t>Resultados</a:t>
            </a:r>
          </a:p>
        </p:txBody>
      </p:sp>
      <p:pic>
        <p:nvPicPr>
          <p:cNvPr id="10" name="9 Imagen" descr="2-02.png"/>
          <p:cNvPicPr>
            <a:picLocks noChangeAspect="1"/>
          </p:cNvPicPr>
          <p:nvPr/>
        </p:nvPicPr>
        <p:blipFill>
          <a:blip r:embed="rId2"/>
          <a:srcRect l="1562" t="2443" r="947" b="1049"/>
          <a:stretch>
            <a:fillRect/>
          </a:stretch>
        </p:blipFill>
        <p:spPr>
          <a:xfrm>
            <a:off x="1797269" y="981720"/>
            <a:ext cx="8442135" cy="5344492"/>
          </a:xfrm>
          <a:prstGeom prst="rect">
            <a:avLst/>
          </a:prstGeom>
        </p:spPr>
      </p:pic>
    </p:spTree>
    <p:extLst>
      <p:ext uri="{BB962C8B-B14F-4D97-AF65-F5344CB8AC3E}">
        <p14:creationId xmlns:p14="http://schemas.microsoft.com/office/powerpoint/2010/main" val="1892275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O" cap="none" dirty="0">
                <a:solidFill>
                  <a:schemeClr val="accent6">
                    <a:lumMod val="75000"/>
                  </a:schemeClr>
                </a:solidFill>
              </a:rPr>
              <a:t>Saber 11</a:t>
            </a:r>
            <a:br>
              <a:rPr lang="es-CO" cap="none" dirty="0">
                <a:solidFill>
                  <a:schemeClr val="accent6">
                    <a:lumMod val="75000"/>
                  </a:schemeClr>
                </a:solidFill>
              </a:rPr>
            </a:br>
            <a:r>
              <a:rPr lang="es-CO" cap="none" dirty="0">
                <a:solidFill>
                  <a:schemeClr val="accent6">
                    <a:lumMod val="75000"/>
                  </a:schemeClr>
                </a:solidFill>
              </a:rPr>
              <a:t>2016-II en adelante</a:t>
            </a:r>
          </a:p>
        </p:txBody>
      </p:sp>
      <p:sp>
        <p:nvSpPr>
          <p:cNvPr id="7" name="6 Marcador de texto"/>
          <p:cNvSpPr>
            <a:spLocks noGrp="1"/>
          </p:cNvSpPr>
          <p:nvPr>
            <p:ph type="body" idx="1"/>
          </p:nvPr>
        </p:nvSpPr>
        <p:spPr/>
        <p:txBody>
          <a:bodyPr>
            <a:normAutofit/>
          </a:bodyPr>
          <a:lstStyle/>
          <a:p>
            <a:r>
              <a:rPr lang="es-CO" sz="5400" b="1" dirty="0">
                <a:solidFill>
                  <a:schemeClr val="accent6">
                    <a:lumMod val="75000"/>
                  </a:schemeClr>
                </a:solidFill>
              </a:rPr>
              <a:t>Reporte nuevo</a:t>
            </a:r>
          </a:p>
        </p:txBody>
      </p:sp>
    </p:spTree>
    <p:extLst>
      <p:ext uri="{BB962C8B-B14F-4D97-AF65-F5344CB8AC3E}">
        <p14:creationId xmlns:p14="http://schemas.microsoft.com/office/powerpoint/2010/main" val="36374005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33195" t="13177" r="32007" b="6304"/>
          <a:stretch/>
        </p:blipFill>
        <p:spPr>
          <a:xfrm>
            <a:off x="362603" y="325897"/>
            <a:ext cx="4899163" cy="6370763"/>
          </a:xfrm>
          <a:prstGeom prst="rect">
            <a:avLst/>
          </a:prstGeom>
        </p:spPr>
      </p:pic>
      <p:pic>
        <p:nvPicPr>
          <p:cNvPr id="6" name="Imagen 5"/>
          <p:cNvPicPr>
            <a:picLocks noChangeAspect="1"/>
          </p:cNvPicPr>
          <p:nvPr/>
        </p:nvPicPr>
        <p:blipFill rotWithShape="1">
          <a:blip r:embed="rId4"/>
          <a:srcRect l="33729" t="11419" r="32346" b="6340"/>
          <a:stretch/>
        </p:blipFill>
        <p:spPr>
          <a:xfrm>
            <a:off x="5261766" y="178936"/>
            <a:ext cx="5206591" cy="6517724"/>
          </a:xfrm>
          <a:prstGeom prst="rect">
            <a:avLst/>
          </a:prstGeom>
        </p:spPr>
      </p:pic>
    </p:spTree>
    <p:extLst>
      <p:ext uri="{BB962C8B-B14F-4D97-AF65-F5344CB8AC3E}">
        <p14:creationId xmlns:p14="http://schemas.microsoft.com/office/powerpoint/2010/main" val="22944037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3295"/>
            <a:ext cx="8229600" cy="1143000"/>
          </a:xfrm>
        </p:spPr>
        <p:txBody>
          <a:bodyPr>
            <a:normAutofit fontScale="90000"/>
          </a:bodyPr>
          <a:lstStyle/>
          <a:p>
            <a:r>
              <a:rPr lang="es-CO" b="1" dirty="0">
                <a:solidFill>
                  <a:schemeClr val="accent6"/>
                </a:solidFill>
              </a:rPr>
              <a:t>Información personal e institucional</a:t>
            </a:r>
          </a:p>
        </p:txBody>
      </p:sp>
      <p:pic>
        <p:nvPicPr>
          <p:cNvPr id="6" name="5 Imagen" descr="información-03.png"/>
          <p:cNvPicPr>
            <a:picLocks noChangeAspect="1"/>
          </p:cNvPicPr>
          <p:nvPr/>
        </p:nvPicPr>
        <p:blipFill rotWithShape="1">
          <a:blip r:embed="rId2"/>
          <a:srcRect l="2857" t="6930" r="5948"/>
          <a:stretch/>
        </p:blipFill>
        <p:spPr>
          <a:xfrm>
            <a:off x="1981201" y="1276398"/>
            <a:ext cx="8376744" cy="4568648"/>
          </a:xfrm>
          <a:prstGeom prst="rect">
            <a:avLst/>
          </a:prstGeom>
        </p:spPr>
      </p:pic>
    </p:spTree>
    <p:extLst>
      <p:ext uri="{BB962C8B-B14F-4D97-AF65-F5344CB8AC3E}">
        <p14:creationId xmlns:p14="http://schemas.microsoft.com/office/powerpoint/2010/main" val="5550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solidFill>
                  <a:srgbClr val="002060"/>
                </a:solidFill>
              </a:rPr>
              <a:t>Principales acciones</a:t>
            </a:r>
          </a:p>
        </p:txBody>
      </p:sp>
      <p:sp>
        <p:nvSpPr>
          <p:cNvPr id="3" name="Marcador de contenido 2"/>
          <p:cNvSpPr>
            <a:spLocks noGrp="1"/>
          </p:cNvSpPr>
          <p:nvPr>
            <p:ph idx="1"/>
          </p:nvPr>
        </p:nvSpPr>
        <p:spPr>
          <a:xfrm>
            <a:off x="609600" y="1742082"/>
            <a:ext cx="10972800" cy="4311867"/>
          </a:xfrm>
        </p:spPr>
        <p:txBody>
          <a:bodyPr>
            <a:noAutofit/>
          </a:bodyPr>
          <a:lstStyle/>
          <a:p>
            <a:r>
              <a:rPr lang="es-CO" sz="4000" dirty="0"/>
              <a:t>Hacer seguimiento a los procesos de inscripción de todos sus programas académicos.</a:t>
            </a:r>
          </a:p>
          <a:p>
            <a:r>
              <a:rPr lang="es-CO" sz="4000" dirty="0"/>
              <a:t>Gestionar el proceso de pre registro de estudiantes en casos que el programa académico no pueda hacerlo.</a:t>
            </a:r>
          </a:p>
        </p:txBody>
      </p:sp>
    </p:spTree>
    <p:extLst>
      <p:ext uri="{BB962C8B-B14F-4D97-AF65-F5344CB8AC3E}">
        <p14:creationId xmlns:p14="http://schemas.microsoft.com/office/powerpoint/2010/main" val="20780013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b="1" dirty="0">
                <a:solidFill>
                  <a:schemeClr val="accent6"/>
                </a:solidFill>
              </a:rPr>
              <a:t>Resultados</a:t>
            </a:r>
          </a:p>
        </p:txBody>
      </p:sp>
      <p:cxnSp>
        <p:nvCxnSpPr>
          <p:cNvPr id="11" name="10 Conector recto de flecha"/>
          <p:cNvCxnSpPr/>
          <p:nvPr/>
        </p:nvCxnSpPr>
        <p:spPr>
          <a:xfrm rot="5400000">
            <a:off x="7810909" y="4571611"/>
            <a:ext cx="1000132"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8 Imagen" descr="puntaje-04 (1).png"/>
          <p:cNvPicPr>
            <a:picLocks noChangeAspect="1"/>
          </p:cNvPicPr>
          <p:nvPr/>
        </p:nvPicPr>
        <p:blipFill rotWithShape="1">
          <a:blip r:embed="rId2"/>
          <a:srcRect l="2953" t="6753" r="2414" b="11896"/>
          <a:stretch/>
        </p:blipFill>
        <p:spPr>
          <a:xfrm>
            <a:off x="1158145" y="1360987"/>
            <a:ext cx="9357456" cy="4298833"/>
          </a:xfrm>
          <a:prstGeom prst="rect">
            <a:avLst/>
          </a:prstGeom>
        </p:spPr>
      </p:pic>
    </p:spTree>
    <p:extLst>
      <p:ext uri="{BB962C8B-B14F-4D97-AF65-F5344CB8AC3E}">
        <p14:creationId xmlns:p14="http://schemas.microsoft.com/office/powerpoint/2010/main" val="523317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64026"/>
            <a:ext cx="8229600" cy="1185880"/>
          </a:xfrm>
        </p:spPr>
        <p:txBody>
          <a:bodyPr/>
          <a:lstStyle/>
          <a:p>
            <a:r>
              <a:rPr lang="es-CO" b="1" dirty="0">
                <a:solidFill>
                  <a:schemeClr val="accent6"/>
                </a:solidFill>
              </a:rPr>
              <a:t>Resultados</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4369" t="7811" r="3223" b="8946"/>
          <a:stretch/>
        </p:blipFill>
        <p:spPr>
          <a:xfrm>
            <a:off x="1347355" y="1213944"/>
            <a:ext cx="9497290" cy="4572001"/>
          </a:xfrm>
          <a:prstGeom prst="rect">
            <a:avLst/>
          </a:prstGeom>
        </p:spPr>
      </p:pic>
    </p:spTree>
    <p:extLst>
      <p:ext uri="{BB962C8B-B14F-4D97-AF65-F5344CB8AC3E}">
        <p14:creationId xmlns:p14="http://schemas.microsoft.com/office/powerpoint/2010/main" val="8945107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10358" y="5612524"/>
            <a:ext cx="11839903" cy="1102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1981200" y="-27384"/>
            <a:ext cx="8229600" cy="909372"/>
          </a:xfrm>
        </p:spPr>
        <p:txBody>
          <a:bodyPr/>
          <a:lstStyle/>
          <a:p>
            <a:r>
              <a:rPr lang="es-CO" b="1" dirty="0">
                <a:solidFill>
                  <a:schemeClr val="accent6"/>
                </a:solidFill>
              </a:rPr>
              <a:t>Resultados</a:t>
            </a:r>
          </a:p>
        </p:txBody>
      </p:sp>
      <p:pic>
        <p:nvPicPr>
          <p:cNvPr id="8" name="5 Imagen" descr="6-06-06.png"/>
          <p:cNvPicPr>
            <a:picLocks noChangeAspect="1"/>
          </p:cNvPicPr>
          <p:nvPr/>
        </p:nvPicPr>
        <p:blipFill>
          <a:blip r:embed="rId2"/>
          <a:srcRect l="809" t="2083" r="809" b="1041"/>
          <a:stretch>
            <a:fillRect/>
          </a:stretch>
        </p:blipFill>
        <p:spPr>
          <a:xfrm>
            <a:off x="2977238" y="692696"/>
            <a:ext cx="6215106" cy="5904350"/>
          </a:xfrm>
          <a:prstGeom prst="rect">
            <a:avLst/>
          </a:prstGeom>
        </p:spPr>
      </p:pic>
    </p:spTree>
    <p:extLst>
      <p:ext uri="{BB962C8B-B14F-4D97-AF65-F5344CB8AC3E}">
        <p14:creationId xmlns:p14="http://schemas.microsoft.com/office/powerpoint/2010/main" val="40722880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94289" y="5675109"/>
            <a:ext cx="11624441"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1981200" y="20520"/>
            <a:ext cx="8229600" cy="836712"/>
          </a:xfrm>
        </p:spPr>
        <p:txBody>
          <a:bodyPr>
            <a:normAutofit/>
          </a:bodyPr>
          <a:lstStyle/>
          <a:p>
            <a:r>
              <a:rPr lang="es-CO" sz="4000" b="1" dirty="0">
                <a:solidFill>
                  <a:schemeClr val="accent6"/>
                </a:solidFill>
              </a:rPr>
              <a:t>Resultados</a:t>
            </a:r>
          </a:p>
        </p:txBody>
      </p:sp>
      <p:pic>
        <p:nvPicPr>
          <p:cNvPr id="9" name="8 Imagen" descr="observacioness-07.png"/>
          <p:cNvPicPr>
            <a:picLocks noChangeAspect="1"/>
          </p:cNvPicPr>
          <p:nvPr/>
        </p:nvPicPr>
        <p:blipFill>
          <a:blip r:embed="rId2"/>
          <a:srcRect l="1562" r="2343"/>
          <a:stretch>
            <a:fillRect/>
          </a:stretch>
        </p:blipFill>
        <p:spPr>
          <a:xfrm>
            <a:off x="1738282" y="858908"/>
            <a:ext cx="8786874" cy="5641927"/>
          </a:xfrm>
          <a:prstGeom prst="rect">
            <a:avLst/>
          </a:prstGeom>
        </p:spPr>
      </p:pic>
    </p:spTree>
    <p:extLst>
      <p:ext uri="{BB962C8B-B14F-4D97-AF65-F5344CB8AC3E}">
        <p14:creationId xmlns:p14="http://schemas.microsoft.com/office/powerpoint/2010/main" val="24045634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460" y="5643578"/>
            <a:ext cx="11940540" cy="1018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1981200" y="-42879"/>
            <a:ext cx="8229600" cy="1143000"/>
          </a:xfrm>
        </p:spPr>
        <p:txBody>
          <a:bodyPr/>
          <a:lstStyle/>
          <a:p>
            <a:r>
              <a:rPr lang="es-CO" b="1" dirty="0">
                <a:solidFill>
                  <a:schemeClr val="accent6"/>
                </a:solidFill>
              </a:rPr>
              <a:t>Resultados</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697" t="4828" r="4643" b="6610"/>
          <a:stretch/>
        </p:blipFill>
        <p:spPr>
          <a:xfrm>
            <a:off x="2124400" y="776734"/>
            <a:ext cx="7882759" cy="5885323"/>
          </a:xfrm>
          <a:prstGeom prst="rect">
            <a:avLst/>
          </a:prstGeom>
        </p:spPr>
      </p:pic>
    </p:spTree>
    <p:extLst>
      <p:ext uri="{BB962C8B-B14F-4D97-AF65-F5344CB8AC3E}">
        <p14:creationId xmlns:p14="http://schemas.microsoft.com/office/powerpoint/2010/main" val="42093846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24000" y="5643578"/>
            <a:ext cx="9144000"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1666876" y="285728"/>
            <a:ext cx="9001156" cy="785818"/>
          </a:xfrm>
        </p:spPr>
        <p:txBody>
          <a:bodyPr>
            <a:noAutofit/>
          </a:bodyPr>
          <a:lstStyle/>
          <a:p>
            <a:r>
              <a:rPr lang="es-CO" sz="3000" b="1" dirty="0">
                <a:solidFill>
                  <a:schemeClr val="accent6"/>
                </a:solidFill>
              </a:rPr>
              <a:t>Evaluados con alguna condición de discapacidad</a:t>
            </a:r>
          </a:p>
        </p:txBody>
      </p:sp>
      <p:pic>
        <p:nvPicPr>
          <p:cNvPr id="8" name="7 Imagen" descr="10-10.png"/>
          <p:cNvPicPr>
            <a:picLocks noChangeAspect="1"/>
          </p:cNvPicPr>
          <p:nvPr/>
        </p:nvPicPr>
        <p:blipFill>
          <a:blip r:embed="rId2"/>
          <a:srcRect l="7388" t="7402" r="6323" b="3429"/>
          <a:stretch>
            <a:fillRect/>
          </a:stretch>
        </p:blipFill>
        <p:spPr>
          <a:xfrm>
            <a:off x="3238480" y="1214422"/>
            <a:ext cx="5715040" cy="5291704"/>
          </a:xfrm>
          <a:prstGeom prst="rect">
            <a:avLst/>
          </a:prstGeom>
        </p:spPr>
      </p:pic>
    </p:spTree>
    <p:extLst>
      <p:ext uri="{BB962C8B-B14F-4D97-AF65-F5344CB8AC3E}">
        <p14:creationId xmlns:p14="http://schemas.microsoft.com/office/powerpoint/2010/main" val="9982969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24000" y="5643578"/>
            <a:ext cx="9144000"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1 Título"/>
          <p:cNvSpPr>
            <a:spLocks noGrp="1"/>
          </p:cNvSpPr>
          <p:nvPr>
            <p:ph type="title"/>
          </p:nvPr>
        </p:nvSpPr>
        <p:spPr>
          <a:xfrm>
            <a:off x="1524000" y="71414"/>
            <a:ext cx="9001156" cy="928694"/>
          </a:xfrm>
        </p:spPr>
        <p:txBody>
          <a:bodyPr>
            <a:noAutofit/>
          </a:bodyPr>
          <a:lstStyle/>
          <a:p>
            <a:r>
              <a:rPr lang="es-CO" sz="3000" b="1" dirty="0">
                <a:solidFill>
                  <a:schemeClr val="accent6"/>
                </a:solidFill>
              </a:rPr>
              <a:t>Evaluados pertenecientes a comunidades étnicas</a:t>
            </a:r>
          </a:p>
        </p:txBody>
      </p:sp>
      <p:pic>
        <p:nvPicPr>
          <p:cNvPr id="10" name="9 Imagen" descr="etnicos-09.png"/>
          <p:cNvPicPr>
            <a:picLocks noChangeAspect="1"/>
          </p:cNvPicPr>
          <p:nvPr/>
        </p:nvPicPr>
        <p:blipFill>
          <a:blip r:embed="rId2"/>
          <a:srcRect l="6132" t="6250" r="7065" b="4166"/>
          <a:stretch>
            <a:fillRect/>
          </a:stretch>
        </p:blipFill>
        <p:spPr>
          <a:xfrm>
            <a:off x="2952728" y="896408"/>
            <a:ext cx="6215106" cy="5747302"/>
          </a:xfrm>
          <a:prstGeom prst="rect">
            <a:avLst/>
          </a:prstGeom>
        </p:spPr>
      </p:pic>
    </p:spTree>
    <p:extLst>
      <p:ext uri="{BB962C8B-B14F-4D97-AF65-F5344CB8AC3E}">
        <p14:creationId xmlns:p14="http://schemas.microsoft.com/office/powerpoint/2010/main" val="32627111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O" cap="none" dirty="0">
                <a:solidFill>
                  <a:schemeClr val="accent6">
                    <a:lumMod val="75000"/>
                  </a:schemeClr>
                </a:solidFill>
              </a:rPr>
              <a:t>Pre Saber 11</a:t>
            </a:r>
            <a:br>
              <a:rPr lang="es-CO" cap="none" dirty="0">
                <a:solidFill>
                  <a:schemeClr val="accent6">
                    <a:lumMod val="75000"/>
                  </a:schemeClr>
                </a:solidFill>
              </a:rPr>
            </a:br>
            <a:r>
              <a:rPr lang="es-CO" cap="none" dirty="0">
                <a:solidFill>
                  <a:schemeClr val="accent6">
                    <a:lumMod val="75000"/>
                  </a:schemeClr>
                </a:solidFill>
              </a:rPr>
              <a:t>2016-II</a:t>
            </a:r>
          </a:p>
        </p:txBody>
      </p:sp>
      <p:sp>
        <p:nvSpPr>
          <p:cNvPr id="7" name="6 Marcador de texto"/>
          <p:cNvSpPr>
            <a:spLocks noGrp="1"/>
          </p:cNvSpPr>
          <p:nvPr>
            <p:ph type="body" idx="1"/>
          </p:nvPr>
        </p:nvSpPr>
        <p:spPr/>
        <p:txBody>
          <a:bodyPr>
            <a:normAutofit/>
          </a:bodyPr>
          <a:lstStyle/>
          <a:p>
            <a:r>
              <a:rPr lang="es-CO" sz="5400" b="1" dirty="0">
                <a:solidFill>
                  <a:schemeClr val="accent6">
                    <a:lumMod val="75000"/>
                  </a:schemeClr>
                </a:solidFill>
              </a:rPr>
              <a:t>Reporte nuevo</a:t>
            </a:r>
          </a:p>
        </p:txBody>
      </p:sp>
    </p:spTree>
    <p:extLst>
      <p:ext uri="{BB962C8B-B14F-4D97-AF65-F5344CB8AC3E}">
        <p14:creationId xmlns:p14="http://schemas.microsoft.com/office/powerpoint/2010/main" val="15999541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solidFill>
                  <a:schemeClr val="accent6"/>
                </a:solidFill>
              </a:rPr>
              <a:t>Pre Saber 11</a:t>
            </a:r>
          </a:p>
        </p:txBody>
      </p:sp>
      <p:sp>
        <p:nvSpPr>
          <p:cNvPr id="3" name="2 Marcador de contenido"/>
          <p:cNvSpPr>
            <a:spLocks noGrp="1"/>
          </p:cNvSpPr>
          <p:nvPr>
            <p:ph idx="1"/>
          </p:nvPr>
        </p:nvSpPr>
        <p:spPr>
          <a:xfrm>
            <a:off x="2024034" y="1643050"/>
            <a:ext cx="8258204" cy="3714776"/>
          </a:xfrm>
        </p:spPr>
        <p:txBody>
          <a:bodyPr>
            <a:normAutofit fontScale="85000" lnSpcReduction="20000"/>
          </a:bodyPr>
          <a:lstStyle/>
          <a:p>
            <a:r>
              <a:rPr lang="es-CO" dirty="0"/>
              <a:t>Es un examen preparatorio a través del cual el evaluado podrá conocer sus fortalezas y debilidades. </a:t>
            </a:r>
          </a:p>
          <a:p>
            <a:endParaRPr lang="es-CO" dirty="0"/>
          </a:p>
          <a:p>
            <a:r>
              <a:rPr lang="es-CO" dirty="0"/>
              <a:t>Puede ser presentado por estudiantes de grado noveno, decimo u once, de forma individual o por medio de un establecimiento educativo.</a:t>
            </a:r>
          </a:p>
          <a:p>
            <a:pPr marL="0" indent="0">
              <a:buNone/>
            </a:pPr>
            <a:endParaRPr lang="es-CO" dirty="0"/>
          </a:p>
          <a:p>
            <a:r>
              <a:rPr lang="es-CO" dirty="0"/>
              <a:t>Es importante tener en cuenta que los resultados obtenidos en este examen no son validos para ingresar a la educación superior.</a:t>
            </a:r>
          </a:p>
        </p:txBody>
      </p:sp>
    </p:spTree>
    <p:extLst>
      <p:ext uri="{BB962C8B-B14F-4D97-AF65-F5344CB8AC3E}">
        <p14:creationId xmlns:p14="http://schemas.microsoft.com/office/powerpoint/2010/main" val="10240361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a:solidFill>
                  <a:schemeClr val="accent6"/>
                </a:solidFill>
              </a:rPr>
              <a:t>Información personal e institucional</a:t>
            </a:r>
          </a:p>
        </p:txBody>
      </p:sp>
      <p:pic>
        <p:nvPicPr>
          <p:cNvPr id="5" name="4 Imagen" descr="12-12.png"/>
          <p:cNvPicPr>
            <a:picLocks noChangeAspect="1"/>
          </p:cNvPicPr>
          <p:nvPr/>
        </p:nvPicPr>
        <p:blipFill>
          <a:blip r:embed="rId2"/>
          <a:srcRect l="2749" t="3447" r="4710" b="3492"/>
          <a:stretch>
            <a:fillRect/>
          </a:stretch>
        </p:blipFill>
        <p:spPr>
          <a:xfrm>
            <a:off x="2452662" y="1500174"/>
            <a:ext cx="7215238" cy="3857652"/>
          </a:xfrm>
          <a:prstGeom prst="rect">
            <a:avLst/>
          </a:prstGeom>
        </p:spPr>
      </p:pic>
    </p:spTree>
    <p:extLst>
      <p:ext uri="{BB962C8B-B14F-4D97-AF65-F5344CB8AC3E}">
        <p14:creationId xmlns:p14="http://schemas.microsoft.com/office/powerpoint/2010/main" val="904836878"/>
      </p:ext>
    </p:extLst>
  </p:cSld>
  <p:clrMapOvr>
    <a:masterClrMapping/>
  </p:clrMapOvr>
</p:sld>
</file>

<file path=ppt/theme/theme1.xml><?xml version="1.0" encoding="utf-8"?>
<a:theme xmlns:a="http://schemas.openxmlformats.org/drawingml/2006/main" name="ICF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FES" id="{7BC5C7B9-F148-4471-915F-1E8467332563}" vid="{372431FD-38DA-403C-B434-E73D587E018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ICFES</Template>
  <TotalTime>19191</TotalTime>
  <Words>2767</Words>
  <Application>Microsoft Office PowerPoint</Application>
  <PresentationFormat>Panorámica</PresentationFormat>
  <Paragraphs>344</Paragraphs>
  <Slides>105</Slides>
  <Notes>27</Notes>
  <HiddenSlides>39</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105</vt:i4>
      </vt:variant>
    </vt:vector>
  </HeadingPairs>
  <TitlesOfParts>
    <vt:vector size="109" baseType="lpstr">
      <vt:lpstr>Arial</vt:lpstr>
      <vt:lpstr>Bradley Hand ITC</vt:lpstr>
      <vt:lpstr>Calibri</vt:lpstr>
      <vt:lpstr>ICFES</vt:lpstr>
      <vt:lpstr>SABER PRO</vt:lpstr>
      <vt:lpstr>Agenda</vt:lpstr>
      <vt:lpstr>Presentación de PowerPoint</vt:lpstr>
      <vt:lpstr>Presentación de PowerPoint</vt:lpstr>
      <vt:lpstr>Fechas</vt:lpstr>
      <vt:lpstr>Novedades</vt:lpstr>
      <vt:lpstr>Antes de iniciar el proceso de inscripción tenga en cuenta:</vt:lpstr>
      <vt:lpstr>UNIVERSIDADES</vt:lpstr>
      <vt:lpstr>Principales acciones</vt:lpstr>
      <vt:lpstr>Principales acciones</vt:lpstr>
      <vt:lpstr>Ingreso a PRISMA</vt:lpstr>
      <vt:lpstr>Gestión de programas académicos</vt:lpstr>
      <vt:lpstr>Presentación de PowerPoint</vt:lpstr>
      <vt:lpstr>Avance de inscripción</vt:lpstr>
      <vt:lpstr>Presentación de PowerPoint</vt:lpstr>
      <vt:lpstr>   </vt:lpstr>
      <vt:lpstr>Presentación de PowerPoint</vt:lpstr>
      <vt:lpstr>Consulta de movimientos</vt:lpstr>
      <vt:lpstr>Algunas definiciones</vt:lpstr>
      <vt:lpstr>Presentación de PowerPoint</vt:lpstr>
      <vt:lpstr>Presentación de PowerPoint</vt:lpstr>
      <vt:lpstr>Presentación de PowerPoint</vt:lpstr>
      <vt:lpstr>Presentación de PowerPoint</vt:lpstr>
      <vt:lpstr>Presentación de PowerPoint</vt:lpstr>
      <vt:lpstr>PROGRAMAS ACADÉMICOS</vt:lpstr>
      <vt:lpstr>Antes de iniciar el proceso de inscripción tenga en cuenta:</vt:lpstr>
      <vt:lpstr>Etapas del proceso de inscripción </vt:lpstr>
      <vt:lpstr>Ingreso a PRISMA</vt:lpstr>
      <vt:lpstr>PRE REGISTRO</vt:lpstr>
      <vt:lpstr>Pre registro</vt:lpstr>
      <vt:lpstr>Pasos para realizar el pre registro</vt:lpstr>
      <vt:lpstr>Presentación de PowerPoint</vt:lpstr>
      <vt:lpstr>VIDEO PRE REGISTRO</vt:lpstr>
      <vt:lpstr>GESTIÓN DE ESTUDIANTES</vt:lpstr>
      <vt:lpstr>Gestión de estudiantes</vt:lpstr>
      <vt:lpstr>Pasos para la gestión de estudiantes</vt:lpstr>
      <vt:lpstr>Presentación de PowerPoint</vt:lpstr>
      <vt:lpstr>Presentación de PowerPoint</vt:lpstr>
      <vt:lpstr>Presentación de PowerPoint</vt:lpstr>
      <vt:lpstr>TIPS para la gestión de estudiantes</vt:lpstr>
      <vt:lpstr>RECAUDO</vt:lpstr>
      <vt:lpstr>Pasos para el recaudo</vt:lpstr>
      <vt:lpstr>Presentación de PowerPoint</vt:lpstr>
      <vt:lpstr>Presentación de PowerPoint</vt:lpstr>
      <vt:lpstr>Presentación de PowerPoint</vt:lpstr>
      <vt:lpstr>Algunas definiciones</vt:lpstr>
      <vt:lpstr>TIPS para Recaudo</vt:lpstr>
      <vt:lpstr>VIDEOS GESTIÓN DE ESTUDIANTES Y RECAUDO</vt:lpstr>
      <vt:lpstr>INSCRIPCIÓN</vt:lpstr>
      <vt:lpstr>Pasos para la inscripción</vt:lpstr>
      <vt:lpstr>Presentación de PowerPoint</vt:lpstr>
      <vt:lpstr>ESTUDIANTES</vt:lpstr>
      <vt:lpstr>Antes de iniciar el proceso de inscripción tenga en cuenta:</vt:lpstr>
      <vt:lpstr>Pasos para la completar la inscripción - estudiantes</vt:lpstr>
      <vt:lpstr>Presentación de PowerPoint</vt:lpstr>
      <vt:lpstr>Presentación de PowerPoint</vt:lpstr>
      <vt:lpstr>Presentación de PowerPoint</vt:lpstr>
      <vt:lpstr>Presentación de PowerPoint</vt:lpstr>
      <vt:lpstr>¡Atención!</vt:lpstr>
      <vt:lpstr>TIPS para la Inscripción</vt:lpstr>
      <vt:lpstr>INDIVIDUALES</vt:lpstr>
      <vt:lpstr>Antes de iniciar el proceso de inscripción tenga en cuenta:</vt:lpstr>
      <vt:lpstr>Etapas del proceso de inscripción </vt:lpstr>
      <vt:lpstr>Presentación de PowerPoint</vt:lpstr>
      <vt:lpstr>Presentación de PowerPoint</vt:lpstr>
      <vt:lpstr>Presentación de PowerPoint</vt:lpstr>
      <vt:lpstr>Presentación de PowerPoint</vt:lpstr>
      <vt:lpstr>Presentación de PowerPoint</vt:lpstr>
      <vt:lpstr>Pasos para realizar el recaudo</vt:lpstr>
      <vt:lpstr>RECAUDO</vt:lpstr>
      <vt:lpstr>Pasos para realizar el recaudo</vt:lpstr>
      <vt:lpstr>Presentación de PowerPoint</vt:lpstr>
      <vt:lpstr>Presentación de PowerPoint</vt:lpstr>
      <vt:lpstr>Presentación de PowerPoint</vt:lpstr>
      <vt:lpstr>Presentación de PowerPoint</vt:lpstr>
      <vt:lpstr>TIPS para Recaudo</vt:lpstr>
      <vt:lpstr>INSCRIPCIÓN</vt:lpstr>
      <vt:lpstr>Pasos para completar la inscripción</vt:lpstr>
      <vt:lpstr>Presentación de PowerPoint</vt:lpstr>
      <vt:lpstr>Presentación de PowerPoint</vt:lpstr>
      <vt:lpstr>¡Atención!</vt:lpstr>
      <vt:lpstr>TIPS para la Inscripción</vt:lpstr>
      <vt:lpstr>Presentación de PowerPoint</vt:lpstr>
      <vt:lpstr>Saber 11 2014-II a 2016-I</vt:lpstr>
      <vt:lpstr>Información personal e institucional </vt:lpstr>
      <vt:lpstr>Resultados</vt:lpstr>
      <vt:lpstr>Saber 11 2016-II en adelante</vt:lpstr>
      <vt:lpstr>Presentación de PowerPoint</vt:lpstr>
      <vt:lpstr>Información personal e institucional</vt:lpstr>
      <vt:lpstr>Resultados</vt:lpstr>
      <vt:lpstr>Resultados</vt:lpstr>
      <vt:lpstr>Resultados</vt:lpstr>
      <vt:lpstr>Resultados</vt:lpstr>
      <vt:lpstr>Resultados</vt:lpstr>
      <vt:lpstr>Evaluados con alguna condición de discapacidad</vt:lpstr>
      <vt:lpstr>Evaluados pertenecientes a comunidades étnicas</vt:lpstr>
      <vt:lpstr>Pre Saber 11 2016-II</vt:lpstr>
      <vt:lpstr>Pre Saber 11</vt:lpstr>
      <vt:lpstr>Información personal e institucional</vt:lpstr>
      <vt:lpstr>Resultados</vt:lpstr>
      <vt:lpstr>Observaciones y textos de ayuda</vt:lpstr>
      <vt:lpstr>Saber 11</vt:lpstr>
      <vt:lpstr>Archivo de familiarización </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INSCRIPCIÓN SABER PRO</dc:title>
  <dc:creator>Giovanna Ortiz</dc:creator>
  <cp:lastModifiedBy>ADMIN</cp:lastModifiedBy>
  <cp:revision>69</cp:revision>
  <dcterms:created xsi:type="dcterms:W3CDTF">2016-06-02T21:26:26Z</dcterms:created>
  <dcterms:modified xsi:type="dcterms:W3CDTF">2016-07-05T13:52:44Z</dcterms:modified>
</cp:coreProperties>
</file>