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7" r:id="rId2"/>
    <p:sldId id="344" r:id="rId3"/>
    <p:sldId id="345" r:id="rId4"/>
    <p:sldId id="369" r:id="rId5"/>
    <p:sldId id="370" r:id="rId6"/>
    <p:sldId id="373" r:id="rId7"/>
    <p:sldId id="372" r:id="rId8"/>
    <p:sldId id="375" r:id="rId9"/>
    <p:sldId id="371" r:id="rId10"/>
    <p:sldId id="374" r:id="rId11"/>
    <p:sldId id="362" r:id="rId12"/>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8FC975"/>
    <a:srgbClr val="D2E873"/>
    <a:srgbClr val="2643CC"/>
    <a:srgbClr val="95CB7D"/>
    <a:srgbClr val="C5D1EE"/>
    <a:srgbClr val="DAE4EF"/>
    <a:srgbClr val="E0F9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90"/>
    <p:restoredTop sz="97830"/>
  </p:normalViewPr>
  <p:slideViewPr>
    <p:cSldViewPr snapToGrid="0" snapToObjects="1">
      <p:cViewPr varScale="1">
        <p:scale>
          <a:sx n="95" d="100"/>
          <a:sy n="95" d="100"/>
        </p:scale>
        <p:origin x="510" y="9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E99C5E-5707-D640-A016-087900215432}" type="datetimeFigureOut">
              <a:rPr lang="es-CO" smtClean="0"/>
              <a:t>1/08/2022</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0E35C0-96C0-F14E-A419-FCD2D0809925}" type="slidenum">
              <a:rPr lang="es-CO" smtClean="0"/>
              <a:t>‹Nº›</a:t>
            </a:fld>
            <a:endParaRPr lang="es-CO"/>
          </a:p>
        </p:txBody>
      </p:sp>
    </p:spTree>
    <p:extLst>
      <p:ext uri="{BB962C8B-B14F-4D97-AF65-F5344CB8AC3E}">
        <p14:creationId xmlns:p14="http://schemas.microsoft.com/office/powerpoint/2010/main" val="2313573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2EE9B7-163E-BC47-A2EE-DE9CE50ACA4C}"/>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endParaRPr lang="es-CO"/>
          </a:p>
        </p:txBody>
      </p:sp>
      <p:sp>
        <p:nvSpPr>
          <p:cNvPr id="3" name="Subtítulo 2">
            <a:extLst>
              <a:ext uri="{FF2B5EF4-FFF2-40B4-BE49-F238E27FC236}">
                <a16:creationId xmlns:a16="http://schemas.microsoft.com/office/drawing/2014/main" id="{29A05E99-ACA3-7D4C-9F9A-F49813AC5E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s-CO"/>
          </a:p>
        </p:txBody>
      </p:sp>
    </p:spTree>
    <p:extLst>
      <p:ext uri="{BB962C8B-B14F-4D97-AF65-F5344CB8AC3E}">
        <p14:creationId xmlns:p14="http://schemas.microsoft.com/office/powerpoint/2010/main" val="83442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4B64F0-0741-6D42-A34B-9667ABC27DEA}"/>
              </a:ext>
            </a:extLst>
          </p:cNvPr>
          <p:cNvSpPr>
            <a:spLocks noGrp="1"/>
          </p:cNvSpPr>
          <p:nvPr>
            <p:ph type="title"/>
          </p:nvPr>
        </p:nvSpPr>
        <p:spPr/>
        <p:txBody>
          <a:bodyPr/>
          <a:lstStyle/>
          <a:p>
            <a:r>
              <a:rPr lang="es-MX"/>
              <a:t>Haz clic para modificar el estilo de título del patrón</a:t>
            </a:r>
            <a:endParaRPr lang="es-CO"/>
          </a:p>
        </p:txBody>
      </p:sp>
      <p:sp>
        <p:nvSpPr>
          <p:cNvPr id="3" name="Marcador de contenido 2">
            <a:extLst>
              <a:ext uri="{FF2B5EF4-FFF2-40B4-BE49-F238E27FC236}">
                <a16:creationId xmlns:a16="http://schemas.microsoft.com/office/drawing/2014/main" id="{F246430B-3C3F-4441-94BD-763BC044697C}"/>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Tree>
    <p:extLst>
      <p:ext uri="{BB962C8B-B14F-4D97-AF65-F5344CB8AC3E}">
        <p14:creationId xmlns:p14="http://schemas.microsoft.com/office/powerpoint/2010/main" val="1698639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55FB61-F8DC-4B4E-BEBC-8561A4686D23}"/>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endParaRPr lang="es-CO"/>
          </a:p>
        </p:txBody>
      </p:sp>
      <p:sp>
        <p:nvSpPr>
          <p:cNvPr id="3" name="Marcador de texto 2">
            <a:extLst>
              <a:ext uri="{FF2B5EF4-FFF2-40B4-BE49-F238E27FC236}">
                <a16:creationId xmlns:a16="http://schemas.microsoft.com/office/drawing/2014/main" id="{DA7FCE6F-9FF7-7E41-93F2-19BE21C6E2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Tree>
    <p:extLst>
      <p:ext uri="{BB962C8B-B14F-4D97-AF65-F5344CB8AC3E}">
        <p14:creationId xmlns:p14="http://schemas.microsoft.com/office/powerpoint/2010/main" val="1383655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E60E10-3617-A24C-B208-94FB970E9060}"/>
              </a:ext>
            </a:extLst>
          </p:cNvPr>
          <p:cNvSpPr>
            <a:spLocks noGrp="1"/>
          </p:cNvSpPr>
          <p:nvPr>
            <p:ph type="title"/>
          </p:nvPr>
        </p:nvSpPr>
        <p:spPr/>
        <p:txBody>
          <a:bodyPr/>
          <a:lstStyle/>
          <a:p>
            <a:r>
              <a:rPr lang="es-MX"/>
              <a:t>Haz clic para modificar el estilo de título del patrón</a:t>
            </a:r>
            <a:endParaRPr lang="es-CO"/>
          </a:p>
        </p:txBody>
      </p:sp>
      <p:sp>
        <p:nvSpPr>
          <p:cNvPr id="3" name="Marcador de contenido 2">
            <a:extLst>
              <a:ext uri="{FF2B5EF4-FFF2-40B4-BE49-F238E27FC236}">
                <a16:creationId xmlns:a16="http://schemas.microsoft.com/office/drawing/2014/main" id="{220C87BA-4778-1F4D-BEA7-B44FFACA6F94}"/>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4" name="Marcador de contenido 3">
            <a:extLst>
              <a:ext uri="{FF2B5EF4-FFF2-40B4-BE49-F238E27FC236}">
                <a16:creationId xmlns:a16="http://schemas.microsoft.com/office/drawing/2014/main" id="{ABB701F7-6B71-9F4A-BB00-2BF7E54C5A77}"/>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Tree>
    <p:extLst>
      <p:ext uri="{BB962C8B-B14F-4D97-AF65-F5344CB8AC3E}">
        <p14:creationId xmlns:p14="http://schemas.microsoft.com/office/powerpoint/2010/main" val="1747872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F93D0B-4AAA-1944-B0FD-850B793F9F4D}"/>
              </a:ext>
            </a:extLst>
          </p:cNvPr>
          <p:cNvSpPr>
            <a:spLocks noGrp="1"/>
          </p:cNvSpPr>
          <p:nvPr>
            <p:ph type="title"/>
          </p:nvPr>
        </p:nvSpPr>
        <p:spPr>
          <a:xfrm>
            <a:off x="839788" y="365125"/>
            <a:ext cx="10515600" cy="1325563"/>
          </a:xfrm>
        </p:spPr>
        <p:txBody>
          <a:bodyPr/>
          <a:lstStyle/>
          <a:p>
            <a:r>
              <a:rPr lang="es-MX"/>
              <a:t>Haz clic para modificar el estilo de título del patrón</a:t>
            </a:r>
            <a:endParaRPr lang="es-CO"/>
          </a:p>
        </p:txBody>
      </p:sp>
      <p:sp>
        <p:nvSpPr>
          <p:cNvPr id="3" name="Marcador de texto 2">
            <a:extLst>
              <a:ext uri="{FF2B5EF4-FFF2-40B4-BE49-F238E27FC236}">
                <a16:creationId xmlns:a16="http://schemas.microsoft.com/office/drawing/2014/main" id="{8F9123B7-3B3B-8C49-ACC3-334BD7DFD2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dirty="0"/>
              <a:t>Haga clic para modificar los estilos de texto del patrón</a:t>
            </a:r>
          </a:p>
        </p:txBody>
      </p:sp>
      <p:sp>
        <p:nvSpPr>
          <p:cNvPr id="4" name="Marcador de contenido 3">
            <a:extLst>
              <a:ext uri="{FF2B5EF4-FFF2-40B4-BE49-F238E27FC236}">
                <a16:creationId xmlns:a16="http://schemas.microsoft.com/office/drawing/2014/main" id="{36F063C8-EB0C-5248-8EB3-0BC49FDDC75C}"/>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5" name="Marcador de texto 4">
            <a:extLst>
              <a:ext uri="{FF2B5EF4-FFF2-40B4-BE49-F238E27FC236}">
                <a16:creationId xmlns:a16="http://schemas.microsoft.com/office/drawing/2014/main" id="{CBA0A944-832A-7646-BB4B-09806D5D7A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DDF7640B-E719-A944-852A-CC88F8842A58}"/>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Tree>
    <p:extLst>
      <p:ext uri="{BB962C8B-B14F-4D97-AF65-F5344CB8AC3E}">
        <p14:creationId xmlns:p14="http://schemas.microsoft.com/office/powerpoint/2010/main" val="3242208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9BF50D-6439-7646-A67E-AD829029E284}"/>
              </a:ext>
            </a:extLst>
          </p:cNvPr>
          <p:cNvSpPr>
            <a:spLocks noGrp="1"/>
          </p:cNvSpPr>
          <p:nvPr>
            <p:ph type="title"/>
          </p:nvPr>
        </p:nvSpPr>
        <p:spPr/>
        <p:txBody>
          <a:bodyPr/>
          <a:lstStyle/>
          <a:p>
            <a:r>
              <a:rPr lang="es-MX"/>
              <a:t>Haz clic para modificar el estilo de título del patrón</a:t>
            </a:r>
            <a:endParaRPr lang="es-CO"/>
          </a:p>
        </p:txBody>
      </p:sp>
    </p:spTree>
    <p:extLst>
      <p:ext uri="{BB962C8B-B14F-4D97-AF65-F5344CB8AC3E}">
        <p14:creationId xmlns:p14="http://schemas.microsoft.com/office/powerpoint/2010/main" val="492796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7972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0801E0-1101-5547-8EE6-F58CF8DA38F1}"/>
              </a:ext>
            </a:extLst>
          </p:cNvPr>
          <p:cNvSpPr>
            <a:spLocks noGrp="1"/>
          </p:cNvSpPr>
          <p:nvPr>
            <p:ph type="title"/>
          </p:nvPr>
        </p:nvSpPr>
        <p:spPr>
          <a:xfrm>
            <a:off x="839788" y="457200"/>
            <a:ext cx="3932237" cy="1600200"/>
          </a:xfrm>
        </p:spPr>
        <p:txBody>
          <a:bodyPr anchor="b"/>
          <a:lstStyle>
            <a:lvl1pPr>
              <a:defRPr sz="2600" baseline="0">
                <a:solidFill>
                  <a:schemeClr val="accent4"/>
                </a:solidFill>
              </a:defRPr>
            </a:lvl1pPr>
          </a:lstStyle>
          <a:p>
            <a:r>
              <a:rPr lang="es-MX" dirty="0"/>
              <a:t>Haz clic para modificar el estilo de título del patrón</a:t>
            </a:r>
            <a:endParaRPr lang="es-CO" dirty="0"/>
          </a:p>
        </p:txBody>
      </p:sp>
      <p:sp>
        <p:nvSpPr>
          <p:cNvPr id="3" name="Marcador de contenido 2">
            <a:extLst>
              <a:ext uri="{FF2B5EF4-FFF2-40B4-BE49-F238E27FC236}">
                <a16:creationId xmlns:a16="http://schemas.microsoft.com/office/drawing/2014/main" id="{9B036903-BD0B-B249-BB8A-50BB2F0B5AFF}"/>
              </a:ext>
            </a:extLst>
          </p:cNvPr>
          <p:cNvSpPr>
            <a:spLocks noGrp="1"/>
          </p:cNvSpPr>
          <p:nvPr>
            <p:ph idx="1"/>
          </p:nvPr>
        </p:nvSpPr>
        <p:spPr>
          <a:xfrm>
            <a:off x="5183188" y="987425"/>
            <a:ext cx="6172200" cy="4873625"/>
          </a:xfrm>
        </p:spPr>
        <p:txBody>
          <a:bodyPr/>
          <a:lstStyle>
            <a:lvl1pPr>
              <a:defRPr sz="3000" baseline="0">
                <a:solidFill>
                  <a:schemeClr val="accent4"/>
                </a:solidFill>
              </a:defRPr>
            </a:lvl1pPr>
            <a:lvl2pPr>
              <a:defRPr sz="2600" baseline="0">
                <a:solidFill>
                  <a:schemeClr val="accent4"/>
                </a:solidFill>
              </a:defRPr>
            </a:lvl2pPr>
            <a:lvl3pPr>
              <a:defRPr sz="2200" baseline="0">
                <a:solidFill>
                  <a:schemeClr val="accent4"/>
                </a:solidFill>
              </a:defRPr>
            </a:lvl3pPr>
            <a:lvl4pPr>
              <a:defRPr sz="1800" baseline="0">
                <a:solidFill>
                  <a:schemeClr val="accent4"/>
                </a:solidFill>
              </a:defRPr>
            </a:lvl4pPr>
            <a:lvl5pPr>
              <a:defRPr sz="1800" baseline="0">
                <a:solidFill>
                  <a:schemeClr val="accent4"/>
                </a:solidFill>
              </a:defRPr>
            </a:lvl5pPr>
            <a:lvl6pPr>
              <a:defRPr sz="2000"/>
            </a:lvl6pPr>
            <a:lvl7pPr>
              <a:defRPr sz="2000"/>
            </a:lvl7pPr>
            <a:lvl8pPr>
              <a:defRPr sz="2000"/>
            </a:lvl8pPr>
            <a:lvl9pPr>
              <a:defRPr sz="2000"/>
            </a:lvl9pPr>
          </a:lstStyle>
          <a:p>
            <a:pPr lvl="0"/>
            <a:r>
              <a:rPr lang="es-MX" dirty="0"/>
              <a:t>Haga clic para modificar los estilos de texto del patrón</a:t>
            </a:r>
          </a:p>
          <a:p>
            <a:pPr lvl="1"/>
            <a:r>
              <a:rPr lang="es-MX" dirty="0"/>
              <a:t>Segundo nivel</a:t>
            </a:r>
          </a:p>
          <a:p>
            <a:pPr lvl="2"/>
            <a:r>
              <a:rPr lang="es-MX" dirty="0"/>
              <a:t>Tercer nivel</a:t>
            </a:r>
          </a:p>
          <a:p>
            <a:pPr lvl="3"/>
            <a:r>
              <a:rPr lang="es-MX" dirty="0"/>
              <a:t>Cuarto nivel</a:t>
            </a:r>
          </a:p>
          <a:p>
            <a:pPr lvl="4"/>
            <a:r>
              <a:rPr lang="es-MX" dirty="0"/>
              <a:t>Quinto nivel</a:t>
            </a:r>
            <a:endParaRPr lang="es-CO" dirty="0"/>
          </a:p>
        </p:txBody>
      </p:sp>
      <p:sp>
        <p:nvSpPr>
          <p:cNvPr id="4" name="Marcador de texto 3">
            <a:extLst>
              <a:ext uri="{FF2B5EF4-FFF2-40B4-BE49-F238E27FC236}">
                <a16:creationId xmlns:a16="http://schemas.microsoft.com/office/drawing/2014/main" id="{B2A81FF1-82C7-1A4F-BF2D-80EFEB74A67E}"/>
              </a:ext>
            </a:extLst>
          </p:cNvPr>
          <p:cNvSpPr>
            <a:spLocks noGrp="1"/>
          </p:cNvSpPr>
          <p:nvPr>
            <p:ph type="body" sz="half" idx="2"/>
          </p:nvPr>
        </p:nvSpPr>
        <p:spPr>
          <a:xfrm>
            <a:off x="839788" y="2057400"/>
            <a:ext cx="3932237" cy="3811588"/>
          </a:xfrm>
        </p:spPr>
        <p:txBody>
          <a:bodyPr/>
          <a:lstStyle>
            <a:lvl1pPr marL="0" indent="0">
              <a:buNone/>
              <a:defRPr sz="1600" baseline="0">
                <a:solidFill>
                  <a:schemeClr val="accent4"/>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dirty="0"/>
              <a:t>Haga clic para modificar los estilos de texto del patrón</a:t>
            </a:r>
          </a:p>
        </p:txBody>
      </p:sp>
    </p:spTree>
    <p:extLst>
      <p:ext uri="{BB962C8B-B14F-4D97-AF65-F5344CB8AC3E}">
        <p14:creationId xmlns:p14="http://schemas.microsoft.com/office/powerpoint/2010/main" val="1552439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4D9772-86C2-9546-A2AC-E6C2C18E9D87}"/>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CO"/>
          </a:p>
        </p:txBody>
      </p:sp>
      <p:sp>
        <p:nvSpPr>
          <p:cNvPr id="3" name="Marcador de posición de imagen 2">
            <a:extLst>
              <a:ext uri="{FF2B5EF4-FFF2-40B4-BE49-F238E27FC236}">
                <a16:creationId xmlns:a16="http://schemas.microsoft.com/office/drawing/2014/main" id="{311D679D-D0CF-3147-9C08-AC0F2C507E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6ED9D6BE-7FD5-1049-84B9-E91251AEF1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Tree>
    <p:extLst>
      <p:ext uri="{BB962C8B-B14F-4D97-AF65-F5344CB8AC3E}">
        <p14:creationId xmlns:p14="http://schemas.microsoft.com/office/powerpoint/2010/main" val="3954865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44B4D55-50BF-F746-A473-ADFD7A738C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dirty="0"/>
              <a:t>Haz clic para modificar el estilo de título del patrón</a:t>
            </a:r>
            <a:endParaRPr lang="es-CO" dirty="0"/>
          </a:p>
        </p:txBody>
      </p:sp>
      <p:sp>
        <p:nvSpPr>
          <p:cNvPr id="3" name="Marcador de texto 2">
            <a:extLst>
              <a:ext uri="{FF2B5EF4-FFF2-40B4-BE49-F238E27FC236}">
                <a16:creationId xmlns:a16="http://schemas.microsoft.com/office/drawing/2014/main" id="{7D34C6D4-214F-304A-AA53-F180101329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4" name="Marcador de fecha 3">
            <a:extLst>
              <a:ext uri="{FF2B5EF4-FFF2-40B4-BE49-F238E27FC236}">
                <a16:creationId xmlns:a16="http://schemas.microsoft.com/office/drawing/2014/main" id="{D00D108C-28AD-DA44-B17B-115CFA594E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8BF89C-57FF-6240-87CE-47B1DC86E3E8}" type="datetimeFigureOut">
              <a:rPr lang="es-CO" smtClean="0"/>
              <a:t>1/08/2022</a:t>
            </a:fld>
            <a:endParaRPr lang="es-CO" dirty="0"/>
          </a:p>
        </p:txBody>
      </p:sp>
      <p:sp>
        <p:nvSpPr>
          <p:cNvPr id="6" name="Marcador de número de diapositiva 5">
            <a:extLst>
              <a:ext uri="{FF2B5EF4-FFF2-40B4-BE49-F238E27FC236}">
                <a16:creationId xmlns:a16="http://schemas.microsoft.com/office/drawing/2014/main" id="{2D801BEC-61F0-3949-A8EA-A4F76DEF2B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73BB13-B5A7-934A-B6FD-11DA41454834}" type="slidenum">
              <a:rPr lang="es-CO" smtClean="0"/>
              <a:t>‹Nº›</a:t>
            </a:fld>
            <a:endParaRPr lang="es-CO"/>
          </a:p>
        </p:txBody>
      </p:sp>
    </p:spTree>
    <p:extLst>
      <p:ext uri="{BB962C8B-B14F-4D97-AF65-F5344CB8AC3E}">
        <p14:creationId xmlns:p14="http://schemas.microsoft.com/office/powerpoint/2010/main" val="1647368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cfesgovco-my.sharepoint.com/:b:/g/personal/dapachecop_icfes_gov_co/EVDTYw6usV9Kh_aWBomxcmMBwd53as8-_iOFjWfnIuZ5vQ?e=jSM45w"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2.icfes.gov.co/web/guest/gu%C3%ADa-de-orientaci%C3%B3n-examen-saber-11" TargetMode="External"/><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hyperlink" Target="https://icfesgovco-my.sharepoint.com/:b:/g/personal/dapachecop_icfes_gov_co/EQRqB6-XA7hNjt92VwaVWeUBP0S93zG5NJLNualAVPbDZw?e=Cu1TeS" TargetMode="External"/><Relationship Id="rId4" Type="http://schemas.openxmlformats.org/officeDocument/2006/relationships/hyperlink" Target="https://www2.icfes.gov.co/web/guest/gu%C3%ADas-de-orientaci%C3%B3n-examen-saber-ty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cfesgovco-my.sharepoint.com/:x:/g/personal/cblanco_icfes_gov_co/EcSQY9Mv7HVLrYC-_fRQvykBvPlghPiWQeqRIh3ztx-djg?e=2MJUqU"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2.icfes.gov.co/seminario-intenacional-investigacion"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9917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Subtítulo 2">
            <a:extLst>
              <a:ext uri="{FF2B5EF4-FFF2-40B4-BE49-F238E27FC236}">
                <a16:creationId xmlns:a16="http://schemas.microsoft.com/office/drawing/2014/main" id="{E9CB4443-345C-4678-817C-94E0E8643CEC}"/>
              </a:ext>
            </a:extLst>
          </p:cNvPr>
          <p:cNvSpPr txBox="1">
            <a:spLocks/>
          </p:cNvSpPr>
          <p:nvPr/>
        </p:nvSpPr>
        <p:spPr>
          <a:xfrm>
            <a:off x="1524001" y="2684870"/>
            <a:ext cx="9144000" cy="36900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20000"/>
              </a:lnSpc>
            </a:pPr>
            <a:r>
              <a:rPr lang="es-CO" sz="1600" dirty="0"/>
              <a:t>El equipo OACM-Web, el personal DTI asignado y la persona de </a:t>
            </a:r>
            <a:r>
              <a:rPr lang="es-CO" sz="1600" dirty="0" err="1"/>
              <a:t>SAyD</a:t>
            </a:r>
            <a:r>
              <a:rPr lang="es-CO" sz="1600" dirty="0"/>
              <a:t> designada al Portal asistieron a una serie de capacitaciones virtuales para temas de la plataforma </a:t>
            </a:r>
            <a:r>
              <a:rPr lang="es-CO" sz="1600" dirty="0" err="1"/>
              <a:t>Liferay</a:t>
            </a:r>
            <a:r>
              <a:rPr lang="es-CO" sz="1600" dirty="0"/>
              <a:t>, se abordó </a:t>
            </a:r>
            <a:r>
              <a:rPr lang="es-CO" sz="1600" dirty="0" err="1"/>
              <a:t>Frontend</a:t>
            </a:r>
            <a:r>
              <a:rPr lang="es-CO" sz="1600" dirty="0"/>
              <a:t>, </a:t>
            </a:r>
            <a:r>
              <a:rPr lang="es-CO" sz="1600" dirty="0" err="1"/>
              <a:t>Backend</a:t>
            </a:r>
            <a:r>
              <a:rPr lang="es-CO" sz="1600" dirty="0"/>
              <a:t> y configuración de servidores. Las capaciones fueron impartidas por el proveedor Aria.</a:t>
            </a:r>
          </a:p>
          <a:p>
            <a:pPr marL="342900" indent="-342900">
              <a:lnSpc>
                <a:spcPct val="120000"/>
              </a:lnSpc>
            </a:pPr>
            <a:r>
              <a:rPr lang="es-CO" sz="1600" dirty="0"/>
              <a:t>Las capacitaciones fueron desarrolladas los días 22, 23, 28 y 29 de junio y 6, 8, 18, 26 y 28 de julio con una intensidad de 4 horas diarias.</a:t>
            </a:r>
          </a:p>
          <a:p>
            <a:pPr marL="342900" indent="-342900">
              <a:lnSpc>
                <a:spcPct val="120000"/>
              </a:lnSpc>
            </a:pPr>
            <a:r>
              <a:rPr lang="es-CO" sz="1600" dirty="0"/>
              <a:t>Todas las sesiones quedaron grabadas para futuras consultas. El espacio se aprovechó para buscar mejores prácticas en la carga de archivos y configuración de la plataforma para evitar las fallas del portal que periódicamente se presentan.</a:t>
            </a:r>
          </a:p>
          <a:p>
            <a:pPr marL="342900" indent="-342900">
              <a:lnSpc>
                <a:spcPct val="120000"/>
              </a:lnSpc>
            </a:pPr>
            <a:endParaRPr lang="es-CO" sz="1600" i="1" dirty="0"/>
          </a:p>
          <a:p>
            <a:pPr marL="342900" indent="-342900"/>
            <a:endParaRPr lang="es-CO" sz="1400" i="1" dirty="0">
              <a:solidFill>
                <a:srgbClr val="E8E8E8"/>
              </a:solidFill>
            </a:endParaRPr>
          </a:p>
        </p:txBody>
      </p:sp>
      <p:sp>
        <p:nvSpPr>
          <p:cNvPr id="8" name="CuadroTexto 7">
            <a:extLst>
              <a:ext uri="{FF2B5EF4-FFF2-40B4-BE49-F238E27FC236}">
                <a16:creationId xmlns:a16="http://schemas.microsoft.com/office/drawing/2014/main" id="{0217083C-A671-45B7-9AB5-27ACE9F908BF}"/>
              </a:ext>
            </a:extLst>
          </p:cNvPr>
          <p:cNvSpPr txBox="1"/>
          <p:nvPr/>
        </p:nvSpPr>
        <p:spPr>
          <a:xfrm>
            <a:off x="1524000" y="1875761"/>
            <a:ext cx="8042031" cy="584775"/>
          </a:xfrm>
          <a:prstGeom prst="rect">
            <a:avLst/>
          </a:prstGeom>
          <a:noFill/>
        </p:spPr>
        <p:txBody>
          <a:bodyPr wrap="square" rtlCol="0">
            <a:spAutoFit/>
          </a:bodyPr>
          <a:lstStyle/>
          <a:p>
            <a:r>
              <a:rPr lang="es-CO" sz="3200" dirty="0">
                <a:solidFill>
                  <a:srgbClr val="D2E873"/>
                </a:solidFill>
              </a:rPr>
              <a:t>CAPACITACIONES LIFERAY</a:t>
            </a:r>
          </a:p>
        </p:txBody>
      </p:sp>
    </p:spTree>
    <p:extLst>
      <p:ext uri="{BB962C8B-B14F-4D97-AF65-F5344CB8AC3E}">
        <p14:creationId xmlns:p14="http://schemas.microsoft.com/office/powerpoint/2010/main" val="1789190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Subtítulo 2">
            <a:extLst>
              <a:ext uri="{FF2B5EF4-FFF2-40B4-BE49-F238E27FC236}">
                <a16:creationId xmlns:a16="http://schemas.microsoft.com/office/drawing/2014/main" id="{F96B50B4-72BA-4C76-9D93-ECC1AB182252}"/>
              </a:ext>
            </a:extLst>
          </p:cNvPr>
          <p:cNvSpPr txBox="1">
            <a:spLocks/>
          </p:cNvSpPr>
          <p:nvPr/>
        </p:nvSpPr>
        <p:spPr>
          <a:xfrm>
            <a:off x="1294435" y="2582426"/>
            <a:ext cx="10331508" cy="350585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buFont typeface="Arial" panose="020B0604020202020204" pitchFamily="34" charset="0"/>
              <a:buChar char="•"/>
            </a:pPr>
            <a:r>
              <a:rPr lang="es-CO" sz="1600" b="1" dirty="0"/>
              <a:t>El Portal viejo se dará de baja el 30 de agosto</a:t>
            </a:r>
            <a:br>
              <a:rPr lang="es-CO" sz="1600" dirty="0"/>
            </a:br>
            <a:r>
              <a:rPr lang="es-CO" sz="1600" dirty="0"/>
              <a:t>Hay contenidos de </a:t>
            </a:r>
            <a:r>
              <a:rPr lang="es-CO" sz="1600" dirty="0" err="1"/>
              <a:t>ExA</a:t>
            </a:r>
            <a:r>
              <a:rPr lang="es-CO" sz="1600" dirty="0"/>
              <a:t> que están en proceso de migración y hemos propuesto diseñar una comunicación interna a toda la institución para que las áreas realicen una revisión final de contenidos en el portal viejo para no perder información.</a:t>
            </a:r>
          </a:p>
          <a:p>
            <a:pPr marL="342900" indent="-342900" algn="l">
              <a:lnSpc>
                <a:spcPct val="100000"/>
              </a:lnSpc>
              <a:buFont typeface="Arial" panose="020B0604020202020204" pitchFamily="34" charset="0"/>
              <a:buChar char="•"/>
            </a:pPr>
            <a:r>
              <a:rPr lang="es-CO" sz="1600" b="1" dirty="0"/>
              <a:t>Finalizar actualización de contenidos en Saber </a:t>
            </a:r>
            <a:r>
              <a:rPr lang="es-CO" sz="1600" b="1" dirty="0" err="1"/>
              <a:t>TyT</a:t>
            </a:r>
            <a:br>
              <a:rPr lang="es-CO" sz="1600" dirty="0"/>
            </a:br>
            <a:r>
              <a:rPr lang="es-CO" sz="1600" dirty="0"/>
              <a:t>Se realizaron importantes avances en Saber Pro pero aún faltan ítems en Saber </a:t>
            </a:r>
            <a:r>
              <a:rPr lang="es-CO" sz="1600" dirty="0" err="1"/>
              <a:t>TyT</a:t>
            </a:r>
            <a:r>
              <a:rPr lang="es-CO" sz="1600" dirty="0"/>
              <a:t>.</a:t>
            </a:r>
          </a:p>
          <a:p>
            <a:pPr marL="342900" indent="-342900" algn="l">
              <a:lnSpc>
                <a:spcPct val="100000"/>
              </a:lnSpc>
              <a:buFont typeface="Arial" panose="020B0604020202020204" pitchFamily="34" charset="0"/>
              <a:buChar char="•"/>
            </a:pPr>
            <a:r>
              <a:rPr lang="es-CO" sz="1600" b="1" dirty="0" err="1"/>
              <a:t>Chatbot</a:t>
            </a:r>
            <a:r>
              <a:rPr lang="es-CO" sz="1600" b="1" dirty="0"/>
              <a:t> de Canales de Atención(script)</a:t>
            </a:r>
            <a:br>
              <a:rPr lang="es-CO" sz="1600" dirty="0"/>
            </a:br>
            <a:r>
              <a:rPr lang="es-CO" sz="1600" dirty="0"/>
              <a:t>Hay fallos en la integración con </a:t>
            </a:r>
            <a:r>
              <a:rPr lang="es-CO" sz="1600" dirty="0" err="1"/>
              <a:t>Liferay</a:t>
            </a:r>
            <a:r>
              <a:rPr lang="es-CO" sz="1600" dirty="0"/>
              <a:t>. Se le comunico a la UAC los parámetros técnicos que deben solicitar a su proveedor para la integración del </a:t>
            </a:r>
            <a:r>
              <a:rPr lang="es-CO" sz="1600" dirty="0" err="1"/>
              <a:t>Chatbot</a:t>
            </a:r>
            <a:r>
              <a:rPr lang="es-CO" sz="1600" dirty="0"/>
              <a:t>.</a:t>
            </a:r>
          </a:p>
          <a:p>
            <a:pPr marL="342900" indent="-342900" algn="l">
              <a:lnSpc>
                <a:spcPct val="100000"/>
              </a:lnSpc>
              <a:buFont typeface="Arial" panose="020B0604020202020204" pitchFamily="34" charset="0"/>
              <a:buChar char="•"/>
            </a:pPr>
            <a:r>
              <a:rPr lang="es-CO" sz="1600" b="1" dirty="0"/>
              <a:t>Sección de Participa</a:t>
            </a:r>
            <a:br>
              <a:rPr lang="es-CO" sz="1600" dirty="0"/>
            </a:br>
            <a:r>
              <a:rPr lang="es-CO" sz="1600" dirty="0"/>
              <a:t>Se desarrollaron mesas de trabajo </a:t>
            </a:r>
            <a:r>
              <a:rPr lang="es-ES" sz="1600" dirty="0"/>
              <a:t>con OAP y UAC para identificar responsables y recopilar o construir la información que se necesita según el caso para completar esta sección.</a:t>
            </a:r>
            <a:endParaRPr lang="es-CO" sz="1600" dirty="0"/>
          </a:p>
        </p:txBody>
      </p:sp>
      <p:sp>
        <p:nvSpPr>
          <p:cNvPr id="9" name="CuadroTexto 8">
            <a:extLst>
              <a:ext uri="{FF2B5EF4-FFF2-40B4-BE49-F238E27FC236}">
                <a16:creationId xmlns:a16="http://schemas.microsoft.com/office/drawing/2014/main" id="{7F1AA756-B406-4D6E-BE01-2D67037D0A0B}"/>
              </a:ext>
            </a:extLst>
          </p:cNvPr>
          <p:cNvSpPr txBox="1"/>
          <p:nvPr/>
        </p:nvSpPr>
        <p:spPr>
          <a:xfrm>
            <a:off x="1294435" y="1693415"/>
            <a:ext cx="5334000" cy="584775"/>
          </a:xfrm>
          <a:prstGeom prst="rect">
            <a:avLst/>
          </a:prstGeom>
          <a:noFill/>
        </p:spPr>
        <p:txBody>
          <a:bodyPr wrap="square" rtlCol="0">
            <a:spAutoFit/>
          </a:bodyPr>
          <a:lstStyle/>
          <a:p>
            <a:r>
              <a:rPr lang="es-CO" sz="3200" dirty="0">
                <a:solidFill>
                  <a:srgbClr val="E8E8E8"/>
                </a:solidFill>
              </a:rPr>
              <a:t>ALERTAS</a:t>
            </a:r>
          </a:p>
        </p:txBody>
      </p:sp>
    </p:spTree>
    <p:extLst>
      <p:ext uri="{BB962C8B-B14F-4D97-AF65-F5344CB8AC3E}">
        <p14:creationId xmlns:p14="http://schemas.microsoft.com/office/powerpoint/2010/main" val="764449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9C7B20-4150-5A4F-B097-F8DD94FD3BEF}"/>
              </a:ext>
            </a:extLst>
          </p:cNvPr>
          <p:cNvSpPr>
            <a:spLocks noGrp="1"/>
          </p:cNvSpPr>
          <p:nvPr>
            <p:ph type="ctrTitle"/>
          </p:nvPr>
        </p:nvSpPr>
        <p:spPr>
          <a:xfrm>
            <a:off x="592854" y="1788608"/>
            <a:ext cx="4582048" cy="1639554"/>
          </a:xfrm>
        </p:spPr>
        <p:txBody>
          <a:bodyPr>
            <a:normAutofit fontScale="90000"/>
          </a:bodyPr>
          <a:lstStyle/>
          <a:p>
            <a:pPr algn="l"/>
            <a:r>
              <a:rPr lang="es-CO" dirty="0">
                <a:solidFill>
                  <a:schemeClr val="bg1"/>
                </a:solidFill>
              </a:rPr>
              <a:t>Avances Portal Web</a:t>
            </a:r>
          </a:p>
        </p:txBody>
      </p:sp>
      <p:sp>
        <p:nvSpPr>
          <p:cNvPr id="3" name="Subtítulo 2">
            <a:extLst>
              <a:ext uri="{FF2B5EF4-FFF2-40B4-BE49-F238E27FC236}">
                <a16:creationId xmlns:a16="http://schemas.microsoft.com/office/drawing/2014/main" id="{C89A9DF9-6005-9847-A023-1D53B6AAB97C}"/>
              </a:ext>
            </a:extLst>
          </p:cNvPr>
          <p:cNvSpPr>
            <a:spLocks noGrp="1"/>
          </p:cNvSpPr>
          <p:nvPr>
            <p:ph type="subTitle" idx="1"/>
          </p:nvPr>
        </p:nvSpPr>
        <p:spPr>
          <a:xfrm>
            <a:off x="592853" y="5024176"/>
            <a:ext cx="5881255" cy="718534"/>
          </a:xfrm>
        </p:spPr>
        <p:txBody>
          <a:bodyPr>
            <a:normAutofit/>
          </a:bodyPr>
          <a:lstStyle/>
          <a:p>
            <a:pPr algn="l"/>
            <a:r>
              <a:rPr lang="es-CO" sz="3600" dirty="0">
                <a:solidFill>
                  <a:srgbClr val="2643CC"/>
                </a:solidFill>
              </a:rPr>
              <a:t>Equipo OACM-Web</a:t>
            </a:r>
          </a:p>
        </p:txBody>
      </p:sp>
      <p:sp>
        <p:nvSpPr>
          <p:cNvPr id="4" name="Título 1">
            <a:extLst>
              <a:ext uri="{FF2B5EF4-FFF2-40B4-BE49-F238E27FC236}">
                <a16:creationId xmlns:a16="http://schemas.microsoft.com/office/drawing/2014/main" id="{AD4EC236-5B9B-4B28-B44C-FAF92E7AB3B9}"/>
              </a:ext>
            </a:extLst>
          </p:cNvPr>
          <p:cNvSpPr txBox="1">
            <a:spLocks/>
          </p:cNvSpPr>
          <p:nvPr/>
        </p:nvSpPr>
        <p:spPr>
          <a:xfrm>
            <a:off x="592853" y="3507635"/>
            <a:ext cx="8360227" cy="591176"/>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CO" sz="3600" dirty="0">
                <a:solidFill>
                  <a:schemeClr val="bg1"/>
                </a:solidFill>
              </a:rPr>
              <a:t>Julio 2022</a:t>
            </a:r>
          </a:p>
        </p:txBody>
      </p:sp>
    </p:spTree>
    <p:extLst>
      <p:ext uri="{BB962C8B-B14F-4D97-AF65-F5344CB8AC3E}">
        <p14:creationId xmlns:p14="http://schemas.microsoft.com/office/powerpoint/2010/main" val="3162128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ubtítulo 2">
            <a:extLst>
              <a:ext uri="{FF2B5EF4-FFF2-40B4-BE49-F238E27FC236}">
                <a16:creationId xmlns:a16="http://schemas.microsoft.com/office/drawing/2014/main" id="{BE622B01-1C73-C64B-ABFB-169D33B9C485}"/>
              </a:ext>
            </a:extLst>
          </p:cNvPr>
          <p:cNvSpPr txBox="1">
            <a:spLocks/>
          </p:cNvSpPr>
          <p:nvPr/>
        </p:nvSpPr>
        <p:spPr>
          <a:xfrm>
            <a:off x="1294435" y="3084844"/>
            <a:ext cx="5920281" cy="300343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s-CO" sz="2000" dirty="0">
                <a:solidFill>
                  <a:schemeClr val="bg1"/>
                </a:solidFill>
              </a:rPr>
              <a:t>Auditoría Interna Portal Web</a:t>
            </a:r>
          </a:p>
          <a:p>
            <a:pPr marL="342900" indent="-342900" algn="l">
              <a:buFont typeface="Arial" panose="020B0604020202020204" pitchFamily="34" charset="0"/>
              <a:buChar char="•"/>
            </a:pPr>
            <a:r>
              <a:rPr lang="es-CO" sz="2000" dirty="0">
                <a:solidFill>
                  <a:schemeClr val="bg1"/>
                </a:solidFill>
              </a:rPr>
              <a:t>Matriz ITA</a:t>
            </a:r>
          </a:p>
          <a:p>
            <a:pPr marL="342900" indent="-342900" algn="l">
              <a:buFont typeface="Arial" panose="020B0604020202020204" pitchFamily="34" charset="0"/>
              <a:buChar char="•"/>
            </a:pPr>
            <a:r>
              <a:rPr lang="es-CO" sz="2000" dirty="0">
                <a:solidFill>
                  <a:schemeClr val="bg1"/>
                </a:solidFill>
              </a:rPr>
              <a:t>Sección de Transparencia</a:t>
            </a:r>
          </a:p>
          <a:p>
            <a:pPr marL="342900" indent="-342900" algn="l">
              <a:buFont typeface="Arial" panose="020B0604020202020204" pitchFamily="34" charset="0"/>
              <a:buChar char="•"/>
            </a:pPr>
            <a:r>
              <a:rPr lang="es-CO" sz="2000" dirty="0" err="1">
                <a:solidFill>
                  <a:schemeClr val="bg1"/>
                </a:solidFill>
              </a:rPr>
              <a:t>SiiCE</a:t>
            </a:r>
            <a:r>
              <a:rPr lang="es-CO" sz="2000" dirty="0">
                <a:solidFill>
                  <a:schemeClr val="bg1"/>
                </a:solidFill>
              </a:rPr>
              <a:t> 2022</a:t>
            </a:r>
          </a:p>
          <a:p>
            <a:pPr marL="342900" indent="-342900" algn="l">
              <a:buFont typeface="Arial" panose="020B0604020202020204" pitchFamily="34" charset="0"/>
              <a:buChar char="•"/>
            </a:pPr>
            <a:r>
              <a:rPr lang="es-CO" sz="2000" dirty="0">
                <a:solidFill>
                  <a:schemeClr val="bg1"/>
                </a:solidFill>
              </a:rPr>
              <a:t>Actualización de Evaluaciones</a:t>
            </a:r>
          </a:p>
          <a:p>
            <a:pPr marL="342900" indent="-342900" algn="l">
              <a:buFont typeface="Arial" panose="020B0604020202020204" pitchFamily="34" charset="0"/>
              <a:buChar char="•"/>
            </a:pPr>
            <a:r>
              <a:rPr lang="es-CO" sz="2000" dirty="0">
                <a:solidFill>
                  <a:schemeClr val="bg1"/>
                </a:solidFill>
              </a:rPr>
              <a:t>Capacitaciones </a:t>
            </a:r>
            <a:r>
              <a:rPr lang="es-CO" sz="2000" dirty="0" err="1">
                <a:solidFill>
                  <a:schemeClr val="bg1"/>
                </a:solidFill>
              </a:rPr>
              <a:t>Liferay</a:t>
            </a:r>
            <a:endParaRPr lang="es-CO" sz="2000" dirty="0">
              <a:solidFill>
                <a:schemeClr val="bg1"/>
              </a:solidFill>
            </a:endParaRPr>
          </a:p>
        </p:txBody>
      </p:sp>
      <p:sp>
        <p:nvSpPr>
          <p:cNvPr id="6" name="CuadroTexto 5">
            <a:extLst>
              <a:ext uri="{FF2B5EF4-FFF2-40B4-BE49-F238E27FC236}">
                <a16:creationId xmlns:a16="http://schemas.microsoft.com/office/drawing/2014/main" id="{1E48D86C-5284-124B-B694-819240204036}"/>
              </a:ext>
            </a:extLst>
          </p:cNvPr>
          <p:cNvSpPr txBox="1"/>
          <p:nvPr/>
        </p:nvSpPr>
        <p:spPr>
          <a:xfrm>
            <a:off x="1294435" y="1770171"/>
            <a:ext cx="5334000" cy="584775"/>
          </a:xfrm>
          <a:prstGeom prst="rect">
            <a:avLst/>
          </a:prstGeom>
          <a:noFill/>
        </p:spPr>
        <p:txBody>
          <a:bodyPr wrap="square" rtlCol="0">
            <a:spAutoFit/>
          </a:bodyPr>
          <a:lstStyle/>
          <a:p>
            <a:r>
              <a:rPr lang="es-CO" sz="3200" dirty="0">
                <a:solidFill>
                  <a:srgbClr val="E8E8E8"/>
                </a:solidFill>
              </a:rPr>
              <a:t>PRINCIPALES AVANCES</a:t>
            </a:r>
          </a:p>
        </p:txBody>
      </p:sp>
    </p:spTree>
    <p:extLst>
      <p:ext uri="{BB962C8B-B14F-4D97-AF65-F5344CB8AC3E}">
        <p14:creationId xmlns:p14="http://schemas.microsoft.com/office/powerpoint/2010/main" val="662286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Subtítulo 2">
            <a:extLst>
              <a:ext uri="{FF2B5EF4-FFF2-40B4-BE49-F238E27FC236}">
                <a16:creationId xmlns:a16="http://schemas.microsoft.com/office/drawing/2014/main" id="{E9CB4443-345C-4678-817C-94E0E8643CEC}"/>
              </a:ext>
            </a:extLst>
          </p:cNvPr>
          <p:cNvSpPr txBox="1">
            <a:spLocks/>
          </p:cNvSpPr>
          <p:nvPr/>
        </p:nvSpPr>
        <p:spPr>
          <a:xfrm>
            <a:off x="1524000" y="2670566"/>
            <a:ext cx="9144000" cy="3207720"/>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20000"/>
              </a:lnSpc>
            </a:pPr>
            <a:r>
              <a:rPr lang="es-CO" sz="1600" dirty="0"/>
              <a:t>La auditoría se llevó a cabo de manera virtual los días 14 y 15 de julio.</a:t>
            </a:r>
          </a:p>
          <a:p>
            <a:pPr marL="342900" indent="-342900">
              <a:lnSpc>
                <a:spcPct val="120000"/>
              </a:lnSpc>
            </a:pPr>
            <a:r>
              <a:rPr lang="es-CO" sz="1600" dirty="0"/>
              <a:t>Previo a la misma, el equipo web realizó una sesión de revisión general el 13 de julio con base en un documento provisto por los mismos auditores.</a:t>
            </a:r>
          </a:p>
          <a:p>
            <a:pPr marL="342900" indent="-342900">
              <a:lnSpc>
                <a:spcPct val="120000"/>
              </a:lnSpc>
            </a:pPr>
            <a:r>
              <a:rPr lang="es-CO" sz="1600" dirty="0"/>
              <a:t>Hubo observaciones y oportunidades de mejora que se resolvieron durante las sesiones.</a:t>
            </a:r>
          </a:p>
          <a:p>
            <a:pPr marL="342900" indent="-342900">
              <a:lnSpc>
                <a:spcPct val="120000"/>
              </a:lnSpc>
            </a:pPr>
            <a:r>
              <a:rPr lang="es-CO" sz="1600" dirty="0"/>
              <a:t>En los resultados se observaron 2 fortalezas, 0 no conformidades y 3 oportunidades de mejora. </a:t>
            </a:r>
            <a:r>
              <a:rPr lang="es-ES" sz="1600" dirty="0"/>
              <a:t>Las acciones correctivas fueron socializadas el 29 de julio por correo (ver siguiente diapositiva).</a:t>
            </a:r>
            <a:endParaRPr lang="es-CO" sz="1600" dirty="0"/>
          </a:p>
          <a:p>
            <a:pPr marL="342900" indent="-342900">
              <a:lnSpc>
                <a:spcPct val="120000"/>
              </a:lnSpc>
            </a:pPr>
            <a:r>
              <a:rPr lang="es-CO" sz="1600" dirty="0"/>
              <a:t>Revisar </a:t>
            </a:r>
            <a:r>
              <a:rPr lang="es-ES" sz="1600" dirty="0"/>
              <a:t>Informe Preliminar de Auditoría Accesibilidad Página Web emitido el 26 de julio</a:t>
            </a:r>
            <a:r>
              <a:rPr lang="es-CO" sz="1600" dirty="0"/>
              <a:t> </a:t>
            </a:r>
            <a:r>
              <a:rPr lang="es-CO" sz="1600" b="1" dirty="0">
                <a:solidFill>
                  <a:srgbClr val="2643CC"/>
                </a:solidFill>
                <a:hlinkClick r:id="rId3"/>
              </a:rPr>
              <a:t>Aquí</a:t>
            </a:r>
            <a:endParaRPr lang="es-CO" sz="1600" dirty="0"/>
          </a:p>
          <a:p>
            <a:pPr marL="342900" indent="-342900"/>
            <a:endParaRPr lang="es-CO" sz="1400" i="1" dirty="0">
              <a:solidFill>
                <a:srgbClr val="E8E8E8"/>
              </a:solidFill>
            </a:endParaRPr>
          </a:p>
        </p:txBody>
      </p:sp>
      <p:sp>
        <p:nvSpPr>
          <p:cNvPr id="8" name="CuadroTexto 7">
            <a:extLst>
              <a:ext uri="{FF2B5EF4-FFF2-40B4-BE49-F238E27FC236}">
                <a16:creationId xmlns:a16="http://schemas.microsoft.com/office/drawing/2014/main" id="{0217083C-A671-45B7-9AB5-27ACE9F908BF}"/>
              </a:ext>
            </a:extLst>
          </p:cNvPr>
          <p:cNvSpPr txBox="1"/>
          <p:nvPr/>
        </p:nvSpPr>
        <p:spPr>
          <a:xfrm>
            <a:off x="1523999" y="1861457"/>
            <a:ext cx="8042031" cy="584775"/>
          </a:xfrm>
          <a:prstGeom prst="rect">
            <a:avLst/>
          </a:prstGeom>
          <a:noFill/>
        </p:spPr>
        <p:txBody>
          <a:bodyPr wrap="square" rtlCol="0">
            <a:spAutoFit/>
          </a:bodyPr>
          <a:lstStyle/>
          <a:p>
            <a:r>
              <a:rPr lang="es-CO" sz="3200" dirty="0">
                <a:solidFill>
                  <a:srgbClr val="D2E873"/>
                </a:solidFill>
              </a:rPr>
              <a:t>AUDITORÍA INTERNA PORTAL WEB</a:t>
            </a:r>
          </a:p>
        </p:txBody>
      </p:sp>
    </p:spTree>
    <p:extLst>
      <p:ext uri="{BB962C8B-B14F-4D97-AF65-F5344CB8AC3E}">
        <p14:creationId xmlns:p14="http://schemas.microsoft.com/office/powerpoint/2010/main" val="4069213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0217083C-A671-45B7-9AB5-27ACE9F908BF}"/>
              </a:ext>
            </a:extLst>
          </p:cNvPr>
          <p:cNvSpPr txBox="1"/>
          <p:nvPr/>
        </p:nvSpPr>
        <p:spPr>
          <a:xfrm>
            <a:off x="1523999" y="734776"/>
            <a:ext cx="8042031" cy="461665"/>
          </a:xfrm>
          <a:prstGeom prst="rect">
            <a:avLst/>
          </a:prstGeom>
          <a:noFill/>
        </p:spPr>
        <p:txBody>
          <a:bodyPr wrap="square" rtlCol="0">
            <a:spAutoFit/>
          </a:bodyPr>
          <a:lstStyle/>
          <a:p>
            <a:r>
              <a:rPr lang="es-CO" sz="2400" dirty="0">
                <a:solidFill>
                  <a:srgbClr val="D2E873"/>
                </a:solidFill>
              </a:rPr>
              <a:t>OPORTUNIDADES DE MEJORA</a:t>
            </a:r>
          </a:p>
        </p:txBody>
      </p:sp>
      <p:sp>
        <p:nvSpPr>
          <p:cNvPr id="4" name="Subtítulo 2">
            <a:extLst>
              <a:ext uri="{FF2B5EF4-FFF2-40B4-BE49-F238E27FC236}">
                <a16:creationId xmlns:a16="http://schemas.microsoft.com/office/drawing/2014/main" id="{9CE9D795-E461-4B48-8263-FE5A3AC089DA}"/>
              </a:ext>
            </a:extLst>
          </p:cNvPr>
          <p:cNvSpPr txBox="1">
            <a:spLocks/>
          </p:cNvSpPr>
          <p:nvPr/>
        </p:nvSpPr>
        <p:spPr>
          <a:xfrm>
            <a:off x="1523999" y="1293942"/>
            <a:ext cx="10302911" cy="50601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buFont typeface="+mj-lt"/>
              <a:buAutoNum type="arabicPeriod"/>
            </a:pPr>
            <a:r>
              <a:rPr lang="es-ES" sz="1200" i="1" dirty="0"/>
              <a:t>Es importante generar un párrafo descriptivo de cada audio que se presente y que sea relacionado con el texto mostrado, lo cual permite contar con una alternativa textual cuando hay audios y archivos de texto. </a:t>
            </a:r>
            <a:r>
              <a:rPr lang="es-ES" sz="1200" b="1" i="1" dirty="0"/>
              <a:t>Criterio objeto de observancia: </a:t>
            </a:r>
            <a:r>
              <a:rPr lang="es-ES" sz="1200" i="1" dirty="0"/>
              <a:t>Descripción de Audio (pregrabado). Se proporciona descripción de audio para todo el contenido de video pregrabado en medios sincronizados. 3.1.2.5. (NTC5854) y 1.2.5. (WCAG 2.1.</a:t>
            </a:r>
            <a:br>
              <a:rPr lang="es-ES" sz="1200" dirty="0"/>
            </a:br>
            <a:r>
              <a:rPr lang="es-ES" sz="1200" dirty="0"/>
              <a:t>Corresponde a los audios de las secciones </a:t>
            </a:r>
            <a:r>
              <a:rPr lang="es-ES" sz="1200" dirty="0">
                <a:hlinkClick r:id="rId3"/>
              </a:rPr>
              <a:t>https://www2.icfes.gov.co/web/guest/gu%C3%ADa-de-orientaci%C3%B3n-examen-saber-11</a:t>
            </a:r>
            <a:r>
              <a:rPr lang="es-ES" sz="1200" dirty="0"/>
              <a:t> y </a:t>
            </a:r>
            <a:r>
              <a:rPr lang="es-ES" sz="1200" dirty="0">
                <a:hlinkClick r:id="rId4"/>
              </a:rPr>
              <a:t>https://www2.icfes.gov.co/web/guest/gu%C3%ADas-de-orientaci%C3%B3n-examen-saber-tyt</a:t>
            </a:r>
            <a:r>
              <a:rPr lang="es-ES" sz="1200" dirty="0"/>
              <a:t>. Entre las actividades de esta semana gestionaremos con el área de diseño de instrumentos la redacción de estos textos descriptivos.</a:t>
            </a:r>
          </a:p>
          <a:p>
            <a:pPr>
              <a:lnSpc>
                <a:spcPct val="120000"/>
              </a:lnSpc>
              <a:buFont typeface="+mj-lt"/>
              <a:buAutoNum type="arabicPeriod"/>
            </a:pPr>
            <a:r>
              <a:rPr lang="es-ES" sz="1200" i="1" dirty="0"/>
              <a:t>Valdría la pena en los diversos módulos de la página web, fortalecer la aplicación del requerimiento: “Idioma de las partes. El lenguaje humano de cada pasaje o frase en el contenido se puede determinar programáticamente a excepción de los nombres propios, términos técnicos, palabras de lenguaje indeterminado y palabras o frases que se han convertido en parte de la lengua vernácula del texto circundante inmediato”. 3.3.1.2. (NTC5854) y 3.1.2. (WCAG 2.1).</a:t>
            </a:r>
            <a:br>
              <a:rPr lang="es-ES" sz="1200" dirty="0"/>
            </a:br>
            <a:r>
              <a:rPr lang="es-ES" sz="1200" dirty="0"/>
              <a:t>Se refiere a los párrafos y títulos en inglés que están incorporados en limitadas secciones del Portal. Ese ajuste se realizó vía </a:t>
            </a:r>
            <a:r>
              <a:rPr lang="es-ES" sz="1200" dirty="0" err="1"/>
              <a:t>html</a:t>
            </a:r>
            <a:r>
              <a:rPr lang="es-ES" sz="1200" dirty="0"/>
              <a:t> usando el parámetro &lt;p </a:t>
            </a:r>
            <a:r>
              <a:rPr lang="es-ES" sz="1200" dirty="0" err="1"/>
              <a:t>lang</a:t>
            </a:r>
            <a:r>
              <a:rPr lang="es-ES" sz="1200" dirty="0"/>
              <a:t>=""en""&gt;&lt;/p&gt; en los elementos que lo requerían. Dicho esto, tendremos en cuenta el punto en las revisiones periódicas del Portal y en los contenidos nuevos posteriores a la auditoría.</a:t>
            </a:r>
          </a:p>
          <a:p>
            <a:pPr>
              <a:lnSpc>
                <a:spcPct val="120000"/>
              </a:lnSpc>
              <a:buFont typeface="+mj-lt"/>
              <a:buAutoNum type="arabicPeriod"/>
            </a:pPr>
            <a:r>
              <a:rPr lang="es-ES" sz="1200" i="1" dirty="0"/>
              <a:t>Revisar y determinar si es necesario atender los aspectos indicados en el documento del Test de accesibilidad web realizado por medio de la herramienta denominada TAW (tawdis.net) que evalúa el nivel de cumplimiento de los aspectos relacionados con la guía de accesibilidad internacional WCAG 2.0.</a:t>
            </a:r>
            <a:br>
              <a:rPr lang="es-ES" sz="1200" dirty="0"/>
            </a:br>
            <a:r>
              <a:rPr lang="es-ES" sz="1200" dirty="0"/>
              <a:t>Se refiere a </a:t>
            </a:r>
            <a:r>
              <a:rPr lang="es-ES" sz="1200" b="1" dirty="0">
                <a:hlinkClick r:id="rId5"/>
              </a:rPr>
              <a:t>este documento diagnóstico</a:t>
            </a:r>
            <a:r>
              <a:rPr lang="es-ES" sz="1200" dirty="0"/>
              <a:t>. Los resultados de error y de observaciones del mismo hacen parte de las actividades de optimización que estamos llevando a cabo desde la semana pasada. Se requiere el apoyo de Aria para algunos temas pero estábamos terminando el ciclo de capacitaciones técnicas para poder retomar este tema. Se proyecta para el mes de agosto mejoras en los resultados de un nuevo diagnóstico.</a:t>
            </a:r>
            <a:endParaRPr lang="es-CO" sz="1200" dirty="0"/>
          </a:p>
          <a:p>
            <a:pPr marL="342900" indent="-342900">
              <a:lnSpc>
                <a:spcPct val="120000"/>
              </a:lnSpc>
            </a:pPr>
            <a:endParaRPr lang="es-CO" sz="1200" i="1" dirty="0">
              <a:solidFill>
                <a:srgbClr val="E8E8E8"/>
              </a:solidFill>
            </a:endParaRPr>
          </a:p>
        </p:txBody>
      </p:sp>
    </p:spTree>
    <p:extLst>
      <p:ext uri="{BB962C8B-B14F-4D97-AF65-F5344CB8AC3E}">
        <p14:creationId xmlns:p14="http://schemas.microsoft.com/office/powerpoint/2010/main" val="2805398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Subtítulo 2">
            <a:extLst>
              <a:ext uri="{FF2B5EF4-FFF2-40B4-BE49-F238E27FC236}">
                <a16:creationId xmlns:a16="http://schemas.microsoft.com/office/drawing/2014/main" id="{E9CB4443-345C-4678-817C-94E0E8643CEC}"/>
              </a:ext>
            </a:extLst>
          </p:cNvPr>
          <p:cNvSpPr txBox="1">
            <a:spLocks/>
          </p:cNvSpPr>
          <p:nvPr/>
        </p:nvSpPr>
        <p:spPr>
          <a:xfrm>
            <a:off x="1524000" y="1547446"/>
            <a:ext cx="9144000" cy="431074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20000"/>
              </a:lnSpc>
            </a:pPr>
            <a:r>
              <a:rPr lang="es-CO" sz="1600" dirty="0"/>
              <a:t>Desde el mes de abril se han llevado a cabo revisiones y avances sobre l</a:t>
            </a:r>
            <a:r>
              <a:rPr lang="es-ES" sz="1600" dirty="0"/>
              <a:t>a matriz de cumplimiento ITA diseñada por la Procuraduría General de la Nación.</a:t>
            </a:r>
            <a:endParaRPr lang="es-CO" sz="1600" dirty="0"/>
          </a:p>
          <a:p>
            <a:pPr marL="342900" indent="-342900">
              <a:lnSpc>
                <a:spcPct val="120000"/>
              </a:lnSpc>
            </a:pPr>
            <a:r>
              <a:rPr lang="es-CO" sz="1600" dirty="0"/>
              <a:t>Durante el mes de julio se realizaron sesiones de revisión junto con la OAP y DTI con el propósito de dar cumplimiento a los requerimientos de la matriz.</a:t>
            </a:r>
          </a:p>
          <a:p>
            <a:pPr marL="342900" indent="-342900">
              <a:lnSpc>
                <a:spcPct val="120000"/>
              </a:lnSpc>
            </a:pPr>
            <a:r>
              <a:rPr lang="es-CO" sz="1600" dirty="0"/>
              <a:t>Actualmente hay una directriz de accesibilidad que no se cumple: </a:t>
            </a:r>
            <a:r>
              <a:rPr lang="es-ES" sz="1600" i="1" dirty="0"/>
              <a:t>Los documentos (Word, Excel, PDF, PowerPoint, etc.) deberían cumplir con los criterios de accesibilidad establecidos en el Anexo 1 de la Resolución 1519 de 2020 para ser consultados fácilmente por cualquier persona. </a:t>
            </a:r>
            <a:r>
              <a:rPr lang="es-ES" sz="1600" dirty="0"/>
              <a:t>Para esto se ha propuesto un plan de acción de la mano de DTI (ver siguiente diapositiva). </a:t>
            </a:r>
          </a:p>
          <a:p>
            <a:pPr marL="342900" indent="-342900">
              <a:lnSpc>
                <a:spcPct val="120000"/>
              </a:lnSpc>
            </a:pPr>
            <a:r>
              <a:rPr lang="es-ES" sz="1600" dirty="0"/>
              <a:t>Se diseñó una guía de creación de documentos (Word) para compartir con las áreas de la institución. Versión borrador para recibir y atender observaciones y comentarios.</a:t>
            </a:r>
          </a:p>
          <a:p>
            <a:pPr marL="342900" indent="-342900">
              <a:lnSpc>
                <a:spcPct val="120000"/>
              </a:lnSpc>
            </a:pPr>
            <a:r>
              <a:rPr lang="es-ES" sz="1600" dirty="0"/>
              <a:t>Recibimos buenos comentarios (no oficiales) por parte del MEN frente a los avances de accesibilidad y matriz ITA.</a:t>
            </a:r>
          </a:p>
          <a:p>
            <a:pPr marL="342900" indent="-342900">
              <a:lnSpc>
                <a:spcPct val="120000"/>
              </a:lnSpc>
            </a:pPr>
            <a:r>
              <a:rPr lang="es-CO" sz="1600" dirty="0"/>
              <a:t>Revisar </a:t>
            </a:r>
            <a:r>
              <a:rPr lang="es-ES" sz="1600" dirty="0"/>
              <a:t>última versión de la Matriz ITA actualizada el 1 de agosto</a:t>
            </a:r>
            <a:r>
              <a:rPr lang="es-CO" sz="1600" dirty="0"/>
              <a:t> </a:t>
            </a:r>
            <a:r>
              <a:rPr lang="es-CO" sz="1600" b="1" dirty="0">
                <a:solidFill>
                  <a:srgbClr val="2643CC"/>
                </a:solidFill>
                <a:hlinkClick r:id="rId3"/>
              </a:rPr>
              <a:t>Aquí</a:t>
            </a:r>
            <a:endParaRPr lang="es-CO" sz="1600" dirty="0"/>
          </a:p>
          <a:p>
            <a:pPr marL="342900" indent="-342900">
              <a:lnSpc>
                <a:spcPct val="120000"/>
              </a:lnSpc>
            </a:pPr>
            <a:endParaRPr lang="es-CO" sz="1600" i="1" dirty="0"/>
          </a:p>
          <a:p>
            <a:pPr marL="342900" indent="-342900"/>
            <a:endParaRPr lang="es-CO" sz="1400" i="1" dirty="0">
              <a:solidFill>
                <a:srgbClr val="E8E8E8"/>
              </a:solidFill>
            </a:endParaRPr>
          </a:p>
        </p:txBody>
      </p:sp>
      <p:sp>
        <p:nvSpPr>
          <p:cNvPr id="8" name="CuadroTexto 7">
            <a:extLst>
              <a:ext uri="{FF2B5EF4-FFF2-40B4-BE49-F238E27FC236}">
                <a16:creationId xmlns:a16="http://schemas.microsoft.com/office/drawing/2014/main" id="{0217083C-A671-45B7-9AB5-27ACE9F908BF}"/>
              </a:ext>
            </a:extLst>
          </p:cNvPr>
          <p:cNvSpPr txBox="1"/>
          <p:nvPr/>
        </p:nvSpPr>
        <p:spPr>
          <a:xfrm>
            <a:off x="1523999" y="774265"/>
            <a:ext cx="8042031" cy="584775"/>
          </a:xfrm>
          <a:prstGeom prst="rect">
            <a:avLst/>
          </a:prstGeom>
          <a:noFill/>
        </p:spPr>
        <p:txBody>
          <a:bodyPr wrap="square" rtlCol="0">
            <a:spAutoFit/>
          </a:bodyPr>
          <a:lstStyle/>
          <a:p>
            <a:r>
              <a:rPr lang="es-CO" sz="3200" dirty="0">
                <a:solidFill>
                  <a:srgbClr val="D2E873"/>
                </a:solidFill>
              </a:rPr>
              <a:t>MATRIZ ITA</a:t>
            </a:r>
          </a:p>
        </p:txBody>
      </p:sp>
    </p:spTree>
    <p:extLst>
      <p:ext uri="{BB962C8B-B14F-4D97-AF65-F5344CB8AC3E}">
        <p14:creationId xmlns:p14="http://schemas.microsoft.com/office/powerpoint/2010/main" val="1923638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0217083C-A671-45B7-9AB5-27ACE9F908BF}"/>
              </a:ext>
            </a:extLst>
          </p:cNvPr>
          <p:cNvSpPr txBox="1"/>
          <p:nvPr/>
        </p:nvSpPr>
        <p:spPr>
          <a:xfrm>
            <a:off x="1523999" y="734776"/>
            <a:ext cx="8042031" cy="461665"/>
          </a:xfrm>
          <a:prstGeom prst="rect">
            <a:avLst/>
          </a:prstGeom>
          <a:noFill/>
        </p:spPr>
        <p:txBody>
          <a:bodyPr wrap="square" rtlCol="0">
            <a:spAutoFit/>
          </a:bodyPr>
          <a:lstStyle/>
          <a:p>
            <a:r>
              <a:rPr lang="es-ES" sz="2400" dirty="0">
                <a:solidFill>
                  <a:srgbClr val="D2E873"/>
                </a:solidFill>
              </a:rPr>
              <a:t>Cumplimiento del ítem i de la Matriz ITA</a:t>
            </a:r>
            <a:endParaRPr lang="es-CO" sz="2400" dirty="0">
              <a:solidFill>
                <a:srgbClr val="D2E873"/>
              </a:solidFill>
            </a:endParaRPr>
          </a:p>
        </p:txBody>
      </p:sp>
      <p:sp>
        <p:nvSpPr>
          <p:cNvPr id="4" name="Subtítulo 2">
            <a:extLst>
              <a:ext uri="{FF2B5EF4-FFF2-40B4-BE49-F238E27FC236}">
                <a16:creationId xmlns:a16="http://schemas.microsoft.com/office/drawing/2014/main" id="{9CE9D795-E461-4B48-8263-FE5A3AC089DA}"/>
              </a:ext>
            </a:extLst>
          </p:cNvPr>
          <p:cNvSpPr txBox="1">
            <a:spLocks/>
          </p:cNvSpPr>
          <p:nvPr/>
        </p:nvSpPr>
        <p:spPr>
          <a:xfrm>
            <a:off x="1523999" y="1293942"/>
            <a:ext cx="10302911" cy="50601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endParaRPr lang="es-CO" sz="1200" i="1" dirty="0">
              <a:solidFill>
                <a:srgbClr val="E8E8E8"/>
              </a:solidFill>
            </a:endParaRPr>
          </a:p>
        </p:txBody>
      </p:sp>
      <p:sp>
        <p:nvSpPr>
          <p:cNvPr id="5" name="CuadroTexto 4">
            <a:extLst>
              <a:ext uri="{FF2B5EF4-FFF2-40B4-BE49-F238E27FC236}">
                <a16:creationId xmlns:a16="http://schemas.microsoft.com/office/drawing/2014/main" id="{3ECF9C62-128C-435F-837A-374D9EDFB782}"/>
              </a:ext>
            </a:extLst>
          </p:cNvPr>
          <p:cNvSpPr txBox="1"/>
          <p:nvPr/>
        </p:nvSpPr>
        <p:spPr>
          <a:xfrm>
            <a:off x="1817916" y="1458257"/>
            <a:ext cx="10008994" cy="4832092"/>
          </a:xfrm>
          <a:prstGeom prst="rect">
            <a:avLst/>
          </a:prstGeom>
          <a:noFill/>
        </p:spPr>
        <p:txBody>
          <a:bodyPr wrap="square">
            <a:spAutoFit/>
          </a:bodyPr>
          <a:lstStyle/>
          <a:p>
            <a:r>
              <a:rPr lang="es-ES" sz="1400" b="1" dirty="0"/>
              <a:t>A corto plazo (cumplimiento antes del 15 de agosto):</a:t>
            </a:r>
          </a:p>
          <a:p>
            <a:pPr marL="285750" indent="-285750">
              <a:buFont typeface="Arial" panose="020B0604020202020204" pitchFamily="34" charset="0"/>
              <a:buChar char="•"/>
            </a:pPr>
            <a:r>
              <a:rPr lang="es-ES" sz="1400" dirty="0"/>
              <a:t>Enviar nuevamente el borrador de la guía de creación de documentos (Word) accesibles a las áreas de la institución, para recibir y atender observaciones y comentarios.</a:t>
            </a:r>
          </a:p>
          <a:p>
            <a:pPr marL="285750" indent="-285750">
              <a:buFont typeface="Arial" panose="020B0604020202020204" pitchFamily="34" charset="0"/>
              <a:buChar char="•"/>
            </a:pPr>
            <a:r>
              <a:rPr lang="es-ES" sz="1400" dirty="0"/>
              <a:t>Atender observaciones y comentarios de las áreas para generar una versión final de la guía de creación de documentos (Word) accesibles.</a:t>
            </a:r>
          </a:p>
          <a:p>
            <a:pPr marL="285750" indent="-285750">
              <a:buFont typeface="Arial" panose="020B0604020202020204" pitchFamily="34" charset="0"/>
              <a:buChar char="•"/>
            </a:pPr>
            <a:r>
              <a:rPr lang="es-ES" sz="1400" dirty="0"/>
              <a:t>Compartir la versión final de la guía de creación de documentos (Word) accesibles con el INCI.</a:t>
            </a:r>
          </a:p>
          <a:p>
            <a:pPr marL="285750" indent="-285750">
              <a:buFont typeface="Arial" panose="020B0604020202020204" pitchFamily="34" charset="0"/>
              <a:buChar char="•"/>
            </a:pPr>
            <a:r>
              <a:rPr lang="es-ES" sz="1400" dirty="0"/>
              <a:t>Atender observaciones y comentarios del INCI para generar una versión definitiva de la guía de creación de documentos (Word) accesibles.</a:t>
            </a:r>
          </a:p>
          <a:p>
            <a:pPr marL="285750" indent="-285750">
              <a:buFont typeface="Arial" panose="020B0604020202020204" pitchFamily="34" charset="0"/>
              <a:buChar char="•"/>
            </a:pPr>
            <a:r>
              <a:rPr lang="es-ES" sz="1400" dirty="0"/>
              <a:t>Aprobar la versión definitiva de la guía de creación de documentos (Word) accesibles.</a:t>
            </a:r>
          </a:p>
          <a:p>
            <a:pPr marL="285750" indent="-285750">
              <a:buFont typeface="Arial" panose="020B0604020202020204" pitchFamily="34" charset="0"/>
              <a:buChar char="•"/>
            </a:pPr>
            <a:r>
              <a:rPr lang="es-ES" sz="1400" dirty="0"/>
              <a:t>Socializar la versión definitiva de la guía de creación de documentos (Word) accesibles con las áreas de la institución.</a:t>
            </a:r>
          </a:p>
          <a:p>
            <a:pPr marL="285750" indent="-285750">
              <a:buFont typeface="Arial" panose="020B0604020202020204" pitchFamily="34" charset="0"/>
              <a:buChar char="•"/>
            </a:pPr>
            <a:r>
              <a:rPr lang="es-ES" sz="1400" dirty="0"/>
              <a:t>Solicitar a las áreas de la institución que desde la fecha de la socialización de la versión definitiva de la guía de creación de documentos (Word) accesibles todos los documentos (Word y PDF) que se quieran publicar en el portal, deben ser accesibles.</a:t>
            </a:r>
          </a:p>
          <a:p>
            <a:endParaRPr lang="es-ES" sz="1400" dirty="0"/>
          </a:p>
          <a:p>
            <a:r>
              <a:rPr lang="es-ES" sz="1400" b="1" dirty="0"/>
              <a:t>A mediano plazo (fecha de cumplimiento sin definir):</a:t>
            </a:r>
          </a:p>
          <a:p>
            <a:pPr marL="285750" indent="-285750">
              <a:buFont typeface="Arial" panose="020B0604020202020204" pitchFamily="34" charset="0"/>
              <a:buChar char="•"/>
            </a:pPr>
            <a:r>
              <a:rPr lang="es-ES" sz="1400" dirty="0"/>
              <a:t>Realizar el proceso correspondiente para que documentos Excel y PowerPoint se construyan con criterios de accesibilidad desde las áreas.</a:t>
            </a:r>
          </a:p>
          <a:p>
            <a:endParaRPr lang="es-ES" sz="1400" dirty="0"/>
          </a:p>
          <a:p>
            <a:r>
              <a:rPr lang="es-ES" sz="1400" b="1" dirty="0"/>
              <a:t>A largo plazo (fecha de cumplimiento sin definir):</a:t>
            </a:r>
          </a:p>
          <a:p>
            <a:pPr marL="285750" indent="-285750">
              <a:buFont typeface="Arial" panose="020B0604020202020204" pitchFamily="34" charset="0"/>
              <a:buChar char="•"/>
            </a:pPr>
            <a:r>
              <a:rPr lang="es-ES" sz="1400" dirty="0"/>
              <a:t>Convertir los documentos no accesibles a accesibles, los que fueron publicados en el portal desde enero de 2021 hasta la fecha).</a:t>
            </a:r>
            <a:endParaRPr lang="es-CO" sz="1400" dirty="0"/>
          </a:p>
        </p:txBody>
      </p:sp>
    </p:spTree>
    <p:extLst>
      <p:ext uri="{BB962C8B-B14F-4D97-AF65-F5344CB8AC3E}">
        <p14:creationId xmlns:p14="http://schemas.microsoft.com/office/powerpoint/2010/main" val="1532906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Subtítulo 2">
            <a:extLst>
              <a:ext uri="{FF2B5EF4-FFF2-40B4-BE49-F238E27FC236}">
                <a16:creationId xmlns:a16="http://schemas.microsoft.com/office/drawing/2014/main" id="{E9CB4443-345C-4678-817C-94E0E8643CEC}"/>
              </a:ext>
            </a:extLst>
          </p:cNvPr>
          <p:cNvSpPr txBox="1">
            <a:spLocks/>
          </p:cNvSpPr>
          <p:nvPr/>
        </p:nvSpPr>
        <p:spPr>
          <a:xfrm>
            <a:off x="1524000" y="2168149"/>
            <a:ext cx="9144000" cy="36900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20000"/>
              </a:lnSpc>
            </a:pPr>
            <a:r>
              <a:rPr lang="es-ES" sz="1600" dirty="0"/>
              <a:t>Durante los meses de junio y julio trabajamos en conjunto con la OAP para cumplir los lineamientos consignados en el Anexo 2 de la Resolución 1519 de 2020, tomando como insumo la matriz de cumplimiento ITA diseñada por la Procuraduría General de la Nación.</a:t>
            </a:r>
          </a:p>
          <a:p>
            <a:pPr marL="342900" indent="-342900">
              <a:lnSpc>
                <a:spcPct val="120000"/>
              </a:lnSpc>
            </a:pPr>
            <a:r>
              <a:rPr lang="es-ES" sz="1600" dirty="0"/>
              <a:t>Se avanzó en el cumplimiento de la sección de transparencia de la mano del Ministerio de Educación para dar cumplimiento a lo solicitado en la matriz ITA.</a:t>
            </a:r>
          </a:p>
          <a:p>
            <a:pPr marL="342900" indent="-342900">
              <a:lnSpc>
                <a:spcPct val="120000"/>
              </a:lnSpc>
            </a:pPr>
            <a:r>
              <a:rPr lang="es-ES" sz="1600" dirty="0"/>
              <a:t>Se realizó un plan de mejora fruto del trabajo conjunto con el MEN el cual se espera terminar en agosto. Todo esto se ha hecho con el acompañamiento de DTI.</a:t>
            </a:r>
            <a:endParaRPr lang="es-CO" sz="1400" i="1" dirty="0">
              <a:solidFill>
                <a:srgbClr val="E8E8E8"/>
              </a:solidFill>
            </a:endParaRPr>
          </a:p>
        </p:txBody>
      </p:sp>
      <p:sp>
        <p:nvSpPr>
          <p:cNvPr id="8" name="CuadroTexto 7">
            <a:extLst>
              <a:ext uri="{FF2B5EF4-FFF2-40B4-BE49-F238E27FC236}">
                <a16:creationId xmlns:a16="http://schemas.microsoft.com/office/drawing/2014/main" id="{0217083C-A671-45B7-9AB5-27ACE9F908BF}"/>
              </a:ext>
            </a:extLst>
          </p:cNvPr>
          <p:cNvSpPr txBox="1"/>
          <p:nvPr/>
        </p:nvSpPr>
        <p:spPr>
          <a:xfrm>
            <a:off x="1523999" y="1359040"/>
            <a:ext cx="8042031" cy="584775"/>
          </a:xfrm>
          <a:prstGeom prst="rect">
            <a:avLst/>
          </a:prstGeom>
          <a:noFill/>
        </p:spPr>
        <p:txBody>
          <a:bodyPr wrap="square" rtlCol="0">
            <a:spAutoFit/>
          </a:bodyPr>
          <a:lstStyle/>
          <a:p>
            <a:r>
              <a:rPr lang="es-CO" sz="3200" dirty="0">
                <a:solidFill>
                  <a:srgbClr val="D2E873"/>
                </a:solidFill>
              </a:rPr>
              <a:t>SECCIÓN DE TRANSPARENCIA</a:t>
            </a:r>
          </a:p>
        </p:txBody>
      </p:sp>
    </p:spTree>
    <p:extLst>
      <p:ext uri="{BB962C8B-B14F-4D97-AF65-F5344CB8AC3E}">
        <p14:creationId xmlns:p14="http://schemas.microsoft.com/office/powerpoint/2010/main" val="1295590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Subtítulo 2">
            <a:extLst>
              <a:ext uri="{FF2B5EF4-FFF2-40B4-BE49-F238E27FC236}">
                <a16:creationId xmlns:a16="http://schemas.microsoft.com/office/drawing/2014/main" id="{E9CB4443-345C-4678-817C-94E0E8643CEC}"/>
              </a:ext>
            </a:extLst>
          </p:cNvPr>
          <p:cNvSpPr txBox="1">
            <a:spLocks/>
          </p:cNvSpPr>
          <p:nvPr/>
        </p:nvSpPr>
        <p:spPr>
          <a:xfrm>
            <a:off x="1524000" y="2168149"/>
            <a:ext cx="9144000" cy="36900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20000"/>
              </a:lnSpc>
            </a:pPr>
            <a:r>
              <a:rPr lang="es-CO" sz="1600" dirty="0"/>
              <a:t>Durante las actividades del Seminario, el Portal Web realizó actualizaciones en tiempo real de las diferentes transmisiones desde el canal de YouTube del </a:t>
            </a:r>
            <a:r>
              <a:rPr lang="es-CO" sz="1600" dirty="0" err="1"/>
              <a:t>Icfes</a:t>
            </a:r>
            <a:r>
              <a:rPr lang="es-CO" sz="1600" dirty="0"/>
              <a:t>.</a:t>
            </a:r>
          </a:p>
          <a:p>
            <a:pPr marL="342900" indent="-342900">
              <a:lnSpc>
                <a:spcPct val="120000"/>
              </a:lnSpc>
            </a:pPr>
            <a:r>
              <a:rPr lang="es-CO" sz="1600" dirty="0"/>
              <a:t>Además de ofrecer información completa de las versiones anteriores del Seminario, la sección </a:t>
            </a:r>
            <a:r>
              <a:rPr lang="es-CO" sz="1600" dirty="0">
                <a:hlinkClick r:id="rId3"/>
              </a:rPr>
              <a:t>https://www2.icfes.gov.co/seminario-intenacional-investigacion</a:t>
            </a:r>
            <a:r>
              <a:rPr lang="es-CO" sz="1600" dirty="0"/>
              <a:t> presentó a los usuarios las transmisiones de YouTube, la agenda del día y enlaces para la descarga de la agenda general del evento.</a:t>
            </a:r>
          </a:p>
          <a:p>
            <a:pPr marL="342900" indent="-342900">
              <a:lnSpc>
                <a:spcPct val="120000"/>
              </a:lnSpc>
            </a:pPr>
            <a:r>
              <a:rPr lang="es-CO" sz="1600" dirty="0"/>
              <a:t>Adicionalmente realizamos una actualización temporal en el Home Liviano que ofrecía enlaces a la sección del Seminario y a descargar la agenda general.</a:t>
            </a:r>
            <a:endParaRPr lang="es-ES" sz="1600" dirty="0"/>
          </a:p>
          <a:p>
            <a:pPr marL="342900" indent="-342900">
              <a:lnSpc>
                <a:spcPct val="120000"/>
              </a:lnSpc>
            </a:pPr>
            <a:r>
              <a:rPr lang="es-CO" sz="1600" dirty="0"/>
              <a:t>Posterior a la culminación del evento, la sección se actualizó con un texto resumen del Seminario y la lista de reproducción de YouTube con todas las transmisiones.</a:t>
            </a:r>
            <a:endParaRPr lang="es-CO" sz="1600" i="1" dirty="0"/>
          </a:p>
          <a:p>
            <a:pPr marL="342900" indent="-342900"/>
            <a:endParaRPr lang="es-CO" sz="1400" i="1" dirty="0">
              <a:solidFill>
                <a:srgbClr val="E8E8E8"/>
              </a:solidFill>
            </a:endParaRPr>
          </a:p>
        </p:txBody>
      </p:sp>
      <p:sp>
        <p:nvSpPr>
          <p:cNvPr id="8" name="CuadroTexto 7">
            <a:extLst>
              <a:ext uri="{FF2B5EF4-FFF2-40B4-BE49-F238E27FC236}">
                <a16:creationId xmlns:a16="http://schemas.microsoft.com/office/drawing/2014/main" id="{0217083C-A671-45B7-9AB5-27ACE9F908BF}"/>
              </a:ext>
            </a:extLst>
          </p:cNvPr>
          <p:cNvSpPr txBox="1"/>
          <p:nvPr/>
        </p:nvSpPr>
        <p:spPr>
          <a:xfrm>
            <a:off x="1523999" y="1359040"/>
            <a:ext cx="8042031" cy="584775"/>
          </a:xfrm>
          <a:prstGeom prst="rect">
            <a:avLst/>
          </a:prstGeom>
          <a:noFill/>
        </p:spPr>
        <p:txBody>
          <a:bodyPr wrap="square" rtlCol="0">
            <a:spAutoFit/>
          </a:bodyPr>
          <a:lstStyle/>
          <a:p>
            <a:r>
              <a:rPr lang="es-CO" sz="3200" dirty="0" err="1">
                <a:solidFill>
                  <a:srgbClr val="D2E873"/>
                </a:solidFill>
              </a:rPr>
              <a:t>SiiCE</a:t>
            </a:r>
            <a:r>
              <a:rPr lang="es-CO" sz="3200" dirty="0">
                <a:solidFill>
                  <a:srgbClr val="D2E873"/>
                </a:solidFill>
              </a:rPr>
              <a:t> 2022</a:t>
            </a:r>
          </a:p>
        </p:txBody>
      </p:sp>
    </p:spTree>
    <p:extLst>
      <p:ext uri="{BB962C8B-B14F-4D97-AF65-F5344CB8AC3E}">
        <p14:creationId xmlns:p14="http://schemas.microsoft.com/office/powerpoint/2010/main" val="2875066369"/>
      </p:ext>
    </p:extLst>
  </p:cSld>
  <p:clrMapOvr>
    <a:masterClrMapping/>
  </p:clrMapOvr>
</p:sld>
</file>

<file path=ppt/theme/theme1.xml><?xml version="1.0" encoding="utf-8"?>
<a:theme xmlns:a="http://schemas.openxmlformats.org/drawingml/2006/main" name="Tema de Office">
  <a:themeElements>
    <a:clrScheme name="Escala de grise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uente Icfes">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9604</TotalTime>
  <Words>1534</Words>
  <Application>Microsoft Office PowerPoint</Application>
  <PresentationFormat>Panorámica</PresentationFormat>
  <Paragraphs>60</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Calibri</vt:lpstr>
      <vt:lpstr>Montserrat</vt:lpstr>
      <vt:lpstr>Montserrat ExtraBold</vt:lpstr>
      <vt:lpstr>Tema de Office</vt:lpstr>
      <vt:lpstr>Presentación de PowerPoint</vt:lpstr>
      <vt:lpstr>Avances Portal Web</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Gerardo Andres Acero Castillo</dc:creator>
  <cp:lastModifiedBy>Dave Pacheco</cp:lastModifiedBy>
  <cp:revision>77</cp:revision>
  <dcterms:created xsi:type="dcterms:W3CDTF">2022-05-12T16:36:14Z</dcterms:created>
  <dcterms:modified xsi:type="dcterms:W3CDTF">2022-08-02T05:37:03Z</dcterms:modified>
</cp:coreProperties>
</file>